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0" r:id="rId1"/>
  </p:sldMasterIdLst>
  <p:notesMasterIdLst>
    <p:notesMasterId r:id="rId20"/>
  </p:notesMasterIdLst>
  <p:sldIdLst>
    <p:sldId id="256" r:id="rId2"/>
    <p:sldId id="282" r:id="rId3"/>
    <p:sldId id="283" r:id="rId4"/>
    <p:sldId id="284" r:id="rId5"/>
    <p:sldId id="262" r:id="rId6"/>
    <p:sldId id="263" r:id="rId7"/>
    <p:sldId id="266" r:id="rId8"/>
    <p:sldId id="267" r:id="rId9"/>
    <p:sldId id="268" r:id="rId10"/>
    <p:sldId id="269" r:id="rId11"/>
    <p:sldId id="270" r:id="rId12"/>
    <p:sldId id="271" r:id="rId13"/>
    <p:sldId id="285" r:id="rId14"/>
    <p:sldId id="286" r:id="rId15"/>
    <p:sldId id="287" r:id="rId16"/>
    <p:sldId id="289" r:id="rId17"/>
    <p:sldId id="288"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419" autoAdjust="0"/>
    <p:restoredTop sz="75396" autoAdjust="0"/>
  </p:normalViewPr>
  <p:slideViewPr>
    <p:cSldViewPr snapToGrid="0" snapToObjects="1">
      <p:cViewPr varScale="1">
        <p:scale>
          <a:sx n="86" d="100"/>
          <a:sy n="86" d="100"/>
        </p:scale>
        <p:origin x="-135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DCFF8-E581-C94A-917A-2C7E0F77BA10}" type="datetimeFigureOut">
              <a:rPr lang="en-US" smtClean="0"/>
              <a:pPr/>
              <a:t>3/11/12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E1454-A470-A04D-9B25-000854E5DDD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6400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Shelley</a:t>
            </a:r>
          </a:p>
          <a:p>
            <a:r>
              <a:rPr lang="en-US" dirty="0" smtClean="0"/>
              <a:t>Images of purified particles using negative-stain EM</a:t>
            </a:r>
          </a:p>
          <a:p>
            <a:r>
              <a:rPr lang="en-US" dirty="0" smtClean="0"/>
              <a:t>Slightly smaller CBs</a:t>
            </a:r>
            <a:r>
              <a:rPr lang="en-US" baseline="0" dirty="0" smtClean="0"/>
              <a:t> seen with pHnCBS1D plasmid than with the pHnCB plasmid. Much fewer problems in assembly in B than A</a:t>
            </a:r>
          </a:p>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Shelley</a:t>
            </a:r>
          </a:p>
          <a:p>
            <a:r>
              <a:rPr lang="en-US" dirty="0" smtClean="0"/>
              <a:t>Carbon fixation</a:t>
            </a:r>
            <a:r>
              <a:rPr lang="en-US" baseline="0" dirty="0" smtClean="0"/>
              <a:t> activity was measured as a function of concentration of ribulose 1,5-bisphosphate </a:t>
            </a:r>
          </a:p>
          <a:p>
            <a:r>
              <a:rPr lang="en-US" baseline="0" dirty="0" smtClean="0"/>
              <a:t>HnCB showed a higher rate of carbon fixation than HnCBS1D. This could be due to a few different things. </a:t>
            </a:r>
          </a:p>
          <a:p>
            <a:r>
              <a:rPr lang="en-US" baseline="0" dirty="0" smtClean="0"/>
              <a:t>1 – The carboxysomes formed with the 10-gene system were smaller than those assembled in the 9-gene system. </a:t>
            </a:r>
          </a:p>
          <a:p>
            <a:r>
              <a:rPr lang="en-US" baseline="0" dirty="0" smtClean="0"/>
              <a:t>2 – With the addition of another protein, it could take longer for the carbon dioxide to diffuse through for HnCBS1D than with HnCB. </a:t>
            </a:r>
          </a:p>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Shelley</a:t>
            </a:r>
          </a:p>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rPr>
              <a:t>from a natural host to an organism with no natural BMC mechanism</a:t>
            </a:r>
          </a:p>
          <a:p>
            <a:r>
              <a:rPr lang="en-US" baseline="0" dirty="0" smtClean="0"/>
              <a:t>Checked for correct proteins and CO2 uptake from cell</a:t>
            </a:r>
          </a:p>
          <a:p>
            <a:r>
              <a:rPr lang="en-US" baseline="0"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 of</a:t>
            </a:r>
            <a:r>
              <a:rPr lang="en-US" baseline="0" dirty="0" smtClean="0"/>
              <a:t> carbon fixation</a:t>
            </a:r>
          </a:p>
          <a:p>
            <a:r>
              <a:rPr lang="en-US" baseline="0" dirty="0" smtClean="0"/>
              <a:t>Overall were able to find and control an operon and move it from a native host into an unrelated host</a:t>
            </a:r>
          </a:p>
          <a:p>
            <a:r>
              <a:rPr lang="en-US" baseline="0" dirty="0" smtClean="0"/>
              <a:t>The CBs were stable even with </a:t>
            </a:r>
            <a:r>
              <a:rPr lang="en-US" baseline="0" dirty="0" err="1" smtClean="0"/>
              <a:t>RuBisCO</a:t>
            </a:r>
            <a:r>
              <a:rPr lang="en-US" baseline="0" dirty="0" smtClean="0"/>
              <a:t> removed</a:t>
            </a:r>
          </a:p>
          <a:p>
            <a:r>
              <a:rPr lang="en-US" baseline="0" dirty="0" smtClean="0"/>
              <a:t>Unsure of the significance of CsoS1D at this point, even though its application greatly improved the shell structure it could have been due to the interaction with other proteins as well</a:t>
            </a:r>
          </a:p>
          <a:p>
            <a:r>
              <a:rPr lang="en-US"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RuBisCO</a:t>
            </a:r>
            <a:r>
              <a:rPr lang="en-US" baseline="0" dirty="0" smtClean="0"/>
              <a:t> is often a rate limiting step in photosynthesis</a:t>
            </a:r>
          </a:p>
          <a:p>
            <a:r>
              <a:rPr lang="en-US" baseline="0" dirty="0" smtClean="0"/>
              <a:t>	because of Photorespiration, so use the CBs to allow </a:t>
            </a:r>
            <a:r>
              <a:rPr lang="en-US" baseline="0" dirty="0" err="1" smtClean="0"/>
              <a:t>RuBisCO</a:t>
            </a:r>
            <a:r>
              <a:rPr lang="en-US" baseline="0" dirty="0" smtClean="0"/>
              <a:t> to react only with CO2 in order to increase its efficiency</a:t>
            </a:r>
          </a:p>
          <a:p>
            <a:r>
              <a:rPr lang="en-US" baseline="0" dirty="0" smtClean="0"/>
              <a:t>	Could also develop plants with lower water and nitrogen use, improving yields</a:t>
            </a:r>
          </a:p>
          <a:p>
            <a:r>
              <a:rPr lang="en-US" baseline="0" dirty="0" smtClean="0"/>
              <a:t>Improve metabolic processes in a way similar to organelles by preventing losses of intermediates between enzymatic steps</a:t>
            </a:r>
          </a:p>
          <a:p>
            <a:r>
              <a:rPr lang="en-US" dirty="0" smtClean="0"/>
              <a:t>Nanotech wants to create molecular systems that are self assembling and can be loaded with cargo and assembled</a:t>
            </a:r>
            <a:r>
              <a:rPr lang="en-US" baseline="0" dirty="0" smtClean="0"/>
              <a:t> ex vivo, this could be a more general system</a:t>
            </a:r>
            <a:endParaRPr lang="en-US" dirty="0" smtClean="0"/>
          </a:p>
          <a:p>
            <a:r>
              <a:rPr lang="en-US"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 chemical structures of the important</a:t>
            </a:r>
            <a:r>
              <a:rPr lang="en-US" baseline="0" dirty="0" smtClean="0"/>
              <a:t> things </a:t>
            </a:r>
          </a:p>
          <a:p>
            <a:endParaRPr lang="en-US" baseline="0" dirty="0" smtClean="0"/>
          </a:p>
          <a:p>
            <a:r>
              <a:rPr lang="en-US" baseline="0" dirty="0" smtClean="0"/>
              <a:t>Only occurs in photosynthetic organisms </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Researchers decided to focus</a:t>
            </a:r>
            <a:r>
              <a:rPr lang="en-US" baseline="0" dirty="0" smtClean="0"/>
              <a:t> on studying the CBs – they were </a:t>
            </a:r>
            <a:r>
              <a:rPr lang="en-US" baseline="0" dirty="0" err="1" smtClean="0"/>
              <a:t>BMCs</a:t>
            </a:r>
            <a:r>
              <a:rPr lang="en-US" baseline="0" dirty="0" smtClean="0"/>
              <a:t> discovered and characterized</a:t>
            </a:r>
          </a:p>
          <a:p>
            <a:r>
              <a:rPr lang="en-US" baseline="0" dirty="0" smtClean="0"/>
              <a:t>Have the biggest future potential given the important of carbon fixing across many fields including synthetic biology</a:t>
            </a:r>
          </a:p>
          <a:p>
            <a:r>
              <a:rPr lang="en-US" dirty="0" smtClean="0"/>
              <a:t>CB</a:t>
            </a:r>
            <a:r>
              <a:rPr lang="en-US" baseline="0" dirty="0" smtClean="0"/>
              <a:t> was the first BMC discovered and it is still used as a model system</a:t>
            </a:r>
          </a:p>
          <a:p>
            <a:r>
              <a:rPr lang="en-US" baseline="0" dirty="0" smtClean="0"/>
              <a:t>	Shell is made of about 800– protein </a:t>
            </a:r>
            <a:r>
              <a:rPr lang="en-US" baseline="0" dirty="0" err="1" smtClean="0"/>
              <a:t>hexamers</a:t>
            </a:r>
            <a:r>
              <a:rPr lang="en-US" baseline="0" dirty="0" smtClean="0"/>
              <a:t> and 12 </a:t>
            </a:r>
            <a:r>
              <a:rPr lang="en-US" baseline="0" dirty="0" err="1" smtClean="0"/>
              <a:t>pentamers</a:t>
            </a:r>
            <a:r>
              <a:rPr lang="en-US" baseline="0" dirty="0" smtClean="0"/>
              <a:t> at the </a:t>
            </a:r>
            <a:r>
              <a:rPr lang="en-US" baseline="0" dirty="0" err="1" smtClean="0"/>
              <a:t>verticies</a:t>
            </a:r>
            <a:endParaRPr lang="en-US" baseline="0" dirty="0" smtClean="0"/>
          </a:p>
          <a:p>
            <a:r>
              <a:rPr lang="en-US" baseline="0" dirty="0" smtClean="0"/>
              <a:t>	Inside this particular shell are </a:t>
            </a:r>
            <a:r>
              <a:rPr lang="en-US" baseline="0" dirty="0" err="1" smtClean="0"/>
              <a:t>RuBisCO</a:t>
            </a:r>
            <a:r>
              <a:rPr lang="en-US" baseline="0" dirty="0" smtClean="0"/>
              <a:t> and carbonic </a:t>
            </a:r>
            <a:r>
              <a:rPr lang="en-US" baseline="0" dirty="0" err="1" smtClean="0"/>
              <a:t>anhydrase</a:t>
            </a:r>
            <a:endParaRPr lang="en-US" baseline="0" dirty="0" smtClean="0"/>
          </a:p>
          <a:p>
            <a:r>
              <a:rPr lang="en-US" baseline="0" dirty="0" smtClean="0"/>
              <a:t>	They are brought into the shell by protein-protein interactions with the shell of shell interaction mediators</a:t>
            </a:r>
            <a:endParaRPr lang="en-US" dirty="0" smtClean="0"/>
          </a:p>
          <a:p>
            <a:r>
              <a:rPr lang="en-US"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Halothiobacillus</a:t>
            </a:r>
            <a:r>
              <a:rPr lang="en-US" dirty="0" smtClean="0"/>
              <a:t> </a:t>
            </a:r>
            <a:r>
              <a:rPr lang="en-US" dirty="0" err="1" smtClean="0"/>
              <a:t>neapolitanus</a:t>
            </a:r>
            <a:r>
              <a:rPr lang="en-US" dirty="0" smtClean="0"/>
              <a:t> (all genes in single operon)</a:t>
            </a:r>
          </a:p>
          <a:p>
            <a:r>
              <a:rPr lang="en-US" dirty="0" smtClean="0"/>
              <a:t>So why does</a:t>
            </a:r>
            <a:r>
              <a:rPr lang="en-US" baseline="0" dirty="0" smtClean="0"/>
              <a:t> this exist in nature?</a:t>
            </a:r>
          </a:p>
          <a:p>
            <a:r>
              <a:rPr lang="en-US" baseline="0" dirty="0" smtClean="0"/>
              <a:t>	It is a central part of the carbon concentrating mechanism, the CCM</a:t>
            </a:r>
          </a:p>
          <a:p>
            <a:r>
              <a:rPr lang="en-US" baseline="0" dirty="0" smtClean="0"/>
              <a:t>	Inorganic carbon, is actively transported into the cell</a:t>
            </a:r>
          </a:p>
          <a:p>
            <a:r>
              <a:rPr lang="en-US" baseline="0" dirty="0" smtClean="0"/>
              <a:t>	it then passively </a:t>
            </a:r>
            <a:r>
              <a:rPr lang="en-US" baseline="0" dirty="0" err="1" smtClean="0"/>
              <a:t>disfuses</a:t>
            </a:r>
            <a:r>
              <a:rPr lang="en-US" baseline="0" dirty="0" smtClean="0"/>
              <a:t> across the CB membrane, and if it is bicarbonate it is converted into CO2 by carbonic </a:t>
            </a:r>
            <a:r>
              <a:rPr lang="en-US" baseline="0" dirty="0" err="1" smtClean="0"/>
              <a:t>anhydrase</a:t>
            </a:r>
            <a:endParaRPr lang="en-US" baseline="0" dirty="0" smtClean="0"/>
          </a:p>
          <a:p>
            <a:r>
              <a:rPr lang="en-US" baseline="0" dirty="0" smtClean="0"/>
              <a:t>	Normally </a:t>
            </a:r>
            <a:r>
              <a:rPr lang="en-US" baseline="0" dirty="0" err="1" smtClean="0"/>
              <a:t>RuBisCO</a:t>
            </a:r>
            <a:r>
              <a:rPr lang="en-US" baseline="0" dirty="0" smtClean="0"/>
              <a:t> has a low affinity and a low selectivity for CO2 against O2</a:t>
            </a:r>
          </a:p>
          <a:p>
            <a:r>
              <a:rPr lang="en-US" baseline="0" dirty="0" smtClean="0"/>
              <a:t>	in the CCM it is believed that the elevated levels of CO2 allow </a:t>
            </a:r>
            <a:r>
              <a:rPr lang="en-US" baseline="0" dirty="0" err="1" smtClean="0"/>
              <a:t>RuBisCO</a:t>
            </a:r>
            <a:r>
              <a:rPr lang="en-US" baseline="0" dirty="0" smtClean="0"/>
              <a:t> to fix CO2 near its </a:t>
            </a:r>
            <a:r>
              <a:rPr lang="en-US" baseline="0" dirty="0" err="1" smtClean="0"/>
              <a:t>Vmax</a:t>
            </a:r>
            <a:r>
              <a:rPr lang="en-US" baseline="0" dirty="0" smtClean="0"/>
              <a:t> with high specificity</a:t>
            </a:r>
          </a:p>
          <a:p>
            <a:r>
              <a:rPr lang="en-US" baseline="0" dirty="0" smtClean="0"/>
              <a:t>	It is believed, but not proven in this system that specific types of proteins, </a:t>
            </a:r>
            <a:r>
              <a:rPr lang="en-US" baseline="0" dirty="0" err="1" smtClean="0"/>
              <a:t>notebly</a:t>
            </a:r>
            <a:r>
              <a:rPr lang="en-US" baseline="0" dirty="0" smtClean="0"/>
              <a:t> CsoS1D forms larger pores and acts as a gate, suggesting an ability to separate CO2 and O2</a:t>
            </a:r>
          </a:p>
          <a:p>
            <a:endParaRPr lang="en-US" dirty="0" smtClean="0"/>
          </a:p>
          <a:p>
            <a:r>
              <a:rPr lang="en-US" dirty="0" smtClean="0"/>
              <a:t>Donnie</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Halothiobacillus</a:t>
            </a:r>
            <a:r>
              <a:rPr lang="en-US" dirty="0" smtClean="0"/>
              <a:t> </a:t>
            </a:r>
            <a:r>
              <a:rPr lang="en-US" dirty="0" err="1" smtClean="0"/>
              <a:t>neapolitanus</a:t>
            </a:r>
            <a:r>
              <a:rPr lang="en-US" dirty="0" smtClean="0"/>
              <a:t> was used in part to its </a:t>
            </a:r>
            <a:r>
              <a:rPr lang="en-US" dirty="0" err="1" smtClean="0"/>
              <a:t>Cb</a:t>
            </a:r>
            <a:r>
              <a:rPr lang="en-US" baseline="0" dirty="0" smtClean="0"/>
              <a:t> gene location s being all on a single operon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Tested with </a:t>
            </a:r>
            <a:r>
              <a:rPr lang="en-US" dirty="0" err="1" smtClean="0"/>
              <a:t>RuBisCO</a:t>
            </a:r>
            <a:r>
              <a:rPr lang="en-US" dirty="0" smtClean="0"/>
              <a:t> coding genes</a:t>
            </a:r>
            <a:r>
              <a:rPr lang="en-US" baseline="0" dirty="0" smtClean="0"/>
              <a:t> removed</a:t>
            </a:r>
            <a:r>
              <a:rPr lang="en-US" dirty="0" smtClean="0"/>
              <a:t> – without it, forms shell well but the shell is empty, suggests shell can be loaded with other things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Donnie</a:t>
            </a:r>
          </a:p>
        </p:txBody>
      </p:sp>
      <p:sp>
        <p:nvSpPr>
          <p:cNvPr id="4" name="Slide Number Placeholder 3"/>
          <p:cNvSpPr>
            <a:spLocks noGrp="1"/>
          </p:cNvSpPr>
          <p:nvPr>
            <p:ph type="sldNum" sz="quarter" idx="10"/>
          </p:nvPr>
        </p:nvSpPr>
        <p:spPr/>
        <p:txBody>
          <a:bodyPr/>
          <a:lstStyle/>
          <a:p>
            <a:fld id="{C04E1454-A470-A04D-9B25-000854E5DD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Shelley</a:t>
            </a:r>
          </a:p>
          <a:p>
            <a:r>
              <a:rPr lang="en-US" dirty="0" smtClean="0"/>
              <a:t>A – as seen in the image,</a:t>
            </a:r>
            <a:r>
              <a:rPr lang="en-US" baseline="0" dirty="0" smtClean="0"/>
              <a:t> there are virtually no CBs with no IPTG present.</a:t>
            </a:r>
          </a:p>
          <a:p>
            <a:r>
              <a:rPr lang="en-US" baseline="0" dirty="0" smtClean="0"/>
              <a:t>B – a higher concentration resulted in more CBs developed</a:t>
            </a:r>
          </a:p>
          <a:p>
            <a:r>
              <a:rPr lang="en-US" baseline="0" dirty="0" smtClean="0"/>
              <a:t>C – highest level of expression compared to A and B</a:t>
            </a:r>
          </a:p>
          <a:p>
            <a:r>
              <a:rPr lang="en-US" baseline="0" dirty="0" smtClean="0"/>
              <a:t>D – high induction results in the development of filaments – this is one of the errors found in the system – indicating problems with the protein’s </a:t>
            </a:r>
            <a:r>
              <a:rPr lang="en-US" baseline="0" dirty="0" err="1" smtClean="0"/>
              <a:t>stoichiometry</a:t>
            </a:r>
            <a:r>
              <a:rPr lang="en-US" baseline="0" dirty="0" smtClean="0"/>
              <a:t> </a:t>
            </a:r>
          </a:p>
          <a:p>
            <a:endParaRPr lang="en-US" baseline="0" dirty="0" smtClean="0"/>
          </a:p>
          <a:p>
            <a:r>
              <a:rPr lang="en-US" baseline="0" dirty="0" smtClean="0"/>
              <a:t>Method used: Electron microscopy of carboxysomes </a:t>
            </a:r>
            <a:r>
              <a:rPr lang="en-US" i="1" baseline="0" dirty="0" smtClean="0"/>
              <a:t>in vivo</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Shelley</a:t>
            </a:r>
            <a:endParaRPr lang="en-US" baseline="0" dirty="0" smtClean="0"/>
          </a:p>
          <a:p>
            <a:endParaRPr lang="en-US" baseline="0" dirty="0" smtClean="0"/>
          </a:p>
          <a:p>
            <a:r>
              <a:rPr lang="en-US" baseline="0" dirty="0" smtClean="0"/>
              <a:t>Fluorescence Microscopy was used to identify carboxysome compartments both with and without HnCB present. </a:t>
            </a:r>
          </a:p>
          <a:p>
            <a:r>
              <a:rPr lang="en-US" dirty="0" smtClean="0"/>
              <a:t>CBs were assembled</a:t>
            </a:r>
            <a:r>
              <a:rPr lang="en-US" baseline="0" dirty="0" smtClean="0"/>
              <a:t> within E. Coli with labeled cargo – both GFP and CFP were used </a:t>
            </a:r>
          </a:p>
          <a:p>
            <a:r>
              <a:rPr lang="en-US" baseline="0" dirty="0" smtClean="0"/>
              <a:t>CsoS1A – major shell protein – fused with C terminal GFP (green)</a:t>
            </a:r>
          </a:p>
          <a:p>
            <a:r>
              <a:rPr lang="en-US" baseline="0" dirty="0" err="1" smtClean="0"/>
              <a:t>CbbL</a:t>
            </a:r>
            <a:r>
              <a:rPr lang="en-US" baseline="0" dirty="0" smtClean="0"/>
              <a:t> – large subunit of </a:t>
            </a:r>
            <a:r>
              <a:rPr lang="en-US" baseline="0" dirty="0" err="1" smtClean="0"/>
              <a:t>RuBisCo</a:t>
            </a:r>
            <a:r>
              <a:rPr lang="en-US" baseline="0" dirty="0" smtClean="0"/>
              <a:t> – fused with C terminal CFP (cyan blue)</a:t>
            </a:r>
          </a:p>
          <a:p>
            <a:r>
              <a:rPr lang="en-US" baseline="0" dirty="0" smtClean="0"/>
              <a:t>Both cloned into IPTG inducible, </a:t>
            </a:r>
            <a:r>
              <a:rPr lang="en-US" baseline="0" dirty="0" err="1" smtClean="0"/>
              <a:t>KanR</a:t>
            </a:r>
            <a:r>
              <a:rPr lang="en-US" baseline="0" dirty="0" smtClean="0"/>
              <a:t> vector (which was good for </a:t>
            </a:r>
            <a:r>
              <a:rPr lang="en-US" baseline="0" dirty="0" err="1" smtClean="0"/>
              <a:t>cotransformation</a:t>
            </a:r>
            <a:r>
              <a:rPr lang="en-US" baseline="0" dirty="0" smtClean="0"/>
              <a:t> with pNS3 plasmid)</a:t>
            </a:r>
          </a:p>
          <a:p>
            <a:r>
              <a:rPr lang="en-US" baseline="0" dirty="0" smtClean="0"/>
              <a:t>Cso1A-GFP w/o HnCB resulted in large polar foci – could be because of runaway formation of protein aggregates </a:t>
            </a:r>
          </a:p>
          <a:p>
            <a:r>
              <a:rPr lang="en-US" baseline="0" dirty="0" err="1" smtClean="0"/>
              <a:t>CbbL</a:t>
            </a:r>
            <a:r>
              <a:rPr lang="en-US" baseline="0" dirty="0" smtClean="0"/>
              <a:t>-CFP </a:t>
            </a:r>
            <a:r>
              <a:rPr lang="en-US" baseline="0" dirty="0" err="1" smtClean="0"/>
              <a:t>w</a:t>
            </a:r>
            <a:r>
              <a:rPr lang="en-US" baseline="0" dirty="0" smtClean="0"/>
              <a:t>/ HnCB resulted in decrease in inclusion body signal and distinct foci throughout cytoplasm</a:t>
            </a:r>
            <a:r>
              <a:rPr lang="en-US" baseline="0" dirty="0" smtClean="0"/>
              <a:t> </a:t>
            </a:r>
          </a:p>
          <a:p>
            <a:r>
              <a:rPr lang="en-US" baseline="0" dirty="0" smtClean="0"/>
              <a:t>Without the 9 gene system, the proteins self assemble at the poles into inclusion bodies – addition of the 9 gene system results in slight dots indicating assembly of </a:t>
            </a:r>
            <a:r>
              <a:rPr lang="en-US" baseline="0" dirty="0" err="1" smtClean="0"/>
              <a:t>microcompartments</a:t>
            </a:r>
            <a:r>
              <a:rPr lang="en-US" baseline="0" dirty="0" smtClean="0"/>
              <a:t> desired</a:t>
            </a:r>
            <a:endParaRPr lang="en-US" baseline="0" dirty="0" smtClean="0"/>
          </a:p>
        </p:txBody>
      </p:sp>
      <p:sp>
        <p:nvSpPr>
          <p:cNvPr id="4" name="Slide Number Placeholder 3"/>
          <p:cNvSpPr>
            <a:spLocks noGrp="1"/>
          </p:cNvSpPr>
          <p:nvPr>
            <p:ph type="sldNum" sz="quarter" idx="10"/>
          </p:nvPr>
        </p:nvSpPr>
        <p:spPr/>
        <p:txBody>
          <a:bodyPr/>
          <a:lstStyle/>
          <a:p>
            <a:fld id="{C04E1454-A470-A04D-9B25-000854E5DD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Heterotrophic host catabolizing</a:t>
            </a:r>
            <a:r>
              <a:rPr lang="en-US" baseline="0" dirty="0" smtClean="0"/>
              <a:t> sugar was incapable of carrying out complete Co2 fixing cycle – therefore, used this to test levels of fixation. </a:t>
            </a:r>
          </a:p>
          <a:p>
            <a:r>
              <a:rPr lang="en-US" baseline="0" dirty="0" smtClean="0"/>
              <a:t>Shelley</a:t>
            </a:r>
          </a:p>
          <a:p>
            <a:r>
              <a:rPr lang="en-US" baseline="0" dirty="0" smtClean="0"/>
              <a:t>Naturally, CBs undergo carbon fixation through the Calvin-Benson-Bashom cycle</a:t>
            </a:r>
          </a:p>
          <a:p>
            <a:r>
              <a:rPr lang="en-US" baseline="0" dirty="0" smtClean="0"/>
              <a:t>Carbon dioxide is fixed with D-ribulose 1,5-bisphosphate to yield two molecules of 3-phosphoglycerate</a:t>
            </a:r>
          </a:p>
          <a:p>
            <a:r>
              <a:rPr lang="en-US" baseline="0" dirty="0" smtClean="0"/>
              <a:t>E. Coli naturally undergoes the pentose phosphate pathway, covering arabinose to D-ribulose 5-phosphate</a:t>
            </a:r>
          </a:p>
          <a:p>
            <a:r>
              <a:rPr lang="en-US" baseline="0" dirty="0" smtClean="0"/>
              <a:t>PRK expression yields irreversible buildup of D-ribulose 1,5-bisphosphate </a:t>
            </a:r>
          </a:p>
          <a:p>
            <a:r>
              <a:rPr lang="en-US" baseline="0" dirty="0" err="1" smtClean="0"/>
              <a:t>Coexpression</a:t>
            </a:r>
            <a:r>
              <a:rPr lang="en-US" baseline="0" dirty="0" smtClean="0"/>
              <a:t> of </a:t>
            </a:r>
            <a:r>
              <a:rPr lang="en-US" baseline="0" dirty="0" err="1" smtClean="0"/>
              <a:t>RuBisCO</a:t>
            </a:r>
            <a:r>
              <a:rPr lang="en-US" baseline="0" dirty="0" smtClean="0"/>
              <a:t> results in rescue of growth via conversion to 3-phosphoglycerate </a:t>
            </a:r>
          </a:p>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a:t>
            </a:r>
            <a:r>
              <a:rPr lang="en-US" baseline="0" dirty="0" smtClean="0"/>
              <a:t> to notice is the large time scale </a:t>
            </a:r>
          </a:p>
          <a:p>
            <a:r>
              <a:rPr lang="en-US" baseline="0" dirty="0" smtClean="0"/>
              <a:t>Lag phase cells – similar to what was found in wild type, though </a:t>
            </a:r>
          </a:p>
          <a:p>
            <a:r>
              <a:rPr lang="en-US" baseline="0" dirty="0" smtClean="0"/>
              <a:t>Used to express carbon fixation in the system </a:t>
            </a:r>
          </a:p>
          <a:p>
            <a:r>
              <a:rPr lang="en-US" baseline="0" dirty="0" smtClean="0"/>
              <a:t>Shelley</a:t>
            </a:r>
          </a:p>
          <a:p>
            <a:endParaRPr lang="en-US" baseline="0" dirty="0" smtClean="0"/>
          </a:p>
          <a:p>
            <a:r>
              <a:rPr lang="en-US" baseline="0" dirty="0" smtClean="0"/>
              <a:t>Growth regimen testing expression of Wild Type, PRK and </a:t>
            </a:r>
            <a:r>
              <a:rPr lang="en-US" baseline="0" dirty="0" err="1" smtClean="0"/>
              <a:t>HnCB+PRK</a:t>
            </a:r>
            <a:r>
              <a:rPr lang="en-US" baseline="0" dirty="0" smtClean="0"/>
              <a:t>. </a:t>
            </a:r>
          </a:p>
          <a:p>
            <a:r>
              <a:rPr lang="en-US" baseline="0" dirty="0" smtClean="0"/>
              <a:t>With arabinose and bicarbonate present, PRK expression in log-phase cells led to large time increase compared to WT – consistent with what was found in D-ribulose 1,5-bisphosphate toxicity</a:t>
            </a:r>
          </a:p>
          <a:p>
            <a:r>
              <a:rPr lang="en-US" baseline="0" dirty="0" err="1" smtClean="0"/>
              <a:t>Coexpression</a:t>
            </a:r>
            <a:r>
              <a:rPr lang="en-US" baseline="0" dirty="0" smtClean="0"/>
              <a:t> led to rescue of growth as described earlier – production of 3-phosphoglycerate </a:t>
            </a:r>
          </a:p>
          <a:p>
            <a:r>
              <a:rPr lang="en-US" baseline="0" dirty="0" smtClean="0"/>
              <a:t>Cultures had exponential growth rates like WT with longer lag phase (from having to produce and express both PRK and HnCB)</a:t>
            </a:r>
          </a:p>
          <a:p>
            <a:r>
              <a:rPr lang="en-US" baseline="0" dirty="0" smtClean="0"/>
              <a:t>This shows that expression can be used to create functional </a:t>
            </a:r>
            <a:r>
              <a:rPr lang="en-US" baseline="0" dirty="0" err="1" smtClean="0"/>
              <a:t>BMCs</a:t>
            </a:r>
            <a:r>
              <a:rPr lang="en-US" baseline="0" dirty="0" smtClean="0"/>
              <a:t> like the WT would normally do </a:t>
            </a:r>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Shelley</a:t>
            </a:r>
          </a:p>
          <a:p>
            <a:endParaRPr lang="en-US" dirty="0" smtClean="0"/>
          </a:p>
          <a:p>
            <a:r>
              <a:rPr lang="en-US" dirty="0" smtClean="0"/>
              <a:t>Problems with current 9 gene system:</a:t>
            </a:r>
          </a:p>
          <a:p>
            <a:r>
              <a:rPr lang="en-US" dirty="0" smtClean="0"/>
              <a:t>Large</a:t>
            </a:r>
            <a:r>
              <a:rPr lang="en-US" baseline="0" dirty="0" smtClean="0"/>
              <a:t> error rate in assembly</a:t>
            </a:r>
          </a:p>
          <a:p>
            <a:r>
              <a:rPr lang="en-US" baseline="0" dirty="0" smtClean="0"/>
              <a:t>Heavy IPTG Dependence </a:t>
            </a:r>
          </a:p>
          <a:p>
            <a:endParaRPr lang="en-US" baseline="0" dirty="0" smtClean="0"/>
          </a:p>
          <a:p>
            <a:r>
              <a:rPr lang="en-US" baseline="0" dirty="0" smtClean="0"/>
              <a:t>CsoS1D: discovered recently and located just outside core operon </a:t>
            </a:r>
          </a:p>
          <a:p>
            <a:r>
              <a:rPr lang="en-US" baseline="0" dirty="0" smtClean="0"/>
              <a:t>Thought to play a strong role in shell permeability for CBs</a:t>
            </a:r>
          </a:p>
          <a:p>
            <a:endParaRPr lang="en-US" dirty="0"/>
          </a:p>
        </p:txBody>
      </p:sp>
      <p:sp>
        <p:nvSpPr>
          <p:cNvPr id="4" name="Slide Number Placeholder 3"/>
          <p:cNvSpPr>
            <a:spLocks noGrp="1"/>
          </p:cNvSpPr>
          <p:nvPr>
            <p:ph type="sldNum" sz="quarter" idx="10"/>
          </p:nvPr>
        </p:nvSpPr>
        <p:spPr/>
        <p:txBody>
          <a:bodyPr/>
          <a:lstStyle/>
          <a:p>
            <a:fld id="{C04E1454-A470-A04D-9B25-000854E5DD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D4F35-FC87-E049-BA27-CEF1F433A540}"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D4F35-FC87-E049-BA27-CEF1F433A540}"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D4F35-FC87-E049-BA27-CEF1F433A540}"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D4F35-FC87-E049-BA27-CEF1F433A540}"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D4F35-FC87-E049-BA27-CEF1F433A540}"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D4F35-FC87-E049-BA27-CEF1F433A540}"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D4F35-FC87-E049-BA27-CEF1F433A540}" type="datetimeFigureOut">
              <a:rPr lang="en-US" smtClean="0"/>
              <a:pPr/>
              <a:t>3/11/12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D4F35-FC87-E049-BA27-CEF1F433A540}" type="datetimeFigureOut">
              <a:rPr lang="en-US" smtClean="0"/>
              <a:pPr/>
              <a:t>3/11/12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D4F35-FC87-E049-BA27-CEF1F433A540}" type="datetimeFigureOut">
              <a:rPr lang="en-US" smtClean="0"/>
              <a:pPr/>
              <a:t>3/11/12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D4F35-FC87-E049-BA27-CEF1F433A540}"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D4F35-FC87-E049-BA27-CEF1F433A540}"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BD9A-A3AF-B94D-9C82-4B2D429E2F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D4F35-FC87-E049-BA27-CEF1F433A540}" type="datetimeFigureOut">
              <a:rPr lang="en-US" smtClean="0"/>
              <a:pPr/>
              <a:t>3/11/12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0BD9A-A3AF-B94D-9C82-4B2D429E2F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172232" y="702519"/>
            <a:ext cx="7772400" cy="2789852"/>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Times New Roman"/>
              <a:ea typeface="+mj-ea"/>
              <a:cs typeface="+mj-cs"/>
            </a:endParaRPr>
          </a:p>
        </p:txBody>
      </p:sp>
      <p:sp>
        <p:nvSpPr>
          <p:cNvPr id="5" name="Subtitle 2"/>
          <p:cNvSpPr txBox="1">
            <a:spLocks/>
          </p:cNvSpPr>
          <p:nvPr/>
        </p:nvSpPr>
        <p:spPr>
          <a:xfrm>
            <a:off x="1564043" y="3423341"/>
            <a:ext cx="7579957" cy="2409447"/>
          </a:xfrm>
          <a:prstGeom prst="rect">
            <a:avLst/>
          </a:prstGeom>
        </p:spPr>
        <p:txBody>
          <a:bodyPr vert="horz" lIns="91440" tIns="45720" rIns="91440" bIns="45720" rtlCol="0">
            <a:normAutofit fontScale="6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429"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rPr>
              <a:t>Bonacci,</a:t>
            </a:r>
            <a:r>
              <a:rPr kumimoji="0" lang="en-US" sz="4429" b="0" i="0" u="none" strike="noStrike" kern="1200" cap="none" spc="0" normalizeH="0" noProof="0" dirty="0" smtClean="0">
                <a:ln>
                  <a:noFill/>
                </a:ln>
                <a:solidFill>
                  <a:schemeClr val="tx1">
                    <a:lumMod val="65000"/>
                    <a:lumOff val="35000"/>
                  </a:schemeClr>
                </a:solidFill>
                <a:effectLst/>
                <a:uLnTx/>
                <a:uFillTx/>
                <a:latin typeface="Times New Roman"/>
                <a:ea typeface="+mn-ea"/>
                <a:cs typeface="+mn-cs"/>
              </a:rPr>
              <a:t> Teng, Afonso, Niederholtmeyer, Grob, Silver, Savage </a:t>
            </a:r>
            <a:endParaRPr kumimoji="0" lang="en-US" sz="4429"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429"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rPr>
              <a:t>PNAS</a:t>
            </a:r>
            <a:r>
              <a:rPr kumimoji="0" lang="en-US" sz="4429" b="0" i="0" u="none" strike="noStrike" kern="1200" cap="none" spc="0" normalizeH="0" noProof="0" dirty="0" smtClean="0">
                <a:ln>
                  <a:noFill/>
                </a:ln>
                <a:solidFill>
                  <a:schemeClr val="tx1">
                    <a:lumMod val="65000"/>
                    <a:lumOff val="35000"/>
                  </a:schemeClr>
                </a:solidFill>
                <a:effectLst/>
                <a:uLnTx/>
                <a:uFillTx/>
                <a:latin typeface="Times New Roman"/>
                <a:ea typeface="+mn-ea"/>
                <a:cs typeface="+mn-cs"/>
              </a:rPr>
              <a:t> - </a:t>
            </a:r>
            <a:r>
              <a:rPr lang="en-US" sz="4429" dirty="0" smtClean="0">
                <a:solidFill>
                  <a:schemeClr val="tx1">
                    <a:lumMod val="65000"/>
                    <a:lumOff val="35000"/>
                  </a:schemeClr>
                </a:solidFill>
                <a:latin typeface="Times New Roman"/>
              </a:rPr>
              <a:t>November 17, 2011</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286"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rPr>
              <a:t>Shelley Ackerman &amp; Donnie Turlington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286"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mn-cs"/>
              </a:rPr>
              <a:t>20.385 Journal Club I</a:t>
            </a:r>
            <a:endParaRPr kumimoji="0" lang="en-US" sz="4286" b="0" i="0" u="none" strike="noStrike" kern="1200" cap="none" spc="0" normalizeH="0" baseline="0" noProof="0" dirty="0">
              <a:ln>
                <a:noFill/>
              </a:ln>
              <a:solidFill>
                <a:schemeClr val="tx1">
                  <a:lumMod val="65000"/>
                  <a:lumOff val="35000"/>
                </a:schemeClr>
              </a:solidFill>
              <a:effectLst/>
              <a:uLnTx/>
              <a:uFillTx/>
              <a:latin typeface="Times New Roman"/>
              <a:ea typeface="+mn-ea"/>
              <a:cs typeface="+mn-cs"/>
            </a:endParaRPr>
          </a:p>
        </p:txBody>
      </p:sp>
      <p:sp>
        <p:nvSpPr>
          <p:cNvPr id="6" name="Rectangle 5"/>
          <p:cNvSpPr/>
          <p:nvPr/>
        </p:nvSpPr>
        <p:spPr>
          <a:xfrm>
            <a:off x="0" y="0"/>
            <a:ext cx="996576" cy="6858000"/>
          </a:xfrm>
          <a:prstGeom prst="rect">
            <a:avLst/>
          </a:prstGeom>
          <a:gradFill flip="none" rotWithShape="1">
            <a:gsLst>
              <a:gs pos="0">
                <a:schemeClr val="accent2">
                  <a:lumMod val="40000"/>
                  <a:lumOff val="60000"/>
                </a:schemeClr>
              </a:gs>
              <a:gs pos="100000">
                <a:srgbClr val="FF0000"/>
              </a:gs>
            </a:gsLst>
            <a:path path="circle">
              <a:fillToRect l="100000" t="100000"/>
            </a:path>
            <a:tileRect r="-100000" b="-100000"/>
          </a:gradFill>
          <a:ln>
            <a:gradFill flip="none" rotWithShape="1">
              <a:gsLst>
                <a:gs pos="0">
                  <a:schemeClr val="accent2">
                    <a:lumMod val="40000"/>
                    <a:lumOff val="60000"/>
                  </a:schemeClr>
                </a:gs>
                <a:gs pos="100000">
                  <a:srgbClr val="FF0000"/>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7" name="Title 6"/>
          <p:cNvSpPr>
            <a:spLocks noGrp="1"/>
          </p:cNvSpPr>
          <p:nvPr>
            <p:ph type="ctrTitle"/>
          </p:nvPr>
        </p:nvSpPr>
        <p:spPr>
          <a:xfrm>
            <a:off x="1371600" y="1214905"/>
            <a:ext cx="7772400" cy="1470025"/>
          </a:xfrm>
        </p:spPr>
        <p:txBody>
          <a:bodyPr>
            <a:noAutofit/>
          </a:bodyPr>
          <a:lstStyle/>
          <a:p>
            <a:r>
              <a:rPr lang="en-US" sz="4600" dirty="0" smtClean="0">
                <a:latin typeface="Times New Roman"/>
                <a:cs typeface="Times New Roman"/>
              </a:rPr>
              <a:t>Modularity of a carbon-fixing protein organelle</a:t>
            </a:r>
            <a:endParaRPr lang="en-US" sz="46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498"/>
            <a:ext cx="8229600" cy="1143000"/>
          </a:xfrm>
        </p:spPr>
        <p:txBody>
          <a:bodyPr>
            <a:normAutofit fontScale="90000"/>
          </a:bodyPr>
          <a:lstStyle/>
          <a:p>
            <a:r>
              <a:rPr lang="en-US" dirty="0" smtClean="0">
                <a:latin typeface="Times New Roman"/>
                <a:cs typeface="Times New Roman"/>
              </a:rPr>
              <a:t>pHnCBS12D Results in Smaller </a:t>
            </a:r>
            <a:r>
              <a:rPr lang="en-US" dirty="0">
                <a:latin typeface="Times New Roman"/>
                <a:cs typeface="Times New Roman"/>
              </a:rPr>
              <a:t>E</a:t>
            </a:r>
            <a:r>
              <a:rPr lang="en-US" dirty="0" smtClean="0">
                <a:latin typeface="Times New Roman"/>
                <a:cs typeface="Times New Roman"/>
              </a:rPr>
              <a:t>rror in Assembly than pHnCB </a:t>
            </a:r>
            <a:endParaRPr lang="en-US" dirty="0">
              <a:latin typeface="Times New Roman"/>
              <a:cs typeface="Times New Roman"/>
            </a:endParaRPr>
          </a:p>
        </p:txBody>
      </p:sp>
      <p:pic>
        <p:nvPicPr>
          <p:cNvPr id="4" name="Content Placeholder 3" descr="Picture 10.png"/>
          <p:cNvPicPr>
            <a:picLocks noGrp="1" noChangeAspect="1"/>
          </p:cNvPicPr>
          <p:nvPr>
            <p:ph idx="1"/>
          </p:nvPr>
        </p:nvPicPr>
        <p:blipFill>
          <a:blip r:embed="rId3"/>
          <a:srcRect t="-42271" b="-42271"/>
          <a:stretch>
            <a:fillRect/>
          </a:stretch>
        </p:blipFill>
        <p:spPr>
          <a:xfrm>
            <a:off x="167358" y="1601976"/>
            <a:ext cx="8838592" cy="4860885"/>
          </a:xfrm>
        </p:spPr>
      </p:pic>
      <p:sp>
        <p:nvSpPr>
          <p:cNvPr id="5" name="Rectangle 4"/>
          <p:cNvSpPr/>
          <p:nvPr/>
        </p:nvSpPr>
        <p:spPr>
          <a:xfrm>
            <a:off x="457200" y="141283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6" name="TextBox 5"/>
          <p:cNvSpPr txBox="1"/>
          <p:nvPr/>
        </p:nvSpPr>
        <p:spPr>
          <a:xfrm>
            <a:off x="1216470" y="5263850"/>
            <a:ext cx="2358993" cy="461665"/>
          </a:xfrm>
          <a:prstGeom prst="rect">
            <a:avLst/>
          </a:prstGeom>
          <a:noFill/>
        </p:spPr>
        <p:txBody>
          <a:bodyPr wrap="square" rtlCol="0">
            <a:spAutoFit/>
          </a:bodyPr>
          <a:lstStyle/>
          <a:p>
            <a:r>
              <a:rPr lang="en-US" sz="2400" dirty="0" smtClean="0">
                <a:latin typeface="Times New Roman"/>
                <a:cs typeface="Times New Roman"/>
              </a:rPr>
              <a:t>pHnCB Plasmid </a:t>
            </a:r>
            <a:endParaRPr lang="en-US" sz="2400" dirty="0">
              <a:latin typeface="Times New Roman"/>
              <a:cs typeface="Times New Roman"/>
            </a:endParaRPr>
          </a:p>
        </p:txBody>
      </p:sp>
      <p:sp>
        <p:nvSpPr>
          <p:cNvPr id="7" name="TextBox 6"/>
          <p:cNvSpPr txBox="1"/>
          <p:nvPr/>
        </p:nvSpPr>
        <p:spPr>
          <a:xfrm>
            <a:off x="5425335" y="5263850"/>
            <a:ext cx="3147510" cy="461665"/>
          </a:xfrm>
          <a:prstGeom prst="rect">
            <a:avLst/>
          </a:prstGeom>
          <a:noFill/>
        </p:spPr>
        <p:txBody>
          <a:bodyPr wrap="square" rtlCol="0">
            <a:spAutoFit/>
          </a:bodyPr>
          <a:lstStyle/>
          <a:p>
            <a:r>
              <a:rPr lang="en-US" sz="2400" dirty="0" smtClean="0">
                <a:latin typeface="Times New Roman"/>
                <a:cs typeface="Times New Roman"/>
              </a:rPr>
              <a:t>pHnCBS1D Plasmid </a:t>
            </a:r>
            <a:endParaRPr lang="en-US" sz="2400" dirty="0">
              <a:latin typeface="Times New Roman"/>
              <a:cs typeface="Times New Roman"/>
            </a:endParaRPr>
          </a:p>
        </p:txBody>
      </p:sp>
      <p:sp>
        <p:nvSpPr>
          <p:cNvPr id="8" name="Right Arrow 7"/>
          <p:cNvSpPr/>
          <p:nvPr/>
        </p:nvSpPr>
        <p:spPr>
          <a:xfrm rot="2792635">
            <a:off x="1159918" y="2913010"/>
            <a:ext cx="1325268" cy="41417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7735" y="2167502"/>
            <a:ext cx="2566066" cy="430887"/>
          </a:xfrm>
          <a:prstGeom prst="rect">
            <a:avLst/>
          </a:prstGeom>
          <a:noFill/>
        </p:spPr>
        <p:txBody>
          <a:bodyPr wrap="square" rtlCol="0">
            <a:spAutoFit/>
          </a:bodyPr>
          <a:lstStyle/>
          <a:p>
            <a:r>
              <a:rPr lang="en-US" sz="2200" dirty="0" smtClean="0">
                <a:latin typeface="Times New Roman"/>
                <a:cs typeface="Times New Roman"/>
              </a:rPr>
              <a:t>Low-Density Lumen</a:t>
            </a:r>
            <a:endParaRPr lang="en-US" sz="2200" dirty="0">
              <a:latin typeface="Times New Roman"/>
              <a:cs typeface="Times New Roman"/>
            </a:endParaRPr>
          </a:p>
        </p:txBody>
      </p:sp>
      <p:sp>
        <p:nvSpPr>
          <p:cNvPr id="10" name="Right Arrow 9"/>
          <p:cNvSpPr/>
          <p:nvPr/>
        </p:nvSpPr>
        <p:spPr>
          <a:xfrm rot="8505207">
            <a:off x="3087492" y="2448781"/>
            <a:ext cx="855486" cy="41417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82868" y="1952058"/>
            <a:ext cx="1624596" cy="430887"/>
          </a:xfrm>
          <a:prstGeom prst="rect">
            <a:avLst/>
          </a:prstGeom>
          <a:noFill/>
        </p:spPr>
        <p:txBody>
          <a:bodyPr wrap="square" rtlCol="0">
            <a:spAutoFit/>
          </a:bodyPr>
          <a:lstStyle/>
          <a:p>
            <a:r>
              <a:rPr lang="en-US" sz="2200" dirty="0" smtClean="0">
                <a:latin typeface="Times New Roman"/>
                <a:cs typeface="Times New Roman"/>
              </a:rPr>
              <a:t>Shell Defect</a:t>
            </a:r>
            <a:endParaRPr lang="en-US" sz="2200" dirty="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608"/>
            <a:ext cx="8229600" cy="1143000"/>
          </a:xfrm>
        </p:spPr>
        <p:txBody>
          <a:bodyPr>
            <a:normAutofit fontScale="90000"/>
          </a:bodyPr>
          <a:lstStyle/>
          <a:p>
            <a:r>
              <a:rPr lang="en-US" dirty="0" smtClean="0">
                <a:latin typeface="Times New Roman"/>
                <a:cs typeface="Times New Roman"/>
              </a:rPr>
              <a:t>HnCBS1D results in faster and higher levels of carbon fixation </a:t>
            </a:r>
            <a:endParaRPr lang="en-US" dirty="0">
              <a:latin typeface="Times New Roman"/>
              <a:cs typeface="Times New Roman"/>
            </a:endParaRPr>
          </a:p>
        </p:txBody>
      </p:sp>
      <p:pic>
        <p:nvPicPr>
          <p:cNvPr id="4" name="Content Placeholder 3" descr="Picture 12.png"/>
          <p:cNvPicPr>
            <a:picLocks noGrp="1" noChangeAspect="1"/>
          </p:cNvPicPr>
          <p:nvPr>
            <p:ph idx="1"/>
          </p:nvPr>
        </p:nvPicPr>
        <p:blipFill>
          <a:blip r:embed="rId3"/>
          <a:srcRect l="-10117" r="-10117"/>
          <a:stretch>
            <a:fillRect/>
          </a:stretch>
        </p:blipFill>
        <p:spPr>
          <a:xfrm>
            <a:off x="97935" y="1696842"/>
            <a:ext cx="8989210" cy="4943719"/>
          </a:xfrm>
        </p:spPr>
      </p:pic>
      <p:sp>
        <p:nvSpPr>
          <p:cNvPr id="5" name="Rectangle 4"/>
          <p:cNvSpPr/>
          <p:nvPr/>
        </p:nvSpPr>
        <p:spPr>
          <a:xfrm>
            <a:off x="457200" y="1371418"/>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6" name="TextBox 5"/>
          <p:cNvSpPr txBox="1"/>
          <p:nvPr/>
        </p:nvSpPr>
        <p:spPr>
          <a:xfrm>
            <a:off x="704048" y="1696842"/>
            <a:ext cx="1021561" cy="646331"/>
          </a:xfrm>
          <a:prstGeom prst="rect">
            <a:avLst/>
          </a:prstGeom>
          <a:solidFill>
            <a:schemeClr val="bg1"/>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Carbon Fixation in 10-Gene System Verified </a:t>
            </a:r>
            <a:r>
              <a:rPr lang="en-US" i="1" dirty="0" smtClean="0">
                <a:latin typeface="Times New Roman"/>
                <a:cs typeface="Times New Roman"/>
              </a:rPr>
              <a:t>in vitro </a:t>
            </a:r>
            <a:endParaRPr lang="en-US" dirty="0">
              <a:latin typeface="Times New Roman"/>
              <a:cs typeface="Times New Roman"/>
            </a:endParaRPr>
          </a:p>
        </p:txBody>
      </p:sp>
      <p:sp>
        <p:nvSpPr>
          <p:cNvPr id="3" name="Content Placeholder 2"/>
          <p:cNvSpPr>
            <a:spLocks noGrp="1"/>
          </p:cNvSpPr>
          <p:nvPr>
            <p:ph idx="1"/>
          </p:nvPr>
        </p:nvSpPr>
        <p:spPr>
          <a:xfrm>
            <a:off x="457200" y="1903932"/>
            <a:ext cx="8229600" cy="4525963"/>
          </a:xfrm>
        </p:spPr>
        <p:txBody>
          <a:bodyPr/>
          <a:lstStyle/>
          <a:p>
            <a:r>
              <a:rPr lang="en-US" dirty="0" smtClean="0">
                <a:latin typeface="Times New Roman"/>
                <a:cs typeface="Times New Roman"/>
              </a:rPr>
              <a:t>Recorded 2-phosphoglycerate dependent NADH oxidation in coupled enzyme reaction system</a:t>
            </a:r>
          </a:p>
          <a:p>
            <a:endParaRPr lang="en-US" dirty="0" smtClean="0">
              <a:latin typeface="Times New Roman"/>
              <a:cs typeface="Times New Roman"/>
            </a:endParaRPr>
          </a:p>
          <a:p>
            <a:r>
              <a:rPr lang="en-US" dirty="0" smtClean="0">
                <a:latin typeface="Times New Roman"/>
                <a:cs typeface="Times New Roman"/>
              </a:rPr>
              <a:t>Created </a:t>
            </a:r>
            <a:r>
              <a:rPr lang="en-US" dirty="0" err="1" smtClean="0">
                <a:latin typeface="Times New Roman"/>
                <a:cs typeface="Times New Roman"/>
              </a:rPr>
              <a:t>Michaelis-Menten</a:t>
            </a:r>
            <a:r>
              <a:rPr lang="en-US" dirty="0" smtClean="0">
                <a:latin typeface="Times New Roman"/>
                <a:cs typeface="Times New Roman"/>
              </a:rPr>
              <a:t> Model</a:t>
            </a:r>
          </a:p>
          <a:p>
            <a:pPr lvl="1"/>
            <a:r>
              <a:rPr lang="en-US" dirty="0" smtClean="0">
                <a:latin typeface="Times New Roman"/>
                <a:cs typeface="Times New Roman"/>
              </a:rPr>
              <a:t>Similar K</a:t>
            </a:r>
            <a:r>
              <a:rPr lang="en-US" baseline="-25000" dirty="0" smtClean="0">
                <a:latin typeface="Times New Roman"/>
                <a:cs typeface="Times New Roman"/>
              </a:rPr>
              <a:t>M</a:t>
            </a:r>
            <a:r>
              <a:rPr lang="en-US" dirty="0" smtClean="0">
                <a:latin typeface="Times New Roman"/>
                <a:cs typeface="Times New Roman"/>
              </a:rPr>
              <a:t> values for pHnCB &amp; pHnCBS1D</a:t>
            </a:r>
          </a:p>
          <a:p>
            <a:pPr lvl="1"/>
            <a:r>
              <a:rPr lang="en-US" dirty="0" smtClean="0">
                <a:latin typeface="Times New Roman"/>
                <a:cs typeface="Times New Roman"/>
              </a:rPr>
              <a:t>V</a:t>
            </a:r>
            <a:r>
              <a:rPr lang="en-US" baseline="-25000" dirty="0" smtClean="0">
                <a:latin typeface="Times New Roman"/>
                <a:cs typeface="Times New Roman"/>
              </a:rPr>
              <a:t>Max</a:t>
            </a:r>
            <a:r>
              <a:rPr lang="en-US" dirty="0" smtClean="0">
                <a:latin typeface="Times New Roman"/>
                <a:cs typeface="Times New Roman"/>
              </a:rPr>
              <a:t> two fold higher for pHnCB CB’s</a:t>
            </a:r>
            <a:endParaRPr lang="en-US" dirty="0">
              <a:latin typeface="Times New Roman"/>
              <a:cs typeface="Times New Roman"/>
            </a:endParaRPr>
          </a:p>
        </p:txBody>
      </p:sp>
      <p:sp>
        <p:nvSpPr>
          <p:cNvPr id="4" name="Rectangle 3"/>
          <p:cNvSpPr/>
          <p:nvPr/>
        </p:nvSpPr>
        <p:spPr>
          <a:xfrm>
            <a:off x="471005" y="148186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was accomplished?</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Successfully moved a CB</a:t>
            </a:r>
          </a:p>
          <a:p>
            <a:r>
              <a:rPr lang="en-US" dirty="0" smtClean="0">
                <a:latin typeface="Times New Roman"/>
                <a:cs typeface="Times New Roman"/>
              </a:rPr>
              <a:t>Proved that the CBs were still functioning</a:t>
            </a:r>
          </a:p>
          <a:p>
            <a:r>
              <a:rPr lang="en-US" dirty="0" smtClean="0">
                <a:latin typeface="Times New Roman"/>
                <a:cs typeface="Times New Roman"/>
              </a:rPr>
              <a:t>Modified and heavily improved operon </a:t>
            </a:r>
            <a:endParaRPr lang="en-US" dirty="0">
              <a:latin typeface="Times New Roman"/>
              <a:cs typeface="Times New Roman"/>
            </a:endParaRPr>
          </a:p>
          <a:p>
            <a:pPr lvl="1"/>
            <a:r>
              <a:rPr lang="en-US" dirty="0" smtClean="0">
                <a:latin typeface="Times New Roman"/>
                <a:cs typeface="Times New Roman"/>
              </a:rPr>
              <a:t>adding tenth gene, CsoS1D</a:t>
            </a:r>
          </a:p>
          <a:p>
            <a:pPr lvl="1"/>
            <a:r>
              <a:rPr lang="en-US" dirty="0" smtClean="0">
                <a:latin typeface="Times New Roman"/>
                <a:cs typeface="Times New Roman"/>
              </a:rPr>
              <a:t>This was only tested </a:t>
            </a:r>
            <a:r>
              <a:rPr lang="en-US" i="1" dirty="0" smtClean="0">
                <a:latin typeface="Times New Roman"/>
                <a:cs typeface="Times New Roman"/>
              </a:rPr>
              <a:t>in vitro</a:t>
            </a:r>
            <a:r>
              <a:rPr lang="en-US" dirty="0" smtClean="0">
                <a:latin typeface="Times New Roman"/>
                <a:cs typeface="Times New Roman"/>
              </a:rPr>
              <a:t>, not </a:t>
            </a:r>
            <a:r>
              <a:rPr lang="en-US" i="1" dirty="0" smtClean="0">
                <a:latin typeface="Times New Roman"/>
                <a:cs typeface="Times New Roman"/>
              </a:rPr>
              <a:t>in vivo</a:t>
            </a:r>
          </a:p>
        </p:txBody>
      </p:sp>
      <p:sp>
        <p:nvSpPr>
          <p:cNvPr id="4" name="Rectangle 3"/>
          <p:cNvSpPr/>
          <p:nvPr/>
        </p:nvSpPr>
        <p:spPr>
          <a:xfrm>
            <a:off x="457200" y="1260970"/>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Significance</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a:cs typeface="Times New Roman"/>
              </a:rPr>
              <a:t>Modularity </a:t>
            </a:r>
            <a:endParaRPr lang="en-US" dirty="0">
              <a:latin typeface="Times New Roman"/>
              <a:cs typeface="Times New Roman"/>
            </a:endParaRPr>
          </a:p>
          <a:p>
            <a:pPr lvl="1"/>
            <a:r>
              <a:rPr lang="en-US" dirty="0" smtClean="0">
                <a:latin typeface="Times New Roman"/>
                <a:cs typeface="Times New Roman"/>
              </a:rPr>
              <a:t>standardized parts </a:t>
            </a:r>
            <a:endParaRPr lang="en-US" dirty="0">
              <a:latin typeface="Times New Roman"/>
              <a:cs typeface="Times New Roman"/>
            </a:endParaRPr>
          </a:p>
          <a:p>
            <a:pPr lvl="1"/>
            <a:r>
              <a:rPr lang="en-US" dirty="0" smtClean="0">
                <a:latin typeface="Times New Roman"/>
                <a:cs typeface="Times New Roman"/>
              </a:rPr>
              <a:t>compartmentalization</a:t>
            </a:r>
          </a:p>
          <a:p>
            <a:r>
              <a:rPr lang="en-US" dirty="0" smtClean="0">
                <a:latin typeface="Times New Roman"/>
                <a:cs typeface="Times New Roman"/>
              </a:rPr>
              <a:t>Importance of Carbon Fixation</a:t>
            </a:r>
          </a:p>
          <a:p>
            <a:r>
              <a:rPr lang="en-US" dirty="0" smtClean="0">
                <a:latin typeface="Times New Roman"/>
                <a:cs typeface="Times New Roman"/>
              </a:rPr>
              <a:t>Future applications </a:t>
            </a:r>
          </a:p>
          <a:p>
            <a:pPr lvl="1"/>
            <a:r>
              <a:rPr lang="en-US" dirty="0" smtClean="0">
                <a:latin typeface="Times New Roman"/>
                <a:cs typeface="Times New Roman"/>
              </a:rPr>
              <a:t>targeting different assembly systems</a:t>
            </a:r>
          </a:p>
          <a:p>
            <a:r>
              <a:rPr lang="en-US" dirty="0" smtClean="0">
                <a:latin typeface="Times New Roman"/>
                <a:cs typeface="Times New Roman"/>
              </a:rPr>
              <a:t>Improvements:</a:t>
            </a:r>
          </a:p>
          <a:p>
            <a:pPr lvl="1"/>
            <a:r>
              <a:rPr lang="en-US" dirty="0" smtClean="0">
                <a:latin typeface="Times New Roman"/>
                <a:cs typeface="Times New Roman"/>
              </a:rPr>
              <a:t>Optimization of the operon for specific hosts</a:t>
            </a:r>
          </a:p>
          <a:p>
            <a:pPr lvl="1"/>
            <a:r>
              <a:rPr lang="en-US" dirty="0" smtClean="0">
                <a:latin typeface="Times New Roman"/>
                <a:cs typeface="Times New Roman"/>
              </a:rPr>
              <a:t>Shell structure and permeability research</a:t>
            </a:r>
          </a:p>
          <a:p>
            <a:pPr lvl="2"/>
            <a:r>
              <a:rPr lang="en-US" sz="2595" dirty="0" smtClean="0">
                <a:latin typeface="Times New Roman"/>
                <a:cs typeface="Times New Roman"/>
              </a:rPr>
              <a:t>CsoS1D a minor component of shell structure</a:t>
            </a:r>
          </a:p>
          <a:p>
            <a:pPr lvl="3"/>
            <a:r>
              <a:rPr lang="en-US" sz="2195" dirty="0" smtClean="0">
                <a:latin typeface="Times New Roman"/>
                <a:cs typeface="Times New Roman"/>
              </a:rPr>
              <a:t>Possible Importance</a:t>
            </a:r>
          </a:p>
          <a:p>
            <a:endParaRPr lang="en-US" dirty="0">
              <a:latin typeface="Times New Roman"/>
              <a:cs typeface="Times New Roman"/>
            </a:endParaRPr>
          </a:p>
        </p:txBody>
      </p:sp>
      <p:sp>
        <p:nvSpPr>
          <p:cNvPr id="4" name="Rectangle 3"/>
          <p:cNvSpPr/>
          <p:nvPr/>
        </p:nvSpPr>
        <p:spPr>
          <a:xfrm>
            <a:off x="457200" y="1260970"/>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24"/>
            <a:ext cx="8229600" cy="1143000"/>
          </a:xfrm>
        </p:spPr>
        <p:txBody>
          <a:bodyPr/>
          <a:lstStyle/>
          <a:p>
            <a:r>
              <a:rPr lang="en-US" dirty="0" smtClean="0">
                <a:latin typeface="Times New Roman"/>
                <a:cs typeface="Times New Roman"/>
              </a:rPr>
              <a:t>Future Applications</a:t>
            </a:r>
            <a:endParaRPr lang="en-US" dirty="0">
              <a:latin typeface="Times New Roman"/>
              <a:cs typeface="Times New Roman"/>
            </a:endParaRPr>
          </a:p>
        </p:txBody>
      </p:sp>
      <p:sp>
        <p:nvSpPr>
          <p:cNvPr id="3" name="Content Placeholder 2"/>
          <p:cNvSpPr>
            <a:spLocks noGrp="1"/>
          </p:cNvSpPr>
          <p:nvPr>
            <p:ph sz="half" idx="1"/>
          </p:nvPr>
        </p:nvSpPr>
        <p:spPr>
          <a:xfrm>
            <a:off x="457200" y="1256322"/>
            <a:ext cx="4038600" cy="5515038"/>
          </a:xfrm>
        </p:spPr>
        <p:txBody>
          <a:bodyPr>
            <a:normAutofit/>
          </a:bodyPr>
          <a:lstStyle/>
          <a:p>
            <a:r>
              <a:rPr lang="en-US" dirty="0" smtClean="0">
                <a:latin typeface="Times New Roman"/>
                <a:cs typeface="Times New Roman"/>
              </a:rPr>
              <a:t>Plant adaptations</a:t>
            </a:r>
          </a:p>
          <a:p>
            <a:r>
              <a:rPr lang="en-US" dirty="0" err="1" smtClean="0">
                <a:latin typeface="Times New Roman"/>
                <a:cs typeface="Times New Roman"/>
              </a:rPr>
              <a:t>Biofuels</a:t>
            </a:r>
            <a:endParaRPr lang="en-US" dirty="0" smtClean="0">
              <a:latin typeface="Times New Roman"/>
              <a:cs typeface="Times New Roman"/>
            </a:endParaRPr>
          </a:p>
          <a:p>
            <a:r>
              <a:rPr lang="en-US" dirty="0" smtClean="0">
                <a:latin typeface="Times New Roman"/>
                <a:cs typeface="Times New Roman"/>
              </a:rPr>
              <a:t>Molecular chassis</a:t>
            </a:r>
          </a:p>
          <a:p>
            <a:r>
              <a:rPr lang="en-US" dirty="0" smtClean="0">
                <a:latin typeface="Times New Roman"/>
                <a:cs typeface="Times New Roman"/>
              </a:rPr>
              <a:t>Nanotechnology</a:t>
            </a:r>
          </a:p>
          <a:p>
            <a:r>
              <a:rPr lang="en-US" dirty="0" smtClean="0">
                <a:latin typeface="Times New Roman"/>
                <a:cs typeface="Times New Roman"/>
              </a:rPr>
              <a:t>Future Research:</a:t>
            </a:r>
          </a:p>
          <a:p>
            <a:pPr lvl="1"/>
            <a:r>
              <a:rPr lang="en-US" dirty="0" smtClean="0">
                <a:latin typeface="Times New Roman"/>
                <a:cs typeface="Times New Roman"/>
              </a:rPr>
              <a:t>Identification of necessary genes</a:t>
            </a:r>
          </a:p>
          <a:p>
            <a:pPr lvl="1"/>
            <a:r>
              <a:rPr lang="en-US" dirty="0" smtClean="0">
                <a:latin typeface="Times New Roman"/>
                <a:cs typeface="Times New Roman"/>
              </a:rPr>
              <a:t>Improved understanding of shell formation</a:t>
            </a:r>
          </a:p>
          <a:p>
            <a:pPr lvl="1"/>
            <a:r>
              <a:rPr lang="en-US" dirty="0" smtClean="0">
                <a:latin typeface="Times New Roman"/>
                <a:cs typeface="Times New Roman"/>
              </a:rPr>
              <a:t>Development of cargo targeting system</a:t>
            </a:r>
          </a:p>
          <a:p>
            <a:endParaRPr lang="en-US" dirty="0">
              <a:latin typeface="Times New Roman"/>
              <a:cs typeface="Times New Roman"/>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495800" y="1087080"/>
            <a:ext cx="4419150" cy="293873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6" name="Rectangle 5"/>
          <p:cNvSpPr/>
          <p:nvPr/>
        </p:nvSpPr>
        <p:spPr>
          <a:xfrm>
            <a:off x="457200" y="832984"/>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9" name="TextBox 8"/>
          <p:cNvSpPr txBox="1"/>
          <p:nvPr/>
        </p:nvSpPr>
        <p:spPr>
          <a:xfrm>
            <a:off x="5787639" y="3983611"/>
            <a:ext cx="1850315" cy="246221"/>
          </a:xfrm>
          <a:prstGeom prst="rect">
            <a:avLst/>
          </a:prstGeom>
          <a:noFill/>
        </p:spPr>
        <p:txBody>
          <a:bodyPr wrap="square" rtlCol="0">
            <a:spAutoFit/>
          </a:bodyPr>
          <a:lstStyle/>
          <a:p>
            <a:r>
              <a:rPr lang="en-US" sz="1000" dirty="0" smtClean="0"/>
              <a:t>http://www.news.stanford.edu</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Works Cited  </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err="1" smtClean="0">
                <a:latin typeface="Times New Roman"/>
                <a:cs typeface="Times New Roman"/>
              </a:rPr>
              <a:t>Talaro</a:t>
            </a:r>
            <a:r>
              <a:rPr lang="en-US" dirty="0" smtClean="0">
                <a:latin typeface="Times New Roman"/>
                <a:cs typeface="Times New Roman"/>
              </a:rPr>
              <a:t>, Kathleen P., </a:t>
            </a:r>
            <a:r>
              <a:rPr lang="en-US" i="1" dirty="0" smtClean="0">
                <a:latin typeface="Times New Roman"/>
                <a:cs typeface="Times New Roman"/>
              </a:rPr>
              <a:t>Foundations in Microbiology</a:t>
            </a:r>
            <a:r>
              <a:rPr lang="en-US" dirty="0" smtClean="0">
                <a:latin typeface="Times New Roman"/>
                <a:cs typeface="Times New Roman"/>
              </a:rPr>
              <a:t>, sixth edition.  2008 McGraw-Hill Companies.</a:t>
            </a:r>
          </a:p>
          <a:p>
            <a:r>
              <a:rPr lang="en-US" dirty="0" err="1" smtClean="0">
                <a:latin typeface="Times New Roman"/>
                <a:cs typeface="Times New Roman"/>
              </a:rPr>
              <a:t>Bonacci</a:t>
            </a:r>
            <a:r>
              <a:rPr lang="en-US" dirty="0" smtClean="0">
                <a:latin typeface="Times New Roman"/>
                <a:cs typeface="Times New Roman"/>
              </a:rPr>
              <a:t>, Walter, </a:t>
            </a:r>
            <a:r>
              <a:rPr lang="en-US" dirty="0" err="1" smtClean="0">
                <a:latin typeface="Times New Roman"/>
                <a:cs typeface="Times New Roman"/>
              </a:rPr>
              <a:t>Teng</a:t>
            </a:r>
            <a:r>
              <a:rPr lang="en-US" dirty="0" smtClean="0">
                <a:latin typeface="Times New Roman"/>
                <a:cs typeface="Times New Roman"/>
              </a:rPr>
              <a:t>, Pho K., </a:t>
            </a:r>
            <a:r>
              <a:rPr lang="en-US" dirty="0" err="1" smtClean="0">
                <a:latin typeface="Times New Roman"/>
                <a:cs typeface="Times New Roman"/>
              </a:rPr>
              <a:t>Afonso</a:t>
            </a:r>
            <a:r>
              <a:rPr lang="en-US" dirty="0" smtClean="0">
                <a:latin typeface="Times New Roman"/>
                <a:cs typeface="Times New Roman"/>
              </a:rPr>
              <a:t>, Bruno, </a:t>
            </a:r>
            <a:r>
              <a:rPr lang="en-US" dirty="0" err="1" smtClean="0">
                <a:latin typeface="Times New Roman"/>
                <a:cs typeface="Times New Roman"/>
              </a:rPr>
              <a:t>Niederholtmeyer</a:t>
            </a:r>
            <a:r>
              <a:rPr lang="en-US" dirty="0" smtClean="0">
                <a:latin typeface="Times New Roman"/>
                <a:cs typeface="Times New Roman"/>
              </a:rPr>
              <a:t>, </a:t>
            </a:r>
            <a:r>
              <a:rPr lang="en-US" dirty="0" err="1" smtClean="0">
                <a:latin typeface="Times New Roman"/>
                <a:cs typeface="Times New Roman"/>
              </a:rPr>
              <a:t>Henrike</a:t>
            </a:r>
            <a:r>
              <a:rPr lang="en-US" dirty="0" smtClean="0">
                <a:latin typeface="Times New Roman"/>
                <a:cs typeface="Times New Roman"/>
              </a:rPr>
              <a:t>, </a:t>
            </a:r>
            <a:r>
              <a:rPr lang="en-US" dirty="0" err="1" smtClean="0">
                <a:latin typeface="Times New Roman"/>
                <a:cs typeface="Times New Roman"/>
              </a:rPr>
              <a:t>Grob</a:t>
            </a:r>
            <a:r>
              <a:rPr lang="en-US" dirty="0" smtClean="0">
                <a:latin typeface="Times New Roman"/>
                <a:cs typeface="Times New Roman"/>
              </a:rPr>
              <a:t>, Patricia, Silver, Pamela A., Savage, David F. Modularity of a carbon-fixing protein organelle, </a:t>
            </a:r>
            <a:r>
              <a:rPr lang="en-US" i="1" dirty="0" err="1" smtClean="0">
                <a:latin typeface="Times New Roman"/>
                <a:cs typeface="Times New Roman"/>
              </a:rPr>
              <a:t>PNAS</a:t>
            </a:r>
            <a:r>
              <a:rPr lang="en-US" dirty="0" err="1" smtClean="0">
                <a:latin typeface="Times New Roman"/>
                <a:cs typeface="Times New Roman"/>
              </a:rPr>
              <a:t>,.Jan</a:t>
            </a:r>
            <a:r>
              <a:rPr lang="en-US" dirty="0" smtClean="0">
                <a:latin typeface="Times New Roman"/>
                <a:cs typeface="Times New Roman"/>
              </a:rPr>
              <a:t> 10, 2012, Vol. 109, no.2.</a:t>
            </a:r>
            <a:endParaRPr lang="en-US" dirty="0">
              <a:latin typeface="Times New Roman"/>
              <a:cs typeface="Times New Roman"/>
            </a:endParaRPr>
          </a:p>
        </p:txBody>
      </p:sp>
      <p:sp>
        <p:nvSpPr>
          <p:cNvPr id="5" name="Rectangle 4"/>
          <p:cNvSpPr/>
          <p:nvPr/>
        </p:nvSpPr>
        <p:spPr>
          <a:xfrm>
            <a:off x="457200" y="1147098"/>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a:cs typeface="Times New Roman"/>
              </a:rPr>
              <a:t>RuBisCo</a:t>
            </a:r>
            <a:endParaRPr lang="en-US" dirty="0">
              <a:latin typeface="Times New Roman"/>
              <a:cs typeface="Times New Roman"/>
            </a:endParaRPr>
          </a:p>
        </p:txBody>
      </p:sp>
      <p:sp>
        <p:nvSpPr>
          <p:cNvPr id="3" name="Content Placeholder 2"/>
          <p:cNvSpPr>
            <a:spLocks noGrp="1"/>
          </p:cNvSpPr>
          <p:nvPr>
            <p:ph idx="1"/>
          </p:nvPr>
        </p:nvSpPr>
        <p:spPr>
          <a:xfrm>
            <a:off x="229267" y="1600199"/>
            <a:ext cx="5672810" cy="5015753"/>
          </a:xfrm>
        </p:spPr>
        <p:txBody>
          <a:bodyPr>
            <a:normAutofit fontScale="85000" lnSpcReduction="20000"/>
          </a:bodyPr>
          <a:lstStyle/>
          <a:p>
            <a:r>
              <a:rPr lang="en-US" dirty="0" smtClean="0">
                <a:latin typeface="Times New Roman"/>
                <a:cs typeface="Times New Roman"/>
              </a:rPr>
              <a:t>Ribulose-1,5-bisphosphate </a:t>
            </a:r>
            <a:r>
              <a:rPr lang="en-US" dirty="0" err="1" smtClean="0">
                <a:latin typeface="Times New Roman"/>
                <a:cs typeface="Times New Roman"/>
              </a:rPr>
              <a:t>carboxylase</a:t>
            </a:r>
            <a:r>
              <a:rPr lang="en-US" dirty="0" smtClean="0">
                <a:latin typeface="Times New Roman"/>
                <a:cs typeface="Times New Roman"/>
              </a:rPr>
              <a:t> </a:t>
            </a:r>
            <a:r>
              <a:rPr lang="en-US" dirty="0" err="1" smtClean="0">
                <a:latin typeface="Times New Roman"/>
                <a:cs typeface="Times New Roman"/>
              </a:rPr>
              <a:t>oxygenase</a:t>
            </a:r>
            <a:endParaRPr lang="en-US" dirty="0" smtClean="0">
              <a:latin typeface="Times New Roman"/>
              <a:cs typeface="Times New Roman"/>
            </a:endParaRPr>
          </a:p>
          <a:p>
            <a:r>
              <a:rPr lang="en-US" dirty="0" smtClean="0">
                <a:latin typeface="Times New Roman"/>
                <a:cs typeface="Times New Roman"/>
              </a:rPr>
              <a:t>Major part of the Calvin cycle</a:t>
            </a:r>
          </a:p>
          <a:p>
            <a:r>
              <a:rPr lang="en-US" dirty="0" smtClean="0">
                <a:latin typeface="Times New Roman"/>
                <a:cs typeface="Times New Roman"/>
              </a:rPr>
              <a:t>The rate of </a:t>
            </a:r>
            <a:r>
              <a:rPr lang="en-US" dirty="0" err="1" smtClean="0">
                <a:latin typeface="Times New Roman"/>
                <a:cs typeface="Times New Roman"/>
              </a:rPr>
              <a:t>RuBisCO</a:t>
            </a:r>
            <a:r>
              <a:rPr lang="en-US" dirty="0" smtClean="0">
                <a:latin typeface="Times New Roman"/>
                <a:cs typeface="Times New Roman"/>
              </a:rPr>
              <a:t> increases with increases in CO</a:t>
            </a:r>
            <a:r>
              <a:rPr lang="en-US" baseline="-25000" dirty="0" smtClean="0">
                <a:latin typeface="Times New Roman"/>
                <a:cs typeface="Times New Roman"/>
              </a:rPr>
              <a:t>2</a:t>
            </a:r>
            <a:r>
              <a:rPr lang="en-US" dirty="0" smtClean="0">
                <a:latin typeface="Times New Roman"/>
                <a:cs typeface="Times New Roman"/>
              </a:rPr>
              <a:t> concentration (also affected by temperature, water, nitrogen availability, </a:t>
            </a:r>
            <a:r>
              <a:rPr lang="en-US" dirty="0" err="1" smtClean="0">
                <a:latin typeface="Times New Roman"/>
                <a:cs typeface="Times New Roman"/>
              </a:rPr>
              <a:t>ect</a:t>
            </a:r>
            <a:r>
              <a:rPr lang="en-US" dirty="0" smtClean="0">
                <a:latin typeface="Times New Roman"/>
                <a:cs typeface="Times New Roman"/>
              </a:rPr>
              <a:t>.)</a:t>
            </a:r>
          </a:p>
          <a:p>
            <a:r>
              <a:rPr lang="en-US" dirty="0" smtClean="0">
                <a:latin typeface="Times New Roman"/>
                <a:cs typeface="Times New Roman"/>
              </a:rPr>
              <a:t>Poor specificity for CO</a:t>
            </a:r>
            <a:r>
              <a:rPr lang="en-US" baseline="-25000" dirty="0" smtClean="0">
                <a:latin typeface="Times New Roman"/>
                <a:cs typeface="Times New Roman"/>
              </a:rPr>
              <a:t>2</a:t>
            </a:r>
          </a:p>
          <a:p>
            <a:r>
              <a:rPr lang="en-US" dirty="0" smtClean="0">
                <a:latin typeface="Times New Roman"/>
                <a:cs typeface="Times New Roman"/>
              </a:rPr>
              <a:t>Photosynthesis is single largest natural regulator of CO</a:t>
            </a:r>
            <a:r>
              <a:rPr lang="en-US" baseline="-25000" dirty="0" smtClean="0">
                <a:latin typeface="Times New Roman"/>
                <a:cs typeface="Times New Roman"/>
              </a:rPr>
              <a:t>2</a:t>
            </a:r>
            <a:r>
              <a:rPr lang="en-US" dirty="0" smtClean="0">
                <a:latin typeface="Times New Roman"/>
                <a:cs typeface="Times New Roman"/>
              </a:rPr>
              <a:t> in our atmosphere, a good understanding is necessary for any climate impact studies.</a:t>
            </a:r>
          </a:p>
        </p:txBody>
      </p:sp>
      <p:pic>
        <p:nvPicPr>
          <p:cNvPr id="1026" name="Picture 2"/>
          <p:cNvPicPr>
            <a:picLocks noChangeAspect="1" noChangeArrowheads="1"/>
          </p:cNvPicPr>
          <p:nvPr/>
        </p:nvPicPr>
        <p:blipFill>
          <a:blip r:embed="rId3"/>
          <a:srcRect/>
          <a:stretch>
            <a:fillRect/>
          </a:stretch>
        </p:blipFill>
        <p:spPr bwMode="auto">
          <a:xfrm>
            <a:off x="5707814" y="1545286"/>
            <a:ext cx="3436186" cy="2267174"/>
          </a:xfrm>
          <a:prstGeom prst="rect">
            <a:avLst/>
          </a:prstGeom>
          <a:noFill/>
          <a:ln w="9525">
            <a:noFill/>
            <a:miter lim="800000"/>
            <a:headEnd/>
            <a:tailEnd/>
          </a:ln>
        </p:spPr>
      </p:pic>
      <p:sp>
        <p:nvSpPr>
          <p:cNvPr id="5" name="Rectangle 4"/>
          <p:cNvSpPr/>
          <p:nvPr/>
        </p:nvSpPr>
        <p:spPr>
          <a:xfrm>
            <a:off x="457200" y="1260970"/>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6" name="TextBox 5"/>
          <p:cNvSpPr txBox="1"/>
          <p:nvPr/>
        </p:nvSpPr>
        <p:spPr>
          <a:xfrm>
            <a:off x="6078071" y="3898609"/>
            <a:ext cx="2608729" cy="400110"/>
          </a:xfrm>
          <a:prstGeom prst="rect">
            <a:avLst/>
          </a:prstGeom>
          <a:noFill/>
        </p:spPr>
        <p:txBody>
          <a:bodyPr wrap="square" rtlCol="0">
            <a:spAutoFit/>
          </a:bodyPr>
          <a:lstStyle/>
          <a:p>
            <a:r>
              <a:rPr lang="en-US" sz="1000" dirty="0" smtClean="0"/>
              <a:t>http://upload.wikimedia.org/wikipedia/commons/7/79/PDB_3rub_EBI.jpg</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20"/>
            <a:ext cx="8229600" cy="1143000"/>
          </a:xfrm>
        </p:spPr>
        <p:txBody>
          <a:bodyPr>
            <a:normAutofit/>
          </a:bodyPr>
          <a:lstStyle/>
          <a:p>
            <a:r>
              <a:rPr lang="en-US" sz="4000" dirty="0" smtClean="0">
                <a:latin typeface="Times New Roman"/>
                <a:cs typeface="Times New Roman"/>
              </a:rPr>
              <a:t>Calvin-Benson-Basham cycle</a:t>
            </a:r>
            <a:endParaRPr lang="en-US" sz="4000" dirty="0">
              <a:latin typeface="Times New Roman"/>
              <a:cs typeface="Times New Roman"/>
            </a:endParaRPr>
          </a:p>
        </p:txBody>
      </p:sp>
      <p:pic>
        <p:nvPicPr>
          <p:cNvPr id="8" name="Content Placeholder 7" descr="400px-Calvin-cycle4.png"/>
          <p:cNvPicPr>
            <a:picLocks noGrp="1" noChangeAspect="1"/>
          </p:cNvPicPr>
          <p:nvPr>
            <p:ph idx="1"/>
          </p:nvPr>
        </p:nvPicPr>
        <p:blipFill>
          <a:blip r:embed="rId3"/>
          <a:srcRect l="-33415" r="-33415"/>
          <a:stretch>
            <a:fillRect/>
          </a:stretch>
        </p:blipFill>
        <p:spPr>
          <a:xfrm>
            <a:off x="-634868" y="1127399"/>
            <a:ext cx="10420004" cy="5730601"/>
          </a:xfrm>
        </p:spPr>
      </p:pic>
      <p:sp>
        <p:nvSpPr>
          <p:cNvPr id="9" name="Rectangle 8"/>
          <p:cNvSpPr/>
          <p:nvPr/>
        </p:nvSpPr>
        <p:spPr>
          <a:xfrm>
            <a:off x="457200" y="870250"/>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10" name="TextBox 9"/>
          <p:cNvSpPr txBox="1"/>
          <p:nvPr/>
        </p:nvSpPr>
        <p:spPr>
          <a:xfrm>
            <a:off x="6243231" y="6512045"/>
            <a:ext cx="3112422" cy="276999"/>
          </a:xfrm>
          <a:prstGeom prst="rect">
            <a:avLst/>
          </a:prstGeom>
          <a:noFill/>
        </p:spPr>
        <p:txBody>
          <a:bodyPr wrap="square" rtlCol="0">
            <a:spAutoFit/>
          </a:bodyPr>
          <a:lstStyle/>
          <a:p>
            <a:r>
              <a:rPr lang="en-US" sz="1200" dirty="0" smtClean="0">
                <a:latin typeface="Times New Roman"/>
                <a:cs typeface="Times New Roman"/>
              </a:rPr>
              <a:t>http://</a:t>
            </a:r>
            <a:r>
              <a:rPr lang="en-US" sz="1200" dirty="0" err="1" smtClean="0">
                <a:latin typeface="Times New Roman"/>
                <a:cs typeface="Times New Roman"/>
              </a:rPr>
              <a:t>en.wikipedia.org/wiki/Calvin_cycle</a:t>
            </a:r>
            <a:endParaRPr lang="en-US" sz="1200" dirty="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20"/>
            <a:ext cx="9144000" cy="990600"/>
          </a:xfrm>
        </p:spPr>
        <p:txBody>
          <a:bodyPr>
            <a:normAutofit fontScale="90000"/>
          </a:bodyPr>
          <a:lstStyle/>
          <a:p>
            <a:r>
              <a:rPr lang="en-US" dirty="0" smtClean="0">
                <a:latin typeface="Times New Roman"/>
                <a:cs typeface="Times New Roman"/>
              </a:rPr>
              <a:t>Types of Bacterial </a:t>
            </a:r>
            <a:r>
              <a:rPr lang="en-US" dirty="0" err="1" smtClean="0">
                <a:latin typeface="Times New Roman"/>
                <a:cs typeface="Times New Roman"/>
              </a:rPr>
              <a:t>Microcompartments</a:t>
            </a:r>
            <a:r>
              <a:rPr lang="en-US" dirty="0" smtClean="0">
                <a:latin typeface="Times New Roman"/>
                <a:cs typeface="Times New Roman"/>
              </a:rPr>
              <a:t> (BMCs)</a:t>
            </a:r>
            <a:endParaRPr lang="en-US" dirty="0">
              <a:latin typeface="Times New Roman"/>
              <a:cs typeface="Times New Roman"/>
            </a:endParaRPr>
          </a:p>
        </p:txBody>
      </p:sp>
      <p:sp>
        <p:nvSpPr>
          <p:cNvPr id="3" name="Content Placeholder 2"/>
          <p:cNvSpPr>
            <a:spLocks noGrp="1"/>
          </p:cNvSpPr>
          <p:nvPr>
            <p:ph idx="1"/>
          </p:nvPr>
        </p:nvSpPr>
        <p:spPr>
          <a:xfrm>
            <a:off x="457200" y="2043768"/>
            <a:ext cx="7589520" cy="1390426"/>
          </a:xfrm>
        </p:spPr>
        <p:txBody>
          <a:bodyPr>
            <a:normAutofit fontScale="77500" lnSpcReduction="20000"/>
          </a:bodyPr>
          <a:lstStyle/>
          <a:p>
            <a:r>
              <a:rPr lang="en-US" dirty="0" smtClean="0">
                <a:latin typeface="Times New Roman"/>
                <a:cs typeface="Times New Roman"/>
              </a:rPr>
              <a:t>CB – CO</a:t>
            </a:r>
            <a:r>
              <a:rPr lang="en-US" baseline="-25000" dirty="0" smtClean="0">
                <a:latin typeface="Times New Roman"/>
                <a:cs typeface="Times New Roman"/>
              </a:rPr>
              <a:t>2</a:t>
            </a:r>
            <a:r>
              <a:rPr lang="en-US" dirty="0" smtClean="0">
                <a:latin typeface="Times New Roman"/>
                <a:cs typeface="Times New Roman"/>
              </a:rPr>
              <a:t> fixing </a:t>
            </a:r>
            <a:r>
              <a:rPr lang="en-US" dirty="0" err="1" smtClean="0">
                <a:latin typeface="Times New Roman"/>
                <a:cs typeface="Times New Roman"/>
              </a:rPr>
              <a:t>carboxysomes</a:t>
            </a:r>
            <a:endParaRPr lang="en-US" dirty="0" smtClean="0">
              <a:latin typeface="Times New Roman"/>
              <a:cs typeface="Times New Roman"/>
            </a:endParaRPr>
          </a:p>
          <a:p>
            <a:r>
              <a:rPr lang="en-US" dirty="0" smtClean="0">
                <a:latin typeface="Times New Roman"/>
                <a:cs typeface="Times New Roman"/>
              </a:rPr>
              <a:t>PDU – 1,2-propanediol utilization </a:t>
            </a:r>
            <a:r>
              <a:rPr lang="en-US" dirty="0" err="1" smtClean="0">
                <a:latin typeface="Times New Roman"/>
                <a:cs typeface="Times New Roman"/>
              </a:rPr>
              <a:t>microcompartment</a:t>
            </a:r>
            <a:endParaRPr lang="en-US" dirty="0" smtClean="0">
              <a:latin typeface="Times New Roman"/>
              <a:cs typeface="Times New Roman"/>
            </a:endParaRPr>
          </a:p>
          <a:p>
            <a:r>
              <a:rPr lang="en-US" dirty="0" smtClean="0">
                <a:latin typeface="Times New Roman"/>
                <a:cs typeface="Times New Roman"/>
              </a:rPr>
              <a:t>Ethanol-amine utilization </a:t>
            </a:r>
            <a:r>
              <a:rPr lang="en-US" dirty="0" err="1" smtClean="0">
                <a:latin typeface="Times New Roman"/>
                <a:cs typeface="Times New Roman"/>
              </a:rPr>
              <a:t>microcompartment</a:t>
            </a:r>
            <a:endParaRPr lang="en-US" dirty="0" smtClean="0">
              <a:latin typeface="Times New Roman"/>
              <a:cs typeface="Times New Roman"/>
            </a:endParaRPr>
          </a:p>
        </p:txBody>
      </p:sp>
      <p:sp>
        <p:nvSpPr>
          <p:cNvPr id="4" name="TextBox 3"/>
          <p:cNvSpPr txBox="1"/>
          <p:nvPr/>
        </p:nvSpPr>
        <p:spPr>
          <a:xfrm>
            <a:off x="457200" y="3590789"/>
            <a:ext cx="6648225" cy="1569660"/>
          </a:xfrm>
          <a:prstGeom prst="rect">
            <a:avLst/>
          </a:prstGeom>
          <a:noFill/>
        </p:spPr>
        <p:txBody>
          <a:bodyPr wrap="square" rtlCol="0">
            <a:spAutoFit/>
          </a:bodyPr>
          <a:lstStyle/>
          <a:p>
            <a:pPr>
              <a:buFont typeface="Arial" pitchFamily="34" charset="0"/>
              <a:buChar char="•"/>
            </a:pPr>
            <a:r>
              <a:rPr lang="en-US" sz="2400" dirty="0" smtClean="0">
                <a:latin typeface="Times New Roman"/>
                <a:cs typeface="Times New Roman"/>
              </a:rPr>
              <a:t> BMC protein domains appear in about 20% of bacteria </a:t>
            </a:r>
          </a:p>
          <a:p>
            <a:pPr lvl="1">
              <a:buFont typeface="Arial" pitchFamily="34" charset="0"/>
              <a:buChar char="•"/>
            </a:pPr>
            <a:r>
              <a:rPr lang="en-US" sz="2400" dirty="0" smtClean="0">
                <a:latin typeface="Times New Roman"/>
                <a:cs typeface="Times New Roman"/>
              </a:rPr>
              <a:t>Possibly a large and diverse group of BMCs we have not yet accounted for</a:t>
            </a:r>
            <a:endParaRPr lang="en-US" sz="2400" dirty="0">
              <a:latin typeface="Times New Roman"/>
              <a:cs typeface="Times New Roman"/>
            </a:endParaRPr>
          </a:p>
        </p:txBody>
      </p:sp>
      <p:sp>
        <p:nvSpPr>
          <p:cNvPr id="5" name="Rectangle 4"/>
          <p:cNvSpPr/>
          <p:nvPr/>
        </p:nvSpPr>
        <p:spPr>
          <a:xfrm>
            <a:off x="457200" y="148186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2"/>
            <a:ext cx="8229600" cy="1143000"/>
          </a:xfrm>
        </p:spPr>
        <p:txBody>
          <a:bodyPr/>
          <a:lstStyle/>
          <a:p>
            <a:r>
              <a:rPr lang="en-US" dirty="0" smtClean="0">
                <a:latin typeface="Times New Roman"/>
                <a:cs typeface="Times New Roman"/>
              </a:rPr>
              <a:t>Wild Type Syste</a:t>
            </a:r>
            <a:r>
              <a:rPr lang="en-US" dirty="0">
                <a:latin typeface="Times New Roman"/>
                <a:cs typeface="Times New Roman"/>
              </a:rPr>
              <a:t>m</a:t>
            </a:r>
          </a:p>
        </p:txBody>
      </p:sp>
      <p:pic>
        <p:nvPicPr>
          <p:cNvPr id="4" name="Content Placeholder 3" descr="image1.gif"/>
          <p:cNvPicPr>
            <a:picLocks noGrp="1" noChangeAspect="1"/>
          </p:cNvPicPr>
          <p:nvPr>
            <p:ph idx="1"/>
          </p:nvPr>
        </p:nvPicPr>
        <p:blipFill>
          <a:blip r:embed="rId3"/>
          <a:stretch>
            <a:fillRect/>
          </a:stretch>
        </p:blipFill>
        <p:spPr>
          <a:xfrm>
            <a:off x="641155" y="1390026"/>
            <a:ext cx="8073255" cy="5412750"/>
          </a:xfrm>
        </p:spPr>
      </p:pic>
      <p:sp>
        <p:nvSpPr>
          <p:cNvPr id="5" name="Rectangle 4"/>
          <p:cNvSpPr/>
          <p:nvPr/>
        </p:nvSpPr>
        <p:spPr>
          <a:xfrm>
            <a:off x="457200" y="106768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26"/>
            <a:ext cx="8229600" cy="1143000"/>
          </a:xfrm>
        </p:spPr>
        <p:txBody>
          <a:bodyPr/>
          <a:lstStyle/>
          <a:p>
            <a:r>
              <a:rPr lang="en-US" dirty="0" smtClean="0">
                <a:latin typeface="Times New Roman"/>
                <a:cs typeface="Times New Roman"/>
              </a:rPr>
              <a:t>Their Original System</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Goal: to present a genetic system for the expression of functional BMCs.</a:t>
            </a:r>
          </a:p>
          <a:p>
            <a:pPr lvl="1"/>
            <a:r>
              <a:rPr lang="en-US" dirty="0" smtClean="0">
                <a:latin typeface="Times New Roman"/>
                <a:cs typeface="Times New Roman"/>
              </a:rPr>
              <a:t>create CBs in E. Coli from </a:t>
            </a:r>
            <a:r>
              <a:rPr lang="en-US" i="1" dirty="0" smtClean="0">
                <a:latin typeface="Times New Roman"/>
                <a:cs typeface="Times New Roman"/>
              </a:rPr>
              <a:t>H. </a:t>
            </a:r>
            <a:r>
              <a:rPr lang="en-US" i="1" dirty="0" err="1" smtClean="0">
                <a:latin typeface="Times New Roman"/>
                <a:cs typeface="Times New Roman"/>
              </a:rPr>
              <a:t>neapolitanus</a:t>
            </a:r>
            <a:endParaRPr lang="en-US" i="1" dirty="0" smtClean="0">
              <a:latin typeface="Times New Roman"/>
              <a:cs typeface="Times New Roman"/>
            </a:endParaRPr>
          </a:p>
          <a:p>
            <a:pPr lvl="1"/>
            <a:r>
              <a:rPr lang="en-US" dirty="0" smtClean="0">
                <a:latin typeface="Times New Roman"/>
                <a:cs typeface="Times New Roman"/>
              </a:rPr>
              <a:t>Show that synthetic CBs contain proper proteins</a:t>
            </a:r>
          </a:p>
          <a:p>
            <a:pPr lvl="1"/>
            <a:r>
              <a:rPr lang="en-US" dirty="0" smtClean="0">
                <a:latin typeface="Times New Roman"/>
                <a:cs typeface="Times New Roman"/>
              </a:rPr>
              <a:t>Modularize a CB system</a:t>
            </a:r>
          </a:p>
          <a:p>
            <a:r>
              <a:rPr lang="en-US" dirty="0" smtClean="0">
                <a:latin typeface="Times New Roman"/>
                <a:cs typeface="Times New Roman"/>
              </a:rPr>
              <a:t>9 genes from </a:t>
            </a:r>
            <a:r>
              <a:rPr lang="en-US" i="1" dirty="0" smtClean="0">
                <a:latin typeface="Times New Roman"/>
                <a:cs typeface="Times New Roman"/>
              </a:rPr>
              <a:t>H. </a:t>
            </a:r>
            <a:r>
              <a:rPr lang="en-US" i="1" dirty="0" err="1" smtClean="0">
                <a:latin typeface="Times New Roman"/>
                <a:cs typeface="Times New Roman"/>
              </a:rPr>
              <a:t>neapolitanus</a:t>
            </a:r>
            <a:r>
              <a:rPr lang="en-US" i="1" dirty="0" smtClean="0">
                <a:latin typeface="Times New Roman"/>
                <a:cs typeface="Times New Roman"/>
              </a:rPr>
              <a:t> </a:t>
            </a:r>
            <a:r>
              <a:rPr lang="en-US" dirty="0" smtClean="0">
                <a:latin typeface="Times New Roman"/>
                <a:cs typeface="Times New Roman"/>
              </a:rPr>
              <a:t>and placed into E. Coli</a:t>
            </a:r>
          </a:p>
          <a:p>
            <a:r>
              <a:rPr lang="en-US" dirty="0" smtClean="0">
                <a:latin typeface="Times New Roman"/>
                <a:cs typeface="Times New Roman"/>
              </a:rPr>
              <a:t>Used IPTG inducible plasmid (pNS3)</a:t>
            </a:r>
          </a:p>
        </p:txBody>
      </p:sp>
      <p:sp>
        <p:nvSpPr>
          <p:cNvPr id="4" name="Rectangle 3"/>
          <p:cNvSpPr/>
          <p:nvPr/>
        </p:nvSpPr>
        <p:spPr>
          <a:xfrm>
            <a:off x="457200" y="1219552"/>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2434" y="81354"/>
            <a:ext cx="8229600" cy="1143000"/>
          </a:xfrm>
        </p:spPr>
        <p:txBody>
          <a:bodyPr>
            <a:normAutofit fontScale="90000"/>
          </a:bodyPr>
          <a:lstStyle/>
          <a:p>
            <a:r>
              <a:rPr lang="en-US" dirty="0" smtClean="0">
                <a:latin typeface="Times New Roman"/>
                <a:cs typeface="Times New Roman"/>
              </a:rPr>
              <a:t>HnCB Expression Increases with Higher IPTG Concentrations</a:t>
            </a:r>
            <a:endParaRPr lang="en-US" dirty="0">
              <a:latin typeface="Times New Roman"/>
              <a:cs typeface="Times New Roman"/>
            </a:endParaRPr>
          </a:p>
        </p:txBody>
      </p:sp>
      <p:pic>
        <p:nvPicPr>
          <p:cNvPr id="4" name="Content Placeholder 3" descr="image2.jpg"/>
          <p:cNvPicPr>
            <a:picLocks noGrp="1" noChangeAspect="1"/>
          </p:cNvPicPr>
          <p:nvPr>
            <p:ph idx="1"/>
          </p:nvPr>
        </p:nvPicPr>
        <p:blipFill>
          <a:blip r:embed="rId3"/>
          <a:srcRect l="-40063" r="-40063"/>
          <a:stretch>
            <a:fillRect/>
          </a:stretch>
        </p:blipFill>
        <p:spPr>
          <a:xfrm>
            <a:off x="-61947" y="1662948"/>
            <a:ext cx="9186403" cy="5052168"/>
          </a:xfrm>
        </p:spPr>
      </p:pic>
      <p:sp>
        <p:nvSpPr>
          <p:cNvPr id="6" name="Right Arrow 5"/>
          <p:cNvSpPr/>
          <p:nvPr/>
        </p:nvSpPr>
        <p:spPr>
          <a:xfrm>
            <a:off x="1236524" y="2669605"/>
            <a:ext cx="692700" cy="34632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236524" y="5376167"/>
            <a:ext cx="692700" cy="34632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7070050" y="5412574"/>
            <a:ext cx="692700" cy="34632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7104056" y="2696335"/>
            <a:ext cx="692700" cy="34632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0487" y="2580997"/>
            <a:ext cx="856037" cy="461665"/>
          </a:xfrm>
          <a:prstGeom prst="rect">
            <a:avLst/>
          </a:prstGeom>
          <a:noFill/>
        </p:spPr>
        <p:txBody>
          <a:bodyPr wrap="square" rtlCol="0">
            <a:spAutoFit/>
          </a:bodyPr>
          <a:lstStyle/>
          <a:p>
            <a:r>
              <a:rPr lang="en-US" sz="2400" dirty="0" smtClean="0">
                <a:latin typeface="Times New Roman"/>
                <a:cs typeface="Times New Roman"/>
              </a:rPr>
              <a:t>0 μM </a:t>
            </a:r>
            <a:endParaRPr lang="en-US" sz="2400" dirty="0">
              <a:latin typeface="Times New Roman"/>
              <a:cs typeface="Times New Roman"/>
            </a:endParaRPr>
          </a:p>
        </p:txBody>
      </p:sp>
      <p:sp>
        <p:nvSpPr>
          <p:cNvPr id="11" name="TextBox 10"/>
          <p:cNvSpPr txBox="1"/>
          <p:nvPr/>
        </p:nvSpPr>
        <p:spPr>
          <a:xfrm>
            <a:off x="70947" y="5305133"/>
            <a:ext cx="1313237" cy="461665"/>
          </a:xfrm>
          <a:prstGeom prst="rect">
            <a:avLst/>
          </a:prstGeom>
          <a:noFill/>
        </p:spPr>
        <p:txBody>
          <a:bodyPr wrap="square" rtlCol="0">
            <a:spAutoFit/>
          </a:bodyPr>
          <a:lstStyle/>
          <a:p>
            <a:r>
              <a:rPr lang="en-US" sz="2400" dirty="0" smtClean="0">
                <a:latin typeface="Times New Roman"/>
                <a:cs typeface="Times New Roman"/>
              </a:rPr>
              <a:t>200 μM </a:t>
            </a:r>
            <a:endParaRPr lang="en-US" sz="2400" dirty="0">
              <a:latin typeface="Times New Roman"/>
              <a:cs typeface="Times New Roman"/>
            </a:endParaRPr>
          </a:p>
        </p:txBody>
      </p:sp>
      <p:sp>
        <p:nvSpPr>
          <p:cNvPr id="12" name="TextBox 11"/>
          <p:cNvSpPr txBox="1"/>
          <p:nvPr/>
        </p:nvSpPr>
        <p:spPr>
          <a:xfrm>
            <a:off x="7792283" y="2595765"/>
            <a:ext cx="1230706" cy="461665"/>
          </a:xfrm>
          <a:prstGeom prst="rect">
            <a:avLst/>
          </a:prstGeom>
          <a:noFill/>
        </p:spPr>
        <p:txBody>
          <a:bodyPr wrap="square" rtlCol="0">
            <a:spAutoFit/>
          </a:bodyPr>
          <a:lstStyle/>
          <a:p>
            <a:r>
              <a:rPr lang="en-US" sz="2400" dirty="0" smtClean="0">
                <a:latin typeface="Times New Roman"/>
                <a:cs typeface="Times New Roman"/>
              </a:rPr>
              <a:t>50 μM </a:t>
            </a:r>
            <a:endParaRPr lang="en-US" sz="2400" dirty="0">
              <a:latin typeface="Times New Roman"/>
              <a:cs typeface="Times New Roman"/>
            </a:endParaRPr>
          </a:p>
        </p:txBody>
      </p:sp>
      <p:sp>
        <p:nvSpPr>
          <p:cNvPr id="13" name="TextBox 12"/>
          <p:cNvSpPr txBox="1"/>
          <p:nvPr/>
        </p:nvSpPr>
        <p:spPr>
          <a:xfrm>
            <a:off x="7762749" y="5125111"/>
            <a:ext cx="1610937" cy="830997"/>
          </a:xfrm>
          <a:prstGeom prst="rect">
            <a:avLst/>
          </a:prstGeom>
          <a:noFill/>
        </p:spPr>
        <p:txBody>
          <a:bodyPr wrap="square" rtlCol="0">
            <a:spAutoFit/>
          </a:bodyPr>
          <a:lstStyle/>
          <a:p>
            <a:r>
              <a:rPr lang="en-US" sz="2400" dirty="0" smtClean="0">
                <a:latin typeface="Times New Roman"/>
                <a:cs typeface="Times New Roman"/>
              </a:rPr>
              <a:t>High Induction </a:t>
            </a:r>
            <a:endParaRPr lang="en-US" sz="2400" dirty="0">
              <a:latin typeface="Times New Roman"/>
              <a:cs typeface="Times New Roman"/>
            </a:endParaRPr>
          </a:p>
        </p:txBody>
      </p:sp>
      <p:sp>
        <p:nvSpPr>
          <p:cNvPr id="14" name="Rectangle 13"/>
          <p:cNvSpPr/>
          <p:nvPr/>
        </p:nvSpPr>
        <p:spPr>
          <a:xfrm>
            <a:off x="457200" y="1260970"/>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07"/>
            <a:ext cx="8229600" cy="860605"/>
          </a:xfrm>
        </p:spPr>
        <p:txBody>
          <a:bodyPr>
            <a:normAutofit fontScale="90000"/>
          </a:bodyPr>
          <a:lstStyle/>
          <a:p>
            <a:r>
              <a:rPr lang="en-US" dirty="0" smtClean="0">
                <a:latin typeface="Times New Roman"/>
                <a:cs typeface="Times New Roman"/>
              </a:rPr>
              <a:t>Functional Carboxysomes Assemble Correctly </a:t>
            </a:r>
            <a:r>
              <a:rPr lang="en-US" i="1" dirty="0" smtClean="0">
                <a:latin typeface="Times New Roman"/>
                <a:cs typeface="Times New Roman"/>
              </a:rPr>
              <a:t>in vivo</a:t>
            </a:r>
            <a:endParaRPr lang="en-US" dirty="0">
              <a:latin typeface="Times New Roman"/>
              <a:cs typeface="Times New Roman"/>
            </a:endParaRPr>
          </a:p>
        </p:txBody>
      </p:sp>
      <p:pic>
        <p:nvPicPr>
          <p:cNvPr id="4" name="Content Placeholder 3" descr="Picture 7.png"/>
          <p:cNvPicPr>
            <a:picLocks noGrp="1" noChangeAspect="1"/>
          </p:cNvPicPr>
          <p:nvPr>
            <p:ph idx="1"/>
          </p:nvPr>
        </p:nvPicPr>
        <p:blipFill>
          <a:blip r:embed="rId3"/>
          <a:srcRect l="-35831" r="-35831"/>
          <a:stretch>
            <a:fillRect/>
          </a:stretch>
        </p:blipFill>
        <p:spPr>
          <a:xfrm>
            <a:off x="-137886" y="1597116"/>
            <a:ext cx="9433741" cy="5188194"/>
          </a:xfrm>
        </p:spPr>
      </p:pic>
      <p:sp>
        <p:nvSpPr>
          <p:cNvPr id="5" name="Rectangle 4"/>
          <p:cNvSpPr/>
          <p:nvPr/>
        </p:nvSpPr>
        <p:spPr>
          <a:xfrm>
            <a:off x="457200" y="120574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1657" y="121734"/>
            <a:ext cx="8932343" cy="1143000"/>
          </a:xfrm>
        </p:spPr>
        <p:txBody>
          <a:bodyPr>
            <a:normAutofit fontScale="90000"/>
          </a:bodyPr>
          <a:lstStyle/>
          <a:p>
            <a:r>
              <a:rPr lang="en-US" dirty="0" smtClean="0">
                <a:latin typeface="Times New Roman"/>
                <a:cs typeface="Times New Roman"/>
              </a:rPr>
              <a:t>Carbon Fixation measured in 9-Gene System using Pentose Phosphate Pathway</a:t>
            </a:r>
            <a:endParaRPr lang="en-US" dirty="0">
              <a:latin typeface="Times New Roman"/>
              <a:cs typeface="Times New Roman"/>
            </a:endParaRPr>
          </a:p>
        </p:txBody>
      </p:sp>
      <p:pic>
        <p:nvPicPr>
          <p:cNvPr id="5" name="Content Placeholder 4" descr="Picture 8.png"/>
          <p:cNvPicPr>
            <a:picLocks noGrp="1" noChangeAspect="1"/>
          </p:cNvPicPr>
          <p:nvPr>
            <p:ph sz="half" idx="1"/>
          </p:nvPr>
        </p:nvPicPr>
        <p:blipFill>
          <a:blip r:embed="rId3"/>
          <a:srcRect l="-19454" r="-19454"/>
          <a:stretch>
            <a:fillRect/>
          </a:stretch>
        </p:blipFill>
        <p:spPr>
          <a:xfrm>
            <a:off x="-17876" y="1356000"/>
            <a:ext cx="4513676" cy="5058369"/>
          </a:xfrm>
        </p:spPr>
      </p:pic>
      <p:sp>
        <p:nvSpPr>
          <p:cNvPr id="4" name="Content Placeholder 3"/>
          <p:cNvSpPr>
            <a:spLocks noGrp="1"/>
          </p:cNvSpPr>
          <p:nvPr>
            <p:ph sz="half" idx="2"/>
          </p:nvPr>
        </p:nvSpPr>
        <p:spPr>
          <a:xfrm>
            <a:off x="4648200" y="2702500"/>
            <a:ext cx="4038600" cy="2697751"/>
          </a:xfrm>
        </p:spPr>
        <p:txBody>
          <a:bodyPr>
            <a:normAutofit/>
          </a:bodyPr>
          <a:lstStyle/>
          <a:p>
            <a:r>
              <a:rPr lang="en-US" sz="3000" dirty="0" smtClean="0">
                <a:latin typeface="Times New Roman"/>
                <a:cs typeface="Times New Roman"/>
              </a:rPr>
              <a:t>Key Metabolites:</a:t>
            </a:r>
          </a:p>
          <a:p>
            <a:pPr lvl="1"/>
            <a:r>
              <a:rPr lang="en-US" sz="2800" dirty="0" smtClean="0">
                <a:latin typeface="Times New Roman"/>
                <a:cs typeface="Times New Roman"/>
              </a:rPr>
              <a:t>Ribulose 1,5-bisphosphate</a:t>
            </a:r>
          </a:p>
          <a:p>
            <a:pPr lvl="1"/>
            <a:r>
              <a:rPr lang="en-US" sz="2800" dirty="0" smtClean="0">
                <a:latin typeface="Times New Roman"/>
                <a:cs typeface="Times New Roman"/>
              </a:rPr>
              <a:t>Carbon dioxide</a:t>
            </a:r>
          </a:p>
          <a:p>
            <a:pPr lvl="1"/>
            <a:r>
              <a:rPr lang="en-US" sz="2800" dirty="0" smtClean="0">
                <a:latin typeface="Times New Roman"/>
                <a:cs typeface="Times New Roman"/>
              </a:rPr>
              <a:t>3-phosphoglycerate</a:t>
            </a:r>
          </a:p>
          <a:p>
            <a:pPr>
              <a:buNone/>
            </a:pPr>
            <a:endParaRPr lang="en-US" sz="2600" dirty="0" smtClean="0">
              <a:latin typeface="Times New Roman"/>
              <a:cs typeface="Times New Roman"/>
            </a:endParaRPr>
          </a:p>
          <a:p>
            <a:endParaRPr lang="en-US" sz="2600" dirty="0" smtClean="0">
              <a:latin typeface="Times New Roman"/>
              <a:cs typeface="Times New Roman"/>
            </a:endParaRPr>
          </a:p>
          <a:p>
            <a:pPr lvl="1">
              <a:buNone/>
            </a:pPr>
            <a:endParaRPr lang="en-US" sz="2600" dirty="0">
              <a:latin typeface="Times New Roman"/>
              <a:cs typeface="Times New Roman"/>
            </a:endParaRPr>
          </a:p>
        </p:txBody>
      </p:sp>
      <p:sp>
        <p:nvSpPr>
          <p:cNvPr id="6" name="TextBox 5"/>
          <p:cNvSpPr txBox="1"/>
          <p:nvPr/>
        </p:nvSpPr>
        <p:spPr>
          <a:xfrm>
            <a:off x="472162" y="1502520"/>
            <a:ext cx="928036" cy="646331"/>
          </a:xfrm>
          <a:prstGeom prst="rect">
            <a:avLst/>
          </a:prstGeom>
          <a:solidFill>
            <a:schemeClr val="bg1"/>
          </a:solidFill>
        </p:spPr>
        <p:txBody>
          <a:bodyPr wrap="square" rtlCol="0">
            <a:spAutoFit/>
          </a:bodyPr>
          <a:lstStyle/>
          <a:p>
            <a:endParaRPr lang="en-US" dirty="0" smtClean="0"/>
          </a:p>
          <a:p>
            <a:endParaRPr lang="en-US" dirty="0"/>
          </a:p>
        </p:txBody>
      </p:sp>
      <p:sp>
        <p:nvSpPr>
          <p:cNvPr id="7" name="Rectangle 6"/>
          <p:cNvSpPr/>
          <p:nvPr/>
        </p:nvSpPr>
        <p:spPr>
          <a:xfrm>
            <a:off x="457200" y="1371418"/>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8" name="Rectangle 7"/>
          <p:cNvSpPr/>
          <p:nvPr/>
        </p:nvSpPr>
        <p:spPr>
          <a:xfrm>
            <a:off x="1400198" y="4486865"/>
            <a:ext cx="1595459" cy="648869"/>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00405" y="4908475"/>
            <a:ext cx="1194570" cy="648869"/>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194220" y="5778774"/>
            <a:ext cx="2491680" cy="648869"/>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03"/>
            <a:ext cx="8229600" cy="962049"/>
          </a:xfrm>
        </p:spPr>
        <p:txBody>
          <a:bodyPr>
            <a:normAutofit fontScale="90000"/>
          </a:bodyPr>
          <a:lstStyle/>
          <a:p>
            <a:r>
              <a:rPr lang="en-US" dirty="0" smtClean="0">
                <a:latin typeface="Times New Roman"/>
                <a:cs typeface="Times New Roman"/>
              </a:rPr>
              <a:t>HnCB Expression Results in Creation of Carbon Fixing Functional CBs </a:t>
            </a:r>
            <a:endParaRPr lang="en-US" dirty="0">
              <a:latin typeface="Times New Roman"/>
              <a:cs typeface="Times New Roman"/>
            </a:endParaRPr>
          </a:p>
        </p:txBody>
      </p:sp>
      <p:pic>
        <p:nvPicPr>
          <p:cNvPr id="4" name="Content Placeholder 3" descr="Picture 9.png"/>
          <p:cNvPicPr>
            <a:picLocks noGrp="1" noChangeAspect="1"/>
          </p:cNvPicPr>
          <p:nvPr>
            <p:ph idx="1"/>
          </p:nvPr>
        </p:nvPicPr>
        <p:blipFill>
          <a:blip r:embed="rId3"/>
          <a:srcRect l="-35962" r="-35962"/>
          <a:stretch>
            <a:fillRect/>
          </a:stretch>
        </p:blipFill>
        <p:spPr>
          <a:xfrm>
            <a:off x="-223036" y="1415534"/>
            <a:ext cx="9560306" cy="5257800"/>
          </a:xfrm>
        </p:spPr>
      </p:pic>
      <p:sp>
        <p:nvSpPr>
          <p:cNvPr id="5" name="Rectangle 4"/>
          <p:cNvSpPr/>
          <p:nvPr/>
        </p:nvSpPr>
        <p:spPr>
          <a:xfrm>
            <a:off x="457200" y="1337408"/>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
        <p:nvSpPr>
          <p:cNvPr id="6" name="TextBox 5"/>
          <p:cNvSpPr txBox="1"/>
          <p:nvPr/>
        </p:nvSpPr>
        <p:spPr>
          <a:xfrm>
            <a:off x="1615167" y="1567966"/>
            <a:ext cx="648828" cy="646331"/>
          </a:xfrm>
          <a:prstGeom prst="rect">
            <a:avLst/>
          </a:prstGeom>
          <a:solidFill>
            <a:schemeClr val="bg1"/>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333217" y="358949"/>
            <a:ext cx="9748138"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Times New Roman"/>
                <a:ea typeface="+mj-ea"/>
                <a:cs typeface="Times New Roman"/>
              </a:rPr>
              <a:t>Assessing &amp; Redesigning</a:t>
            </a:r>
            <a:r>
              <a:rPr kumimoji="0" lang="en-US" sz="4400" b="0" i="0" u="none" strike="noStrike" kern="1200" cap="none" spc="0" normalizeH="0" baseline="0" noProof="0" dirty="0" smtClean="0">
                <a:ln>
                  <a:noFill/>
                </a:ln>
                <a:solidFill>
                  <a:schemeClr val="tx1"/>
                </a:solidFill>
                <a:effectLst/>
                <a:uLnTx/>
                <a:uFillTx/>
                <a:latin typeface="Times New Roman"/>
                <a:ea typeface="+mj-ea"/>
                <a:cs typeface="Times New Roman"/>
              </a:rPr>
              <a:t> </a:t>
            </a:r>
            <a:r>
              <a:rPr lang="en-US" sz="4400" dirty="0" smtClean="0">
                <a:latin typeface="Times New Roman"/>
                <a:ea typeface="+mj-ea"/>
                <a:cs typeface="Times New Roman"/>
              </a:rPr>
              <a:t>the </a:t>
            </a:r>
            <a:r>
              <a:rPr kumimoji="0" lang="en-US" sz="4400" b="0" i="0" u="none" strike="noStrike" kern="1200" cap="none" spc="0" normalizeH="0" baseline="0" noProof="0" dirty="0" smtClean="0">
                <a:ln>
                  <a:noFill/>
                </a:ln>
                <a:solidFill>
                  <a:schemeClr val="tx1"/>
                </a:solidFill>
                <a:effectLst/>
                <a:uLnTx/>
                <a:uFillTx/>
                <a:latin typeface="Times New Roman"/>
                <a:ea typeface="+mj-ea"/>
                <a:cs typeface="Times New Roman"/>
              </a:rPr>
              <a:t>System</a:t>
            </a:r>
            <a:endParaRPr kumimoji="0" lang="en-US" sz="4400" b="0" i="0" u="none" strike="noStrike" kern="1200" cap="none" spc="0" normalizeH="0" baseline="0" noProof="0" dirty="0">
              <a:ln>
                <a:noFill/>
              </a:ln>
              <a:solidFill>
                <a:schemeClr val="tx1"/>
              </a:solidFill>
              <a:effectLst/>
              <a:uLnTx/>
              <a:uFillTx/>
              <a:latin typeface="Times New Roman"/>
              <a:ea typeface="+mj-ea"/>
              <a:cs typeface="Times New Roman"/>
            </a:endParaRPr>
          </a:p>
        </p:txBody>
      </p:sp>
      <p:sp>
        <p:nvSpPr>
          <p:cNvPr id="6" name="Content Placeholder 2"/>
          <p:cNvSpPr txBox="1">
            <a:spLocks/>
          </p:cNvSpPr>
          <p:nvPr/>
        </p:nvSpPr>
        <p:spPr>
          <a:xfrm>
            <a:off x="457199" y="1587656"/>
            <a:ext cx="7756697" cy="452828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Problems with 9-Gene System:</a:t>
            </a:r>
          </a:p>
          <a:p>
            <a:pPr marL="800100" lvl="1" indent="-342900">
              <a:spcBef>
                <a:spcPct val="20000"/>
              </a:spcBef>
              <a:buFont typeface="Arial"/>
              <a:buChar char="•"/>
            </a:pPr>
            <a:r>
              <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rPr>
              <a:t>Error Rate in Assembly</a:t>
            </a:r>
          </a:p>
          <a:p>
            <a:pPr marL="800100" lvl="1" indent="-342900">
              <a:spcBef>
                <a:spcPct val="20000"/>
              </a:spcBef>
              <a:buFont typeface="Arial"/>
              <a:buChar char="•"/>
            </a:pPr>
            <a:r>
              <a:rPr lang="en-US" sz="3000" dirty="0" smtClean="0">
                <a:latin typeface="Times New Roman"/>
                <a:cs typeface="Times New Roman"/>
              </a:rPr>
              <a:t>Heavy IPTG Dependence </a:t>
            </a:r>
          </a:p>
          <a:p>
            <a:pPr marL="800100" lvl="1" indent="-342900">
              <a:spcBef>
                <a:spcPct val="20000"/>
              </a:spcBef>
            </a:pPr>
            <a:endPar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What’s Next? Bring in 10</a:t>
            </a:r>
            <a:r>
              <a:rPr kumimoji="0" lang="en-US" sz="3200" b="0" i="0" u="none" strike="noStrike" kern="1200" cap="none" spc="0" normalizeH="0" baseline="30000" noProof="0" dirty="0" smtClean="0">
                <a:ln>
                  <a:noFill/>
                </a:ln>
                <a:solidFill>
                  <a:schemeClr val="tx1"/>
                </a:solidFill>
                <a:effectLst/>
                <a:uLnTx/>
                <a:uFillTx/>
                <a:latin typeface="Times New Roman"/>
                <a:ea typeface="+mn-ea"/>
                <a:cs typeface="Times New Roman"/>
              </a:rPr>
              <a:t>th</a:t>
            </a:r>
            <a:r>
              <a:rPr kumimoji="0" lang="en-US" sz="3200" b="0" i="0" u="none" strike="noStrike" kern="1200" cap="none" spc="0" normalizeH="0" baseline="0" noProof="0" dirty="0" smtClean="0">
                <a:ln>
                  <a:noFill/>
                </a:ln>
                <a:solidFill>
                  <a:schemeClr val="tx1"/>
                </a:solidFill>
                <a:effectLst/>
                <a:uLnTx/>
                <a:uFillTx/>
                <a:latin typeface="Times New Roman"/>
                <a:ea typeface="+mn-ea"/>
                <a:cs typeface="Times New Roman"/>
              </a:rPr>
              <a:t> Gene: CsoS1D</a:t>
            </a:r>
          </a:p>
          <a:p>
            <a:pPr marL="800100" lvl="1" indent="-342900">
              <a:spcBef>
                <a:spcPct val="20000"/>
              </a:spcBef>
              <a:buFont typeface="Arial"/>
              <a:buChar char="•"/>
            </a:pPr>
            <a:r>
              <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rPr>
              <a:t>Goal:</a:t>
            </a:r>
            <a:r>
              <a:rPr kumimoji="0" lang="en-US" sz="3000" b="0" i="0" u="none" strike="noStrike" kern="1200" cap="none" spc="0" normalizeH="0" noProof="0" dirty="0" smtClean="0">
                <a:ln>
                  <a:noFill/>
                </a:ln>
                <a:solidFill>
                  <a:schemeClr val="tx1"/>
                </a:solidFill>
                <a:effectLst/>
                <a:uLnTx/>
                <a:uFillTx/>
                <a:latin typeface="Times New Roman"/>
                <a:ea typeface="+mn-ea"/>
                <a:cs typeface="Times New Roman"/>
              </a:rPr>
              <a:t> See how addition of protein affects CB function and structure </a:t>
            </a:r>
            <a:endPar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800100" lvl="1" indent="-342900">
              <a:spcBef>
                <a:spcPct val="20000"/>
              </a:spcBef>
              <a:buFont typeface="Arial"/>
              <a:buChar char="•"/>
            </a:pPr>
            <a:endParaRPr kumimoji="0" lang="en-US" sz="3000" b="0" i="0" u="none" strike="noStrike" kern="1200" cap="none" spc="0" normalizeH="0" baseline="0" noProof="0" dirty="0" smtClean="0">
              <a:ln>
                <a:noFill/>
              </a:ln>
              <a:solidFill>
                <a:schemeClr val="tx1"/>
              </a:solidFill>
              <a:effectLst/>
              <a:uLnTx/>
              <a:uFillTx/>
              <a:latin typeface="Times New Roman"/>
              <a:ea typeface="+mn-ea"/>
              <a:cs typeface="Times New Roman"/>
            </a:endParaRPr>
          </a:p>
        </p:txBody>
      </p:sp>
      <p:sp>
        <p:nvSpPr>
          <p:cNvPr id="9" name="Rectangle 8"/>
          <p:cNvSpPr/>
          <p:nvPr/>
        </p:nvSpPr>
        <p:spPr>
          <a:xfrm>
            <a:off x="457200" y="1378826"/>
            <a:ext cx="8229600" cy="189140"/>
          </a:xfrm>
          <a:prstGeom prst="rect">
            <a:avLst/>
          </a:prstGeom>
          <a:gradFill flip="none" rotWithShape="1">
            <a:gsLst>
              <a:gs pos="0">
                <a:srgbClr val="FF0000"/>
              </a:gs>
              <a:gs pos="100000">
                <a:schemeClr val="accent2">
                  <a:lumMod val="40000"/>
                  <a:lumOff val="60000"/>
                </a:schemeClr>
              </a:gs>
            </a:gsLst>
            <a:path path="circle">
              <a:fillToRect l="100000" t="100000"/>
            </a:path>
            <a:tileRect r="-100000" b="-100000"/>
          </a:gradFill>
          <a:ln>
            <a:gradFill flip="none" rotWithShape="1">
              <a:gsLst>
                <a:gs pos="0">
                  <a:srgbClr val="FF0000"/>
                </a:gs>
                <a:gs pos="100000">
                  <a:srgbClr val="FFFFFF"/>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2966</TotalTime>
  <Words>1715</Words>
  <Application>Microsoft Macintosh PowerPoint</Application>
  <PresentationFormat>On-screen Show (4:3)</PresentationFormat>
  <Paragraphs>199</Paragraphs>
  <Slides>18</Slides>
  <Notes>17</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Modularity of a carbon-fixing protein organelle</vt:lpstr>
      <vt:lpstr>Types of Bacterial Microcompartments (BMCs)</vt:lpstr>
      <vt:lpstr>Wild Type System</vt:lpstr>
      <vt:lpstr>Their Original System</vt:lpstr>
      <vt:lpstr>HnCB Expression Increases with Higher IPTG Concentrations</vt:lpstr>
      <vt:lpstr>Functional Carboxysomes Assemble Correctly in vivo</vt:lpstr>
      <vt:lpstr>Carbon Fixation measured in 9-Gene System using Pentose Phosphate Pathway</vt:lpstr>
      <vt:lpstr>HnCB Expression Results in Creation of Carbon Fixing Functional CBs </vt:lpstr>
      <vt:lpstr>Slide 9</vt:lpstr>
      <vt:lpstr>pHnCBS12D Results in Smaller Error in Assembly than pHnCB </vt:lpstr>
      <vt:lpstr>HnCBS1D results in faster and higher levels of carbon fixation </vt:lpstr>
      <vt:lpstr>Carbon Fixation in 10-Gene System Verified in vitro </vt:lpstr>
      <vt:lpstr>What was accomplished?</vt:lpstr>
      <vt:lpstr>Significance</vt:lpstr>
      <vt:lpstr>Future Applications</vt:lpstr>
      <vt:lpstr>Works Cited  </vt:lpstr>
      <vt:lpstr>RuBisCo</vt:lpstr>
      <vt:lpstr>Calvin-Benson-Basham cycle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yay</dc:title>
  <dc:creator>Shelley Ackerman</dc:creator>
  <cp:lastModifiedBy>Shelley Ackerman</cp:lastModifiedBy>
  <cp:revision>67</cp:revision>
  <dcterms:created xsi:type="dcterms:W3CDTF">2012-03-12T02:42:50Z</dcterms:created>
  <dcterms:modified xsi:type="dcterms:W3CDTF">2012-03-14T03:49:34Z</dcterms:modified>
</cp:coreProperties>
</file>