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68" r:id="rId3"/>
    <p:sldId id="259" r:id="rId4"/>
    <p:sldId id="257" r:id="rId5"/>
    <p:sldId id="265" r:id="rId6"/>
    <p:sldId id="264" r:id="rId7"/>
    <p:sldId id="269" r:id="rId8"/>
    <p:sldId id="270" r:id="rId9"/>
    <p:sldId id="258" r:id="rId10"/>
    <p:sldId id="262" r:id="rId11"/>
    <p:sldId id="263" r:id="rId12"/>
    <p:sldId id="261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33CC"/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98" autoAdjust="0"/>
  </p:normalViewPr>
  <p:slideViewPr>
    <p:cSldViewPr>
      <p:cViewPr>
        <p:scale>
          <a:sx n="107" d="100"/>
          <a:sy n="107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7F378-071C-4307-B291-D4120B4B5F4B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BDA37-9C7B-4A43-AFC5-B0941C0B28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536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8" Type="http://schemas.openxmlformats.org/officeDocument/2006/relationships/hyperlink" Target="#B13"/><Relationship Id="rId13" Type="http://schemas.openxmlformats.org/officeDocument/2006/relationships/hyperlink" Target="http://www.nature.com/nature/journal/v463/n7279/suppinfo/nature08753.html" TargetMode="External"/><Relationship Id="rId3" Type="http://schemas.openxmlformats.org/officeDocument/2006/relationships/hyperlink" Target="#B36"/><Relationship Id="rId7" Type="http://schemas.openxmlformats.org/officeDocument/2006/relationships/hyperlink" Target="#B32"/><Relationship Id="rId12" Type="http://schemas.openxmlformats.org/officeDocument/2006/relationships/hyperlink" Target="#B41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#B31"/><Relationship Id="rId11" Type="http://schemas.openxmlformats.org/officeDocument/2006/relationships/hyperlink" Target="#B40"/><Relationship Id="rId5" Type="http://schemas.openxmlformats.org/officeDocument/2006/relationships/hyperlink" Target="#B30"/><Relationship Id="rId10" Type="http://schemas.openxmlformats.org/officeDocument/2006/relationships/hyperlink" Target="#B39"/><Relationship Id="rId4" Type="http://schemas.openxmlformats.org/officeDocument/2006/relationships/hyperlink" Target="#B37"/><Relationship Id="rId9" Type="http://schemas.openxmlformats.org/officeDocument/2006/relationships/hyperlink" Target="#B38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BDA37-9C7B-4A43-AFC5-B0941C0B281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We placed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(from </a:t>
            </a:r>
            <a:r>
              <a:rPr lang="en-US" i="1" dirty="0" smtClean="0">
                <a:effectLst/>
              </a:rPr>
              <a:t>V. </a:t>
            </a:r>
            <a:r>
              <a:rPr lang="en-US" i="1" dirty="0" err="1" smtClean="0">
                <a:effectLst/>
              </a:rPr>
              <a:t>fischeri</a:t>
            </a:r>
            <a:r>
              <a:rPr lang="en-US" dirty="0" smtClean="0">
                <a:effectLst/>
              </a:rPr>
              <a:t>), </a:t>
            </a:r>
            <a:r>
              <a:rPr lang="en-US" i="1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(from </a:t>
            </a:r>
            <a:r>
              <a:rPr lang="en-US" i="1" dirty="0" smtClean="0">
                <a:effectLst/>
              </a:rPr>
              <a:t>B. </a:t>
            </a:r>
            <a:r>
              <a:rPr lang="en-US" i="1" dirty="0" err="1" smtClean="0">
                <a:effectLst/>
              </a:rPr>
              <a:t>Thurigensis</a:t>
            </a:r>
            <a:r>
              <a:rPr lang="en-US" dirty="0" smtClean="0">
                <a:effectLst/>
              </a:rPr>
              <a:t>) and </a:t>
            </a:r>
            <a:r>
              <a:rPr lang="en-US" i="1" dirty="0" err="1" smtClean="0">
                <a:effectLst/>
              </a:rPr>
              <a:t>yemGFP</a:t>
            </a:r>
            <a:r>
              <a:rPr lang="en-US" dirty="0" smtClean="0">
                <a:effectLst/>
              </a:rPr>
              <a:t> genes under the control of three identical copies of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promoter. The </a:t>
            </a:r>
            <a:r>
              <a:rPr lang="en-US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synthase enzymatically produces an acyl-</a:t>
            </a:r>
            <a:r>
              <a:rPr lang="en-US" dirty="0" err="1" smtClean="0">
                <a:effectLst/>
              </a:rPr>
              <a:t>homoserine</a:t>
            </a:r>
            <a:r>
              <a:rPr lang="en-US" dirty="0" smtClean="0">
                <a:effectLst/>
              </a:rPr>
              <a:t> lactone (AHL), which is a small molecule that can diffuse across the cell membrane and mediates intercellular coupling. It binds </a:t>
            </a:r>
            <a:r>
              <a:rPr lang="en-US" dirty="0" err="1" smtClean="0">
                <a:effectLst/>
              </a:rPr>
              <a:t>intracellularly</a:t>
            </a:r>
            <a:r>
              <a:rPr lang="en-US" dirty="0" smtClean="0">
                <a:effectLst/>
              </a:rPr>
              <a:t> to the constitutively produced </a:t>
            </a:r>
            <a:r>
              <a:rPr lang="en-US" dirty="0" err="1" smtClean="0">
                <a:effectLst/>
              </a:rPr>
              <a:t>LuxR</a:t>
            </a:r>
            <a:r>
              <a:rPr lang="en-US" dirty="0" smtClean="0">
                <a:effectLst/>
              </a:rPr>
              <a:t>, and the </a:t>
            </a:r>
            <a:r>
              <a:rPr lang="en-US" dirty="0" err="1" smtClean="0">
                <a:effectLst/>
              </a:rPr>
              <a:t>LuxR</a:t>
            </a:r>
            <a:r>
              <a:rPr lang="en-US" dirty="0" smtClean="0">
                <a:effectLst/>
              </a:rPr>
              <a:t>–AHL complex is a transcriptional activator for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</a:t>
            </a:r>
            <a:r>
              <a:rPr lang="en-US" baseline="30000" dirty="0" smtClean="0">
                <a:hlinkClick r:id="rId3"/>
              </a:rPr>
              <a:t>36</a:t>
            </a:r>
            <a:r>
              <a:rPr lang="en-US" dirty="0" smtClean="0">
                <a:effectLst/>
              </a:rPr>
              <a:t>.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negatively regulates the promoter by </a:t>
            </a:r>
            <a:r>
              <a:rPr lang="en-US" dirty="0" err="1" smtClean="0">
                <a:effectLst/>
              </a:rPr>
              <a:t>catalysing</a:t>
            </a:r>
            <a:r>
              <a:rPr lang="en-US" dirty="0" smtClean="0">
                <a:effectLst/>
              </a:rPr>
              <a:t> the degradation of AHL</a:t>
            </a:r>
            <a:r>
              <a:rPr lang="en-US" baseline="30000" dirty="0" smtClean="0">
                <a:hlinkClick r:id="rId4"/>
              </a:rPr>
              <a:t>37</a:t>
            </a:r>
            <a:r>
              <a:rPr lang="en-US" dirty="0" smtClean="0">
                <a:effectLst/>
              </a:rPr>
              <a:t>. This network architecture, whereby an activator activates its own protease or repressor, is similar to the motif used in other synthetic oscillator designs</a:t>
            </a:r>
            <a:r>
              <a:rPr lang="en-US" baseline="30000" dirty="0" smtClean="0">
                <a:hlinkClick r:id="rId5"/>
              </a:rPr>
              <a:t>30, </a:t>
            </a:r>
            <a:r>
              <a:rPr lang="en-US" baseline="30000" dirty="0" smtClean="0">
                <a:hlinkClick r:id="rId6"/>
              </a:rPr>
              <a:t>31, </a:t>
            </a:r>
            <a:r>
              <a:rPr lang="en-US" baseline="30000" dirty="0" smtClean="0">
                <a:hlinkClick r:id="rId7"/>
              </a:rPr>
              <a:t>32</a:t>
            </a:r>
            <a:r>
              <a:rPr lang="en-US" dirty="0" smtClean="0">
                <a:effectLst/>
              </a:rPr>
              <a:t> and forms the core regulatory module for many circadian clock networks</a:t>
            </a:r>
            <a:r>
              <a:rPr lang="en-US" baseline="30000" dirty="0" smtClean="0">
                <a:hlinkClick r:id="rId8"/>
              </a:rPr>
              <a:t>13, </a:t>
            </a:r>
            <a:r>
              <a:rPr lang="en-US" baseline="30000" dirty="0" smtClean="0">
                <a:hlinkClick r:id="rId9"/>
              </a:rPr>
              <a:t>38, </a:t>
            </a:r>
            <a:r>
              <a:rPr lang="en-US" baseline="30000" dirty="0" smtClean="0">
                <a:hlinkClick r:id="rId10"/>
              </a:rPr>
              <a:t>39</a:t>
            </a:r>
            <a:r>
              <a:rPr lang="en-US" dirty="0" smtClean="0">
                <a:effectLst/>
              </a:rPr>
              <a:t>. Furthermore, theoretical work has shown how the introduction of an </a:t>
            </a:r>
            <a:r>
              <a:rPr lang="en-US" dirty="0" err="1" smtClean="0">
                <a:effectLst/>
              </a:rPr>
              <a:t>autoinducer</a:t>
            </a:r>
            <a:r>
              <a:rPr lang="en-US" dirty="0" smtClean="0">
                <a:effectLst/>
              </a:rPr>
              <a:t> in similar designs can potentially lead to synchronized oscillations over a population of cells</a:t>
            </a:r>
            <a:r>
              <a:rPr lang="en-US" baseline="30000" dirty="0" smtClean="0">
                <a:hlinkClick r:id="rId11"/>
              </a:rPr>
              <a:t>40, </a:t>
            </a:r>
            <a:r>
              <a:rPr lang="en-US" baseline="30000" dirty="0" smtClean="0">
                <a:hlinkClick r:id="rId12"/>
              </a:rPr>
              <a:t>41</a:t>
            </a:r>
            <a:endParaRPr lang="en-US" baseline="30000" dirty="0" smtClean="0"/>
          </a:p>
          <a:p>
            <a:endParaRPr lang="en-US" baseline="300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13"/>
              </a:rPr>
              <a:t>Supplementary Movies 1–2</a:t>
            </a:r>
            <a:r>
              <a:rPr lang="en-US" dirty="0" smtClean="0">
                <a:effectLst/>
              </a:rPr>
              <a:t>). The dynamics of the oscillations can be understood as follows. Because AHL is swept away by the fluid flow and is degraded by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internally, a small colony of individual cells cannot produce enough inducer to activate expression from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promoter. However, once the population reaches a critical density, there is a ‘burst’ of transcription of the </a:t>
            </a:r>
            <a:r>
              <a:rPr lang="en-US" i="1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 promoters, resulting in increased levels of </a:t>
            </a:r>
            <a:r>
              <a:rPr lang="en-US" dirty="0" err="1" smtClean="0">
                <a:effectLst/>
              </a:rPr>
              <a:t>LuxI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and green fluorescent protein (GFP). As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accumulates, it begins to degrade AHL, and after a sufficient time, the promoters return to their inactivated state. The production of </a:t>
            </a:r>
            <a:r>
              <a:rPr lang="en-US" dirty="0" err="1" smtClean="0">
                <a:effectLst/>
              </a:rPr>
              <a:t>AiiA</a:t>
            </a:r>
            <a:r>
              <a:rPr lang="en-US" dirty="0" smtClean="0">
                <a:effectLst/>
              </a:rPr>
              <a:t> is then attenuated, which permits another round of AHL accumulation and another burst of the promoters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http://www.nature.com/nature/journal/v463/n7279/full/nature08753.html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BDA37-9C7B-4A43-AFC5-B0941C0B28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3308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V. </a:t>
            </a:r>
            <a:r>
              <a:rPr lang="en-US" i="1" dirty="0" err="1" smtClean="0"/>
              <a:t>fischeri</a:t>
            </a:r>
            <a:r>
              <a:rPr lang="en-US" dirty="0" smtClean="0"/>
              <a:t>, </a:t>
            </a:r>
            <a:r>
              <a:rPr lang="en-US" dirty="0" err="1" smtClean="0"/>
              <a:t>AiiA</a:t>
            </a:r>
            <a:r>
              <a:rPr lang="en-US" dirty="0" smtClean="0"/>
              <a:t> from B. </a:t>
            </a:r>
            <a:r>
              <a:rPr lang="en-US" i="1" dirty="0" err="1" smtClean="0"/>
              <a:t>thurigensis</a:t>
            </a:r>
            <a:r>
              <a:rPr lang="en-US" dirty="0" smtClean="0"/>
              <a:t>, and </a:t>
            </a:r>
            <a:r>
              <a:rPr lang="en-US" i="1" dirty="0" err="1" smtClean="0"/>
              <a:t>yem</a:t>
            </a:r>
            <a:r>
              <a:rPr lang="en-US" dirty="0" err="1" smtClean="0"/>
              <a:t>GFP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BDA37-9C7B-4A43-AFC5-B0941C0B281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581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25065E1-97A6-409E-8826-C03621F089DD}" type="datetimeFigureOut">
              <a:rPr lang="en-US" smtClean="0"/>
              <a:pPr/>
              <a:t>9/13/2010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EA0B49-9DC1-4E8D-BB2F-7E308D6111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nature.com/nature/journal/v463/n7279/extref/nature08753-s1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e.com/nature/journal/v463/n7279/full/nature08753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blogs.discovermagazine.com/80beats/2010/01/21/video-fluorescent-bacteria-keep-time-like-a-cloc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e.com/nature/journal/v463/n7279/extref/nature08753-s1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Oscillating Fluorescence  </a:t>
            </a:r>
            <a:br>
              <a:rPr lang="en-US" dirty="0" smtClean="0"/>
            </a:br>
            <a:r>
              <a:rPr lang="en-US" dirty="0" smtClean="0"/>
              <a:t>in E. </a:t>
            </a:r>
            <a:r>
              <a:rPr lang="en-US" i="1" dirty="0" smtClean="0"/>
              <a:t>coli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Morgan Haskell</a:t>
            </a:r>
          </a:p>
          <a:p>
            <a:r>
              <a:rPr lang="en-US" dirty="0" err="1" smtClean="0"/>
              <a:t>Coby</a:t>
            </a:r>
            <a:r>
              <a:rPr lang="en-US" dirty="0" smtClean="0"/>
              <a:t> Turner</a:t>
            </a:r>
          </a:p>
          <a:p>
            <a:r>
              <a:rPr lang="en-US" dirty="0" smtClean="0"/>
              <a:t>Dan </a:t>
            </a:r>
            <a:r>
              <a:rPr lang="en-US" dirty="0" err="1" smtClean="0"/>
              <a:t>Karkos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1282"/>
            <a:ext cx="3286125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56551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2" grpId="2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Microfluidic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100 um chamber</a:t>
            </a:r>
          </a:p>
          <a:p>
            <a:pPr lvl="1"/>
            <a:r>
              <a:rPr lang="en-US" dirty="0" smtClean="0"/>
              <a:t>37C</a:t>
            </a:r>
          </a:p>
          <a:p>
            <a:r>
              <a:rPr lang="en-US" dirty="0" smtClean="0"/>
              <a:t>0.95 um high</a:t>
            </a:r>
          </a:p>
          <a:p>
            <a:pPr lvl="1"/>
            <a:r>
              <a:rPr lang="en-US" dirty="0" smtClean="0"/>
              <a:t>Monolayer parallel pattern</a:t>
            </a:r>
          </a:p>
          <a:p>
            <a:r>
              <a:rPr lang="en-US" dirty="0" smtClean="0"/>
              <a:t>Around 100 minutes</a:t>
            </a:r>
          </a:p>
          <a:p>
            <a:pPr lvl="1"/>
            <a:r>
              <a:rPr lang="en-US" dirty="0" smtClean="0"/>
              <a:t>Fluorescent burst  propagates in the left and right</a:t>
            </a:r>
          </a:p>
          <a:p>
            <a:pPr lvl="2"/>
            <a:r>
              <a:rPr lang="en-US" dirty="0" err="1" smtClean="0"/>
              <a:t>AiiA</a:t>
            </a:r>
            <a:r>
              <a:rPr lang="en-US" dirty="0" smtClean="0"/>
              <a:t> negatively regulates the promoters to catalyze the degradation of AHL</a:t>
            </a:r>
          </a:p>
          <a:p>
            <a:pPr lvl="1"/>
            <a:r>
              <a:rPr lang="en-US" dirty="0" smtClean="0"/>
              <a:t>Will repeat next 100 minutes at original location</a:t>
            </a:r>
          </a:p>
          <a:p>
            <a:pPr marL="448056" lvl="1" indent="0">
              <a:buNone/>
            </a:pPr>
            <a:r>
              <a:rPr lang="en-US" dirty="0" smtClean="0">
                <a:hlinkClick r:id="rId2"/>
              </a:rPr>
              <a:t>http://www.nature.com/nature/journal/v463/n7279/extref/nature08753-s1.pdf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86400" y="381001"/>
            <a:ext cx="3276600" cy="321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050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Amounts of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effectLst/>
              </a:rPr>
              <a:t>1:1,000 dilution overnight culture grown in 50</a:t>
            </a:r>
            <a:r>
              <a:rPr lang="en-US" sz="2800" dirty="0"/>
              <a:t> </a:t>
            </a:r>
            <a:r>
              <a:rPr lang="en-US" sz="2800" dirty="0" smtClean="0">
                <a:effectLst/>
              </a:rPr>
              <a:t>ml LB (10</a:t>
            </a:r>
            <a:r>
              <a:rPr lang="en-US" sz="2800" dirty="0"/>
              <a:t> </a:t>
            </a:r>
            <a:r>
              <a:rPr lang="en-US" sz="2800" dirty="0" smtClean="0">
                <a:effectLst/>
              </a:rPr>
              <a:t>g</a:t>
            </a:r>
            <a:r>
              <a:rPr lang="en-US" sz="2800" dirty="0"/>
              <a:t> </a:t>
            </a:r>
            <a:r>
              <a:rPr lang="en-US" sz="2800" dirty="0" smtClean="0">
                <a:effectLst/>
              </a:rPr>
              <a:t>l</a:t>
            </a:r>
            <a:r>
              <a:rPr lang="en-US" sz="2800" baseline="30000" dirty="0" smtClean="0">
                <a:effectLst/>
              </a:rPr>
              <a:t>-1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 err="1" smtClean="0">
                <a:effectLst/>
              </a:rPr>
              <a:t>NaCl</a:t>
            </a:r>
            <a:r>
              <a:rPr lang="en-US" sz="2800" dirty="0" smtClean="0">
                <a:effectLst/>
              </a:rPr>
              <a:t>) </a:t>
            </a:r>
          </a:p>
          <a:p>
            <a:pPr lvl="1"/>
            <a:r>
              <a:rPr lang="en-US" sz="2400" dirty="0" smtClean="0">
                <a:effectLst/>
              </a:rPr>
              <a:t>antibiotics 100</a:t>
            </a:r>
            <a:r>
              <a:rPr lang="en-US" sz="2400" dirty="0"/>
              <a:t> </a:t>
            </a:r>
            <a:r>
              <a:rPr lang="el-GR" sz="2400" dirty="0"/>
              <a:t>μ</a:t>
            </a:r>
            <a:r>
              <a:rPr lang="en-US" sz="2400" dirty="0" smtClean="0">
                <a:effectLst/>
              </a:rPr>
              <a:t>g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ml</a:t>
            </a:r>
            <a:r>
              <a:rPr lang="en-US" sz="2400" baseline="30000" dirty="0" smtClean="0">
                <a:effectLst/>
              </a:rPr>
              <a:t>-1</a:t>
            </a:r>
            <a:r>
              <a:rPr lang="en-US" sz="2400" dirty="0" smtClean="0">
                <a:effectLst/>
              </a:rPr>
              <a:t> ampicillin (Amp) and 50</a:t>
            </a:r>
            <a:r>
              <a:rPr lang="en-US" sz="2400" dirty="0"/>
              <a:t> </a:t>
            </a:r>
            <a:r>
              <a:rPr lang="el-GR" sz="2400" dirty="0"/>
              <a:t>μ</a:t>
            </a:r>
            <a:r>
              <a:rPr lang="en-US" sz="2400" dirty="0" smtClean="0">
                <a:effectLst/>
              </a:rPr>
              <a:t>g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ml</a:t>
            </a:r>
            <a:r>
              <a:rPr lang="en-US" sz="2400" baseline="30000" dirty="0" smtClean="0">
                <a:effectLst/>
              </a:rPr>
              <a:t>-1</a:t>
            </a:r>
            <a:r>
              <a:rPr lang="en-US" sz="2400" dirty="0" smtClean="0">
                <a:effectLst/>
              </a:rPr>
              <a:t> kanamycin (</a:t>
            </a:r>
            <a:r>
              <a:rPr lang="en-US" sz="2400" dirty="0" err="1" smtClean="0">
                <a:effectLst/>
              </a:rPr>
              <a:t>Kan</a:t>
            </a:r>
            <a:r>
              <a:rPr lang="en-US" sz="2400" dirty="0" smtClean="0">
                <a:effectLst/>
              </a:rPr>
              <a:t>) </a:t>
            </a:r>
          </a:p>
          <a:p>
            <a:pPr lvl="1"/>
            <a:r>
              <a:rPr lang="en-US" sz="2400" dirty="0" smtClean="0"/>
              <a:t>Grown </a:t>
            </a:r>
            <a:r>
              <a:rPr lang="en-US" sz="2400" dirty="0" smtClean="0">
                <a:effectLst/>
              </a:rPr>
              <a:t>approximately 2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h. Cells reached an </a:t>
            </a:r>
            <a:r>
              <a:rPr lang="en-US" sz="2400" i="1" dirty="0" smtClean="0">
                <a:effectLst/>
              </a:rPr>
              <a:t>A</a:t>
            </a:r>
            <a:r>
              <a:rPr lang="en-US" sz="2400" baseline="-25000" dirty="0" smtClean="0">
                <a:effectLst/>
              </a:rPr>
              <a:t>600</a:t>
            </a:r>
            <a:r>
              <a:rPr lang="en-US" sz="2400" baseline="-25000" dirty="0"/>
              <a:t> </a:t>
            </a:r>
            <a:r>
              <a:rPr lang="en-US" sz="2400" baseline="-25000" dirty="0" smtClean="0">
                <a:effectLst/>
              </a:rPr>
              <a:t>nm</a:t>
            </a:r>
            <a:r>
              <a:rPr lang="en-US" sz="2400" dirty="0" smtClean="0">
                <a:effectLst/>
              </a:rPr>
              <a:t> of 0.05–0.1, and were spun down and concentrated in 5</a:t>
            </a:r>
            <a:r>
              <a:rPr lang="en-US" sz="2400" dirty="0"/>
              <a:t> </a:t>
            </a:r>
            <a:r>
              <a:rPr lang="en-US" sz="2400" dirty="0" smtClean="0">
                <a:effectLst/>
              </a:rPr>
              <a:t>ml of fresh media with surfactant concentration of 0.075% Tween20 (Sigma-Aldrich) before loading in a device.</a:t>
            </a:r>
          </a:p>
          <a:p>
            <a:pPr lvl="1"/>
            <a:r>
              <a:rPr lang="en-US" sz="2400" dirty="0" smtClean="0">
                <a:effectLst/>
                <a:hlinkClick r:id="rId3"/>
              </a:rPr>
              <a:t>http://www.nature.com/nature/journal/v463/n7279/full/nature08753.html</a:t>
            </a:r>
            <a:endParaRPr lang="en-US" sz="24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8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Accession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70C0"/>
                </a:solidFill>
              </a:rPr>
              <a:t>BBa_J37015</a:t>
            </a:r>
            <a:r>
              <a:rPr lang="en-US" dirty="0"/>
              <a:t> </a:t>
            </a:r>
            <a:r>
              <a:rPr lang="en-US" sz="2000" dirty="0"/>
              <a:t>(Prey Molecule Generator [AHL] plus GFP Reporter)</a:t>
            </a:r>
          </a:p>
          <a:p>
            <a:pPr lvl="0"/>
            <a:r>
              <a:rPr lang="en-US" dirty="0">
                <a:solidFill>
                  <a:srgbClr val="0070C0"/>
                </a:solidFill>
              </a:rPr>
              <a:t>BBa_C0060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Autoinducer</a:t>
            </a:r>
            <a:r>
              <a:rPr lang="en-US" sz="2000" dirty="0"/>
              <a:t> inactivation </a:t>
            </a:r>
            <a:r>
              <a:rPr lang="en-US" sz="2000" dirty="0" smtClean="0"/>
              <a:t>enzyme-</a:t>
            </a:r>
            <a:r>
              <a:rPr lang="en-US" sz="2000" dirty="0" err="1" smtClean="0"/>
              <a:t>AiiA</a:t>
            </a:r>
            <a:r>
              <a:rPr lang="en-US" sz="2000" dirty="0" smtClean="0"/>
              <a:t> </a:t>
            </a:r>
            <a:r>
              <a:rPr lang="en-US" sz="2000" dirty="0"/>
              <a:t>from </a:t>
            </a:r>
            <a:r>
              <a:rPr lang="en-US" sz="2000" i="1" dirty="0"/>
              <a:t>Bacillus</a:t>
            </a:r>
            <a:r>
              <a:rPr lang="en-US" sz="2000" dirty="0"/>
              <a:t>, hydrolyzes acetyl </a:t>
            </a:r>
            <a:r>
              <a:rPr lang="en-US" sz="2000" dirty="0" err="1"/>
              <a:t>homoserine</a:t>
            </a:r>
            <a:r>
              <a:rPr lang="en-US" sz="2000" dirty="0"/>
              <a:t> lactone)</a:t>
            </a:r>
          </a:p>
          <a:p>
            <a:pPr lvl="0"/>
            <a:r>
              <a:rPr lang="en-US" dirty="0" smtClean="0">
                <a:solidFill>
                  <a:srgbClr val="0070C0"/>
                </a:solidFill>
              </a:rPr>
              <a:t>BBa_K156009</a:t>
            </a:r>
            <a:r>
              <a:rPr lang="en-US" dirty="0" smtClean="0"/>
              <a:t> </a:t>
            </a:r>
            <a:r>
              <a:rPr lang="en-US" sz="2000" dirty="0"/>
              <a:t>(</a:t>
            </a:r>
            <a:r>
              <a:rPr lang="en-US" sz="2000" dirty="0">
                <a:solidFill>
                  <a:srgbClr val="FF9900"/>
                </a:solidFill>
              </a:rPr>
              <a:t>Orange</a:t>
            </a:r>
            <a:r>
              <a:rPr lang="en-US" sz="2000" dirty="0"/>
              <a:t> Fluorescent Protein)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7000" y="4038600"/>
            <a:ext cx="3226420" cy="2645664"/>
          </a:xfrm>
          <a:prstGeom prst="rect">
            <a:avLst/>
          </a:prstGeom>
          <a:effectLst>
            <a:glow rad="228600">
              <a:srgbClr val="FF990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xmlns="" val="38885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n-US" dirty="0"/>
          </a:p>
          <a:p>
            <a:pPr marL="36576" indent="0">
              <a:buNone/>
            </a:pPr>
            <a:r>
              <a:rPr lang="en-US" dirty="0"/>
              <a:t>  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BBa_J37015</a:t>
            </a:r>
            <a:r>
              <a:rPr lang="en-US" b="1" dirty="0" smtClean="0"/>
              <a:t> (AHL &amp; GFP)</a:t>
            </a:r>
            <a:endParaRPr lang="en-US" dirty="0"/>
          </a:p>
          <a:p>
            <a:pPr lvl="1"/>
            <a:r>
              <a:rPr lang="en-US" dirty="0"/>
              <a:t>(</a:t>
            </a:r>
            <a:r>
              <a:rPr lang="en-US" dirty="0" err="1"/>
              <a:t>gaattcgcggccgcttctag</a:t>
            </a:r>
            <a:r>
              <a:rPr lang="en-US" dirty="0"/>
              <a:t>) 5’- </a:t>
            </a:r>
            <a:r>
              <a:rPr lang="en-US" dirty="0" err="1"/>
              <a:t>tccctatcagtgattagaga</a:t>
            </a:r>
            <a:r>
              <a:rPr lang="en-US" dirty="0"/>
              <a:t> -3’ beginning primer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5’-tttctcctct -3’end primer</a:t>
            </a:r>
          </a:p>
          <a:p>
            <a:pPr marL="36576" indent="0">
              <a:buNone/>
            </a:pPr>
            <a:r>
              <a:rPr lang="en-US" dirty="0"/>
              <a:t> 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BBa_C0060</a:t>
            </a:r>
            <a:r>
              <a:rPr lang="en-US" b="1" dirty="0" smtClean="0"/>
              <a:t> (</a:t>
            </a:r>
            <a:r>
              <a:rPr lang="en-US" b="1" dirty="0" err="1" smtClean="0"/>
              <a:t>AiiA</a:t>
            </a:r>
            <a:r>
              <a:rPr lang="en-US" b="1" dirty="0" smtClean="0"/>
              <a:t>)</a:t>
            </a:r>
            <a:endParaRPr lang="en-US" dirty="0"/>
          </a:p>
          <a:p>
            <a:pPr lvl="1"/>
            <a:r>
              <a:rPr lang="en-US" dirty="0"/>
              <a:t>(</a:t>
            </a:r>
            <a:r>
              <a:rPr lang="en-US" dirty="0" err="1"/>
              <a:t>gaattcgcggccgcttctag</a:t>
            </a:r>
            <a:r>
              <a:rPr lang="en-US" dirty="0"/>
              <a:t>) 5’- </a:t>
            </a:r>
            <a:r>
              <a:rPr lang="en-US" dirty="0" err="1"/>
              <a:t>atgacagtaaagaagcttta</a:t>
            </a:r>
            <a:r>
              <a:rPr lang="en-US" dirty="0"/>
              <a:t> -3’ beginning primer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 </a:t>
            </a:r>
            <a:r>
              <a:rPr lang="en-US" dirty="0" err="1"/>
              <a:t>ttattaagctactaaagcgt</a:t>
            </a:r>
            <a:r>
              <a:rPr lang="en-US" dirty="0"/>
              <a:t> -3’ end primer from very end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 </a:t>
            </a:r>
            <a:r>
              <a:rPr lang="en-US" dirty="0" err="1"/>
              <a:t>gcagctatatattcagggaa</a:t>
            </a:r>
            <a:r>
              <a:rPr lang="en-US" dirty="0"/>
              <a:t> -3’ end primer from end of </a:t>
            </a:r>
            <a:r>
              <a:rPr lang="en-US" dirty="0" err="1"/>
              <a:t>AiiA</a:t>
            </a:r>
            <a:r>
              <a:rPr lang="en-US" dirty="0"/>
              <a:t> gene</a:t>
            </a:r>
          </a:p>
          <a:p>
            <a:pPr marL="36576" indent="0">
              <a:buNone/>
            </a:pPr>
            <a:r>
              <a:rPr lang="en-US" dirty="0"/>
              <a:t> 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BBa_K156009</a:t>
            </a:r>
            <a:r>
              <a:rPr lang="en-US" b="1" dirty="0" smtClean="0"/>
              <a:t> (</a:t>
            </a:r>
            <a:r>
              <a:rPr lang="en-US" b="1" dirty="0" smtClean="0">
                <a:solidFill>
                  <a:srgbClr val="FF9900"/>
                </a:solidFill>
              </a:rPr>
              <a:t>Orange</a:t>
            </a:r>
            <a:r>
              <a:rPr lang="en-US" b="1" dirty="0" smtClean="0"/>
              <a:t> Fluorescent Protein)</a:t>
            </a:r>
            <a:endParaRPr lang="en-US" dirty="0"/>
          </a:p>
          <a:p>
            <a:pPr lvl="1"/>
            <a:r>
              <a:rPr lang="en-US" dirty="0"/>
              <a:t>(</a:t>
            </a:r>
            <a:r>
              <a:rPr lang="en-US" dirty="0" err="1"/>
              <a:t>gaattcgcggccgcttctag</a:t>
            </a:r>
            <a:r>
              <a:rPr lang="en-US" dirty="0"/>
              <a:t>) 5’- </a:t>
            </a:r>
            <a:r>
              <a:rPr lang="en-US" dirty="0" err="1"/>
              <a:t>atgaacctgtccaaaacgt</a:t>
            </a:r>
            <a:r>
              <a:rPr lang="en-US" dirty="0"/>
              <a:t> -3’ beginning primer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ctgcagcggccgctactagta</a:t>
            </a:r>
            <a:r>
              <a:rPr lang="en-US" dirty="0"/>
              <a:t>) 5’- </a:t>
            </a:r>
            <a:r>
              <a:rPr lang="en-US" dirty="0" err="1"/>
              <a:t>ctttttctttttctttttgg</a:t>
            </a:r>
            <a:r>
              <a:rPr lang="en-US" dirty="0"/>
              <a:t> -3’ end primer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599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Jeff Hasty and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371600" lvl="3" indent="0">
              <a:buNone/>
            </a:pPr>
            <a:endParaRPr lang="en-US" dirty="0" smtClean="0"/>
          </a:p>
          <a:p>
            <a:r>
              <a:rPr lang="en-US" dirty="0" smtClean="0"/>
              <a:t>University of California in San Diego</a:t>
            </a:r>
          </a:p>
          <a:p>
            <a:pPr lvl="1"/>
            <a:r>
              <a:rPr lang="en-US" dirty="0" smtClean="0"/>
              <a:t>Biological synchronized clocks</a:t>
            </a:r>
          </a:p>
          <a:p>
            <a:pPr lvl="2"/>
            <a:r>
              <a:rPr lang="en-US" dirty="0" smtClean="0"/>
              <a:t>Flash to keep time</a:t>
            </a:r>
          </a:p>
          <a:p>
            <a:pPr lvl="2"/>
            <a:r>
              <a:rPr lang="en-US" dirty="0" smtClean="0"/>
              <a:t>Oscillator controlled by chemicals and temperature</a:t>
            </a:r>
          </a:p>
          <a:p>
            <a:pPr lvl="1"/>
            <a:r>
              <a:rPr lang="en-US" dirty="0" smtClean="0"/>
              <a:t>Quorum sensing = synchronized flashing</a:t>
            </a:r>
          </a:p>
          <a:p>
            <a:r>
              <a:rPr lang="en-US" dirty="0" smtClean="0"/>
              <a:t>Quorum </a:t>
            </a:r>
            <a:r>
              <a:rPr lang="en-US" dirty="0"/>
              <a:t>Sensing</a:t>
            </a:r>
          </a:p>
          <a:p>
            <a:pPr lvl="1"/>
            <a:r>
              <a:rPr lang="en-US" dirty="0"/>
              <a:t>Have made synthetic switches</a:t>
            </a:r>
          </a:p>
          <a:p>
            <a:pPr lvl="2"/>
            <a:r>
              <a:rPr lang="en-US" dirty="0"/>
              <a:t>Individual bacteria </a:t>
            </a:r>
            <a:r>
              <a:rPr lang="en-US" dirty="0" smtClean="0"/>
              <a:t>only</a:t>
            </a:r>
          </a:p>
          <a:p>
            <a:pPr lvl="3"/>
            <a:r>
              <a:rPr lang="en-US" dirty="0" smtClean="0"/>
              <a:t>Do not flash together</a:t>
            </a:r>
          </a:p>
          <a:p>
            <a:pPr lvl="2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://blogs.discovermagazine.com/80beats/2010/01/21/video-fluorescent-bacteria-keep-time-like-a-clock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2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6513" y="781976"/>
            <a:ext cx="2667000" cy="192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154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 lvl="2"/>
            <a:endParaRPr lang="en-US" dirty="0"/>
          </a:p>
          <a:p>
            <a:pPr lvl="3"/>
            <a:endParaRPr lang="en-US" dirty="0"/>
          </a:p>
          <a:p>
            <a:endParaRPr lang="en-US" dirty="0" smtClean="0"/>
          </a:p>
          <a:p>
            <a:r>
              <a:rPr lang="en-US" sz="4900" dirty="0" err="1" smtClean="0"/>
              <a:t>luxI</a:t>
            </a:r>
            <a:r>
              <a:rPr lang="en-US" sz="4900" dirty="0" smtClean="0"/>
              <a:t> </a:t>
            </a:r>
            <a:r>
              <a:rPr lang="en-US" sz="4900" dirty="0" err="1" smtClean="0"/>
              <a:t>from</a:t>
            </a:r>
            <a:r>
              <a:rPr lang="en-US" sz="4900" dirty="0" err="1"/>
              <a:t>V</a:t>
            </a:r>
            <a:r>
              <a:rPr lang="en-US" sz="4900" dirty="0"/>
              <a:t>. </a:t>
            </a:r>
            <a:r>
              <a:rPr lang="en-US" sz="4900" i="1" dirty="0" err="1"/>
              <a:t>fischeri</a:t>
            </a:r>
            <a:r>
              <a:rPr lang="en-US" sz="4900" dirty="0"/>
              <a:t>, </a:t>
            </a:r>
            <a:r>
              <a:rPr lang="en-US" sz="4900" dirty="0" err="1"/>
              <a:t>AiiA</a:t>
            </a:r>
            <a:r>
              <a:rPr lang="en-US" sz="4900" dirty="0"/>
              <a:t> from B. </a:t>
            </a:r>
            <a:r>
              <a:rPr lang="en-US" sz="4900" i="1" dirty="0" err="1"/>
              <a:t>thurigensis</a:t>
            </a:r>
            <a:r>
              <a:rPr lang="en-US" sz="4900" dirty="0"/>
              <a:t>, and </a:t>
            </a:r>
            <a:r>
              <a:rPr lang="en-US" sz="4900" i="1" dirty="0" err="1" smtClean="0"/>
              <a:t>yem</a:t>
            </a:r>
            <a:r>
              <a:rPr lang="en-US" sz="4900" dirty="0" err="1" smtClean="0"/>
              <a:t>GFP</a:t>
            </a:r>
            <a:endParaRPr lang="en-US" sz="4900" dirty="0" smtClean="0"/>
          </a:p>
          <a:p>
            <a:pPr marL="914400" lvl="1" indent="-514350"/>
            <a:r>
              <a:rPr lang="en-US" sz="4900" dirty="0" smtClean="0"/>
              <a:t>Under control of three identical </a:t>
            </a:r>
            <a:r>
              <a:rPr lang="en-US" sz="4900" dirty="0" err="1" smtClean="0"/>
              <a:t>luxI</a:t>
            </a:r>
            <a:r>
              <a:rPr lang="en-US" sz="4900" dirty="0" smtClean="0"/>
              <a:t> promoters</a:t>
            </a:r>
          </a:p>
          <a:p>
            <a:pPr marL="914400" lvl="1" indent="-514350"/>
            <a:r>
              <a:rPr lang="en-US" sz="4900" dirty="0" err="1" smtClean="0"/>
              <a:t>luxI</a:t>
            </a:r>
            <a:r>
              <a:rPr lang="en-US" sz="4900" dirty="0" smtClean="0"/>
              <a:t> synthase enzymatically produces AHL (Acyl-</a:t>
            </a:r>
            <a:r>
              <a:rPr lang="en-US" sz="4900" dirty="0" err="1" smtClean="0"/>
              <a:t>homoserine</a:t>
            </a:r>
            <a:r>
              <a:rPr lang="en-US" sz="4900" dirty="0" smtClean="0"/>
              <a:t> lactone)</a:t>
            </a:r>
          </a:p>
          <a:p>
            <a:pPr lvl="2" indent="-342900"/>
            <a:r>
              <a:rPr lang="en-US" sz="4900" dirty="0" smtClean="0"/>
              <a:t>Diffuses and mediates intercellular coupling</a:t>
            </a:r>
          </a:p>
          <a:p>
            <a:pPr marL="1314450" lvl="2" indent="-514350"/>
            <a:r>
              <a:rPr lang="en-US" sz="4900" dirty="0" smtClean="0"/>
              <a:t>Binds to </a:t>
            </a:r>
            <a:r>
              <a:rPr lang="en-US" sz="4900" dirty="0" err="1" smtClean="0"/>
              <a:t>LuxR</a:t>
            </a:r>
            <a:endParaRPr lang="en-US" sz="4900" dirty="0" smtClean="0"/>
          </a:p>
          <a:p>
            <a:pPr marL="914400" lvl="1" indent="-514350"/>
            <a:r>
              <a:rPr lang="en-US" sz="4900" dirty="0" err="1" smtClean="0"/>
              <a:t>luxR</a:t>
            </a:r>
            <a:r>
              <a:rPr lang="en-US" sz="4900" dirty="0" smtClean="0"/>
              <a:t>-AHL </a:t>
            </a:r>
            <a:r>
              <a:rPr lang="en-US" sz="4900" dirty="0"/>
              <a:t>complex = transcriptional activator for </a:t>
            </a:r>
            <a:r>
              <a:rPr lang="en-US" sz="4900" dirty="0" err="1"/>
              <a:t>luxI</a:t>
            </a:r>
            <a:r>
              <a:rPr lang="en-US" sz="4900" dirty="0"/>
              <a:t> </a:t>
            </a:r>
            <a:r>
              <a:rPr lang="en-US" sz="4900" dirty="0" smtClean="0"/>
              <a:t>promoter</a:t>
            </a:r>
          </a:p>
          <a:p>
            <a:pPr marL="1314450" lvl="2" indent="-514350"/>
            <a:r>
              <a:rPr lang="en-US" sz="4900" dirty="0" err="1" smtClean="0"/>
              <a:t>AiiA</a:t>
            </a:r>
            <a:r>
              <a:rPr lang="en-US" sz="4900" dirty="0" smtClean="0"/>
              <a:t> negatively regulates promoter</a:t>
            </a:r>
          </a:p>
          <a:p>
            <a:pPr lvl="1"/>
            <a:r>
              <a:rPr lang="en-US" sz="4900" dirty="0" smtClean="0"/>
              <a:t>Degradation </a:t>
            </a:r>
            <a:r>
              <a:rPr lang="en-US" sz="4900" dirty="0"/>
              <a:t>of </a:t>
            </a:r>
            <a:r>
              <a:rPr lang="en-US" sz="4900" dirty="0" smtClean="0"/>
              <a:t>AHL</a:t>
            </a:r>
          </a:p>
          <a:p>
            <a:pPr lvl="1"/>
            <a:endParaRPr lang="en-US" sz="4900" dirty="0" smtClean="0"/>
          </a:p>
          <a:p>
            <a:r>
              <a:rPr lang="en-US" sz="4900" dirty="0" smtClean="0"/>
              <a:t>AHL </a:t>
            </a:r>
            <a:r>
              <a:rPr lang="en-US" sz="4900" dirty="0"/>
              <a:t>degraded by </a:t>
            </a:r>
            <a:r>
              <a:rPr lang="en-US" sz="4900" dirty="0" err="1"/>
              <a:t>AiiA</a:t>
            </a:r>
            <a:r>
              <a:rPr lang="en-US" sz="4900" dirty="0"/>
              <a:t> after accumulation</a:t>
            </a:r>
          </a:p>
          <a:p>
            <a:pPr lvl="1"/>
            <a:r>
              <a:rPr lang="en-US" sz="4900" dirty="0"/>
              <a:t>Swept away by fluid flow in chamber</a:t>
            </a:r>
          </a:p>
          <a:p>
            <a:pPr lvl="2"/>
            <a:r>
              <a:rPr lang="en-US" sz="4900" dirty="0"/>
              <a:t>Not enough inducer to activate expression from </a:t>
            </a:r>
            <a:r>
              <a:rPr lang="en-US" sz="4900" i="1" dirty="0" err="1"/>
              <a:t>luxI</a:t>
            </a:r>
            <a:r>
              <a:rPr lang="en-US" sz="4900" dirty="0"/>
              <a:t> promoter</a:t>
            </a:r>
          </a:p>
          <a:p>
            <a:pPr lvl="1"/>
            <a:r>
              <a:rPr lang="en-US" sz="4900" dirty="0"/>
              <a:t>After time, promoters return to inactivated state</a:t>
            </a:r>
          </a:p>
          <a:p>
            <a:pPr lvl="2"/>
            <a:r>
              <a:rPr lang="en-US" sz="4900" dirty="0" err="1"/>
              <a:t>AiiA</a:t>
            </a:r>
            <a:r>
              <a:rPr lang="en-US" sz="4900" dirty="0"/>
              <a:t> production decreases = AHL accumulation</a:t>
            </a:r>
          </a:p>
          <a:p>
            <a:pPr lvl="1"/>
            <a:r>
              <a:rPr lang="en-US" sz="4900" dirty="0"/>
              <a:t>Burst from </a:t>
            </a:r>
            <a:r>
              <a:rPr lang="en-US" sz="4900" dirty="0" smtClean="0"/>
              <a:t>promoters</a:t>
            </a:r>
          </a:p>
          <a:p>
            <a:pPr lvl="1"/>
            <a:endParaRPr lang="en-US" sz="4900" dirty="0" smtClean="0"/>
          </a:p>
          <a:p>
            <a:r>
              <a:rPr lang="en-US" sz="4900" dirty="0" smtClean="0"/>
              <a:t>Density</a:t>
            </a:r>
          </a:p>
          <a:p>
            <a:pPr lvl="2"/>
            <a:r>
              <a:rPr lang="en-US" sz="4400" dirty="0"/>
              <a:t>At high density = burst of light</a:t>
            </a:r>
          </a:p>
          <a:p>
            <a:pPr lvl="3"/>
            <a:r>
              <a:rPr lang="en-US" sz="4100" dirty="0" smtClean="0"/>
              <a:t>Burst </a:t>
            </a:r>
            <a:r>
              <a:rPr lang="en-US" sz="4100" dirty="0"/>
              <a:t>of transcription of </a:t>
            </a:r>
            <a:r>
              <a:rPr lang="en-US" sz="4100" dirty="0" err="1"/>
              <a:t>luxI</a:t>
            </a:r>
            <a:r>
              <a:rPr lang="en-US" sz="4100" dirty="0"/>
              <a:t> </a:t>
            </a:r>
            <a:r>
              <a:rPr lang="en-US" sz="4100" dirty="0" smtClean="0"/>
              <a:t>promoters</a:t>
            </a:r>
          </a:p>
          <a:p>
            <a:pPr lvl="3"/>
            <a:r>
              <a:rPr lang="en-US" sz="4500" dirty="0" smtClean="0"/>
              <a:t>Increased </a:t>
            </a:r>
            <a:r>
              <a:rPr lang="en-US" sz="4500" dirty="0"/>
              <a:t>levels of </a:t>
            </a:r>
            <a:r>
              <a:rPr lang="en-US" sz="4500" dirty="0" err="1"/>
              <a:t>luxI</a:t>
            </a:r>
            <a:r>
              <a:rPr lang="en-US" sz="4500" dirty="0"/>
              <a:t>, </a:t>
            </a:r>
            <a:r>
              <a:rPr lang="en-US" sz="4500" dirty="0" err="1"/>
              <a:t>AiiA</a:t>
            </a:r>
            <a:r>
              <a:rPr lang="en-US" sz="4500" dirty="0"/>
              <a:t>, and </a:t>
            </a:r>
            <a:r>
              <a:rPr lang="en-US" sz="4500" dirty="0">
                <a:solidFill>
                  <a:srgbClr val="00B050"/>
                </a:solidFill>
              </a:rPr>
              <a:t>green</a:t>
            </a:r>
            <a:r>
              <a:rPr lang="en-US" sz="4500" dirty="0"/>
              <a:t> fluorescent protein (</a:t>
            </a:r>
            <a:r>
              <a:rPr lang="en-US" sz="4500" dirty="0" smtClean="0">
                <a:solidFill>
                  <a:srgbClr val="00B050"/>
                </a:solidFill>
              </a:rPr>
              <a:t>GFP</a:t>
            </a:r>
            <a:r>
              <a:rPr lang="en-US" sz="4500" dirty="0" smtClean="0"/>
              <a:t>)</a:t>
            </a:r>
          </a:p>
          <a:p>
            <a:pPr lvl="2"/>
            <a:r>
              <a:rPr lang="en-US" sz="4500" dirty="0" smtClean="0"/>
              <a:t>Low density = nothing</a:t>
            </a:r>
            <a:endParaRPr lang="en-US" sz="4500" dirty="0"/>
          </a:p>
          <a:p>
            <a:pPr lvl="2"/>
            <a:endParaRPr lang="en-US" dirty="0"/>
          </a:p>
          <a:p>
            <a:pPr marL="1771650" lvl="3" indent="-514350"/>
            <a:endParaRPr lang="en-US" dirty="0" smtClean="0"/>
          </a:p>
          <a:p>
            <a:pPr marL="914400" lvl="1" indent="-514350">
              <a:buFont typeface="+mj-lt"/>
              <a:buAutoNum type="arabicParenR"/>
            </a:pPr>
            <a:endParaRPr lang="en-US" dirty="0"/>
          </a:p>
          <a:p>
            <a:pPr marL="1314450" lvl="2" indent="-514350"/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www.nature.com/nature/journal/v463/n7279/extref/nature08753-s1.pdf</a:t>
            </a:r>
            <a:endParaRPr lang="en-US" dirty="0" smtClean="0"/>
          </a:p>
          <a:p>
            <a:pPr marL="0" indent="0">
              <a:buNone/>
            </a:pPr>
            <a:endParaRPr lang="en-US" dirty="0" smtClean="0"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743200"/>
            <a:ext cx="3276600" cy="24384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9341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Make them flash</a:t>
            </a:r>
          </a:p>
          <a:p>
            <a:pPr lvl="1"/>
            <a:r>
              <a:rPr lang="en-US" dirty="0" smtClean="0"/>
              <a:t>We can make bacteria glow, but how to make them flash?</a:t>
            </a:r>
          </a:p>
          <a:p>
            <a:pPr lvl="2"/>
            <a:r>
              <a:rPr lang="en-US" dirty="0" smtClean="0"/>
              <a:t>AHL degradation is key</a:t>
            </a:r>
          </a:p>
          <a:p>
            <a:pPr lvl="2"/>
            <a:r>
              <a:rPr lang="en-US" dirty="0" smtClean="0"/>
              <a:t>High density</a:t>
            </a:r>
          </a:p>
          <a:p>
            <a:pPr lvl="1"/>
            <a:endParaRPr lang="en-US" i="1" dirty="0" smtClean="0"/>
          </a:p>
          <a:p>
            <a:r>
              <a:rPr lang="en-US" dirty="0" smtClean="0"/>
              <a:t>Check each </a:t>
            </a:r>
            <a:r>
              <a:rPr lang="en-US" dirty="0" err="1" smtClean="0"/>
              <a:t>biobrick</a:t>
            </a:r>
            <a:r>
              <a:rPr lang="en-US" dirty="0" smtClean="0"/>
              <a:t> part</a:t>
            </a:r>
          </a:p>
          <a:p>
            <a:pPr lvl="2"/>
            <a:r>
              <a:rPr lang="en-US" dirty="0" smtClean="0"/>
              <a:t>Positive feedback loop, negative feedback loop, &amp; fluorescent protein gene</a:t>
            </a:r>
          </a:p>
          <a:p>
            <a:pPr lvl="3"/>
            <a:r>
              <a:rPr lang="en-US" dirty="0" smtClean="0"/>
              <a:t>GFP = </a:t>
            </a:r>
            <a:r>
              <a:rPr lang="en-US" dirty="0" smtClean="0">
                <a:solidFill>
                  <a:srgbClr val="00B050"/>
                </a:solidFill>
              </a:rPr>
              <a:t>Green</a:t>
            </a:r>
          </a:p>
          <a:p>
            <a:pPr lvl="3"/>
            <a:r>
              <a:rPr lang="en-US" dirty="0" smtClean="0"/>
              <a:t>On selective antibiotic plates</a:t>
            </a:r>
          </a:p>
          <a:p>
            <a:pPr lvl="2"/>
            <a:r>
              <a:rPr lang="en-US" dirty="0" smtClean="0"/>
              <a:t>Combine positive loop </a:t>
            </a:r>
            <a:r>
              <a:rPr lang="en-US" dirty="0"/>
              <a:t>with fluorescent protein together</a:t>
            </a:r>
          </a:p>
          <a:p>
            <a:pPr lvl="3"/>
            <a:r>
              <a:rPr lang="en-US" dirty="0"/>
              <a:t>Two plasmids</a:t>
            </a:r>
          </a:p>
          <a:p>
            <a:pPr lvl="3"/>
            <a:r>
              <a:rPr lang="en-US" dirty="0"/>
              <a:t>Transform into E. </a:t>
            </a:r>
            <a:r>
              <a:rPr lang="en-US" i="1" dirty="0"/>
              <a:t>coli</a:t>
            </a:r>
          </a:p>
          <a:p>
            <a:pPr lvl="3"/>
            <a:r>
              <a:rPr lang="en-US" dirty="0"/>
              <a:t>Check for fluorescence</a:t>
            </a:r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Make new </a:t>
            </a:r>
            <a:r>
              <a:rPr lang="en-US" dirty="0" err="1" smtClean="0"/>
              <a:t>biobrick</a:t>
            </a:r>
            <a:r>
              <a:rPr lang="en-US" dirty="0" smtClean="0"/>
              <a:t> part</a:t>
            </a:r>
          </a:p>
          <a:p>
            <a:pPr lvl="2"/>
            <a:r>
              <a:rPr lang="en-US" dirty="0" smtClean="0"/>
              <a:t>Our color</a:t>
            </a:r>
          </a:p>
          <a:p>
            <a:pPr lvl="3"/>
            <a:r>
              <a:rPr lang="en-US" dirty="0" smtClean="0">
                <a:solidFill>
                  <a:srgbClr val="FF9900"/>
                </a:solidFill>
              </a:rPr>
              <a:t>Orange</a:t>
            </a:r>
            <a:r>
              <a:rPr lang="en-US" dirty="0" smtClean="0"/>
              <a:t> </a:t>
            </a:r>
            <a:r>
              <a:rPr lang="en-US" dirty="0" err="1" smtClean="0"/>
              <a:t>biobrick</a:t>
            </a:r>
            <a:endParaRPr lang="en-US" dirty="0" smtClean="0"/>
          </a:p>
          <a:p>
            <a:pPr lvl="4"/>
            <a:r>
              <a:rPr lang="en-US" dirty="0" smtClean="0"/>
              <a:t>Add </a:t>
            </a:r>
            <a:r>
              <a:rPr lang="en-US" i="1" dirty="0" err="1" smtClean="0"/>
              <a:t>luxI</a:t>
            </a:r>
            <a:r>
              <a:rPr lang="en-US" dirty="0" smtClean="0"/>
              <a:t> promoter</a:t>
            </a:r>
          </a:p>
          <a:p>
            <a:pPr lvl="3"/>
            <a:r>
              <a:rPr lang="en-US" dirty="0" smtClean="0"/>
              <a:t>On selective antibiotic plates</a:t>
            </a:r>
          </a:p>
          <a:p>
            <a:pPr lvl="1"/>
            <a:r>
              <a:rPr lang="en-US" dirty="0" smtClean="0"/>
              <a:t>On mixture antibiotic plates = flash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our own </a:t>
            </a:r>
            <a:r>
              <a:rPr lang="en-US" dirty="0" err="1" smtClean="0"/>
              <a:t>biobrick</a:t>
            </a:r>
            <a:r>
              <a:rPr lang="en-US" dirty="0" smtClean="0"/>
              <a:t>??</a:t>
            </a:r>
          </a:p>
          <a:p>
            <a:pPr lvl="1"/>
            <a:r>
              <a:rPr lang="en-US" dirty="0" smtClean="0"/>
              <a:t>Obtain an organism with fluorescent protein</a:t>
            </a:r>
          </a:p>
          <a:p>
            <a:pPr lvl="1"/>
            <a:r>
              <a:rPr lang="en-US" dirty="0" smtClean="0"/>
              <a:t>Transform in E. </a:t>
            </a:r>
            <a:r>
              <a:rPr lang="en-US" i="1" dirty="0" smtClean="0"/>
              <a:t>coli</a:t>
            </a:r>
          </a:p>
          <a:p>
            <a:pPr lvl="1"/>
            <a:r>
              <a:rPr lang="en-US" dirty="0" smtClean="0"/>
              <a:t>Grow and check intensity</a:t>
            </a:r>
          </a:p>
          <a:p>
            <a:pPr lvl="3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53255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1 – two plasmids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Obtain plasmid BBa_J37015 (AHL &amp; </a:t>
            </a:r>
            <a:r>
              <a:rPr lang="en-US" dirty="0">
                <a:solidFill>
                  <a:srgbClr val="00B050"/>
                </a:solidFill>
              </a:rPr>
              <a:t>GFP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Cut out </a:t>
            </a:r>
            <a:r>
              <a:rPr lang="en-US" dirty="0">
                <a:solidFill>
                  <a:srgbClr val="00B050"/>
                </a:solidFill>
              </a:rPr>
              <a:t>GFP</a:t>
            </a:r>
          </a:p>
          <a:p>
            <a:pPr lvl="1"/>
            <a:r>
              <a:rPr lang="en-US" dirty="0"/>
              <a:t>Ligate with BBa_K156009 (</a:t>
            </a:r>
            <a:r>
              <a:rPr lang="en-US" dirty="0" err="1"/>
              <a:t>AiiA</a:t>
            </a:r>
            <a:r>
              <a:rPr lang="en-US" dirty="0"/>
              <a:t>) = two plasmids </a:t>
            </a:r>
            <a:r>
              <a:rPr lang="en-US" dirty="0" smtClean="0"/>
              <a:t>not three </a:t>
            </a:r>
            <a:endParaRPr lang="en-US" dirty="0"/>
          </a:p>
          <a:p>
            <a:pPr lvl="1"/>
            <a:r>
              <a:rPr lang="en-US" dirty="0"/>
              <a:t>Transform </a:t>
            </a:r>
            <a:r>
              <a:rPr lang="en-US" dirty="0" smtClean="0"/>
              <a:t>bacteria with the two </a:t>
            </a:r>
            <a:r>
              <a:rPr lang="en-US" dirty="0"/>
              <a:t>new plasmids</a:t>
            </a:r>
          </a:p>
          <a:p>
            <a:pPr lvl="1"/>
            <a:r>
              <a:rPr lang="en-US" dirty="0" smtClean="0"/>
              <a:t>Grow </a:t>
            </a:r>
            <a:r>
              <a:rPr lang="en-US" dirty="0"/>
              <a:t>overnight containing the antibiotics needed</a:t>
            </a:r>
          </a:p>
          <a:p>
            <a:pPr lvl="1"/>
            <a:r>
              <a:rPr lang="en-US" dirty="0"/>
              <a:t>Monitor intensity of fluorescence  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Obtain Bba_J37015 (AHL &amp; </a:t>
            </a:r>
            <a:r>
              <a:rPr lang="en-US" dirty="0" smtClean="0">
                <a:solidFill>
                  <a:srgbClr val="00B050"/>
                </a:solidFill>
              </a:rPr>
              <a:t>GFP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Remove </a:t>
            </a:r>
            <a:r>
              <a:rPr lang="en-US" dirty="0">
                <a:solidFill>
                  <a:srgbClr val="00B050"/>
                </a:solidFill>
              </a:rPr>
              <a:t>GFP</a:t>
            </a:r>
          </a:p>
          <a:p>
            <a:pPr lvl="1"/>
            <a:r>
              <a:rPr lang="en-US" dirty="0"/>
              <a:t>Transform three separate plasmids into E. </a:t>
            </a:r>
            <a:r>
              <a:rPr lang="en-US" i="1" dirty="0"/>
              <a:t>coli</a:t>
            </a:r>
          </a:p>
          <a:p>
            <a:pPr lvl="1"/>
            <a:r>
              <a:rPr lang="en-US" dirty="0"/>
              <a:t>Grow overnight containing antibiotics needed</a:t>
            </a:r>
          </a:p>
          <a:p>
            <a:pPr lvl="1"/>
            <a:r>
              <a:rPr lang="en-US" dirty="0"/>
              <a:t>Check intensity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693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2 – three plasmids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en-US" dirty="0"/>
              <a:t>Obtain </a:t>
            </a:r>
            <a:r>
              <a:rPr lang="en-US" dirty="0" err="1"/>
              <a:t>BBa</a:t>
            </a:r>
            <a:r>
              <a:rPr lang="en-US" dirty="0"/>
              <a:t>_ </a:t>
            </a:r>
            <a:r>
              <a:rPr lang="en-US" dirty="0" smtClean="0"/>
              <a:t>J37015 (AHL &amp; GFP)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ransform </a:t>
            </a:r>
            <a:r>
              <a:rPr lang="en-US" dirty="0"/>
              <a:t>into </a:t>
            </a:r>
            <a:r>
              <a:rPr lang="en-US" dirty="0" smtClean="0"/>
              <a:t> </a:t>
            </a:r>
            <a:r>
              <a:rPr lang="en-US" i="1" dirty="0"/>
              <a:t>E. coli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Grow with Ampicillin overnight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Black light</a:t>
            </a:r>
            <a:endParaRPr lang="en-US" dirty="0">
              <a:solidFill>
                <a:srgbClr val="7030A0"/>
              </a:solidFill>
            </a:endParaRPr>
          </a:p>
          <a:p>
            <a:pPr lvl="1"/>
            <a:endParaRPr lang="en-US" dirty="0"/>
          </a:p>
          <a:p>
            <a:pPr lvl="0"/>
            <a:r>
              <a:rPr lang="en-US" dirty="0"/>
              <a:t>Obtain </a:t>
            </a:r>
            <a:r>
              <a:rPr lang="en-US" dirty="0" smtClean="0"/>
              <a:t>BBa_K156009 (</a:t>
            </a:r>
            <a:r>
              <a:rPr lang="en-US" dirty="0" err="1" smtClean="0"/>
              <a:t>AiiA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Add </a:t>
            </a:r>
            <a:r>
              <a:rPr lang="en-US" i="1" dirty="0" err="1" smtClean="0"/>
              <a:t>luxI</a:t>
            </a:r>
            <a:r>
              <a:rPr lang="en-US" i="1" dirty="0" smtClean="0"/>
              <a:t> </a:t>
            </a:r>
            <a:r>
              <a:rPr lang="en-US" dirty="0" smtClean="0"/>
              <a:t>promoter</a:t>
            </a:r>
            <a:endParaRPr lang="en-US" i="1" dirty="0" smtClean="0"/>
          </a:p>
          <a:p>
            <a:pPr lvl="1"/>
            <a:r>
              <a:rPr lang="en-US" dirty="0"/>
              <a:t>T</a:t>
            </a:r>
            <a:r>
              <a:rPr lang="en-US" dirty="0" smtClean="0"/>
              <a:t>ransform </a:t>
            </a:r>
            <a:r>
              <a:rPr lang="en-US" dirty="0"/>
              <a:t>into </a:t>
            </a:r>
            <a:r>
              <a:rPr lang="en-US" i="1" dirty="0" smtClean="0"/>
              <a:t>E</a:t>
            </a:r>
            <a:r>
              <a:rPr lang="en-US" i="1" dirty="0"/>
              <a:t>. </a:t>
            </a:r>
            <a:r>
              <a:rPr lang="en-US" i="1" dirty="0" smtClean="0"/>
              <a:t>coli</a:t>
            </a:r>
          </a:p>
          <a:p>
            <a:pPr lvl="1"/>
            <a:r>
              <a:rPr lang="en-US" dirty="0" smtClean="0"/>
              <a:t>Grow </a:t>
            </a:r>
            <a:r>
              <a:rPr lang="en-US" dirty="0"/>
              <a:t>on different antibiotic overnight</a:t>
            </a:r>
          </a:p>
          <a:p>
            <a:pPr lvl="2"/>
            <a:r>
              <a:rPr lang="en-US" dirty="0"/>
              <a:t>Kanamycin or </a:t>
            </a:r>
            <a:r>
              <a:rPr lang="en-US" dirty="0" smtClean="0"/>
              <a:t>Chloramphenicol</a:t>
            </a:r>
          </a:p>
          <a:p>
            <a:pPr lvl="2"/>
            <a:r>
              <a:rPr lang="en-US" dirty="0" smtClean="0"/>
              <a:t>LVA tagged = degrade faster</a:t>
            </a:r>
            <a:endParaRPr lang="en-US" dirty="0"/>
          </a:p>
          <a:p>
            <a:pPr lvl="1"/>
            <a:r>
              <a:rPr lang="en-US" dirty="0" smtClean="0"/>
              <a:t>No </a:t>
            </a:r>
            <a:r>
              <a:rPr lang="en-US" dirty="0" smtClean="0">
                <a:solidFill>
                  <a:srgbClr val="7030A0"/>
                </a:solidFill>
              </a:rPr>
              <a:t>black light</a:t>
            </a:r>
          </a:p>
          <a:p>
            <a:pPr marL="914400" lvl="2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pPr lvl="0"/>
            <a:r>
              <a:rPr lang="en-US" dirty="0"/>
              <a:t>Obtain </a:t>
            </a:r>
            <a:r>
              <a:rPr lang="en-US" dirty="0" smtClean="0"/>
              <a:t>BBa_C0060 (</a:t>
            </a:r>
            <a:r>
              <a:rPr lang="en-US" dirty="0" smtClean="0">
                <a:solidFill>
                  <a:srgbClr val="FF9900"/>
                </a:solidFill>
              </a:rPr>
              <a:t>orange</a:t>
            </a:r>
            <a:r>
              <a:rPr lang="en-US" dirty="0" smtClean="0"/>
              <a:t> fluorescent protein)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ttach antibiotic </a:t>
            </a:r>
            <a:r>
              <a:rPr lang="en-US" dirty="0"/>
              <a:t>resistance </a:t>
            </a:r>
            <a:r>
              <a:rPr lang="en-US" dirty="0" smtClean="0"/>
              <a:t>gene</a:t>
            </a:r>
          </a:p>
          <a:p>
            <a:pPr lvl="2"/>
            <a:r>
              <a:rPr lang="en-US" dirty="0" smtClean="0"/>
              <a:t>Kanamycin or Chloramphenicol</a:t>
            </a:r>
          </a:p>
          <a:p>
            <a:pPr lvl="1"/>
            <a:r>
              <a:rPr lang="en-US" dirty="0" smtClean="0"/>
              <a:t>Transform into </a:t>
            </a:r>
            <a:r>
              <a:rPr lang="en-US" i="1" dirty="0" smtClean="0"/>
              <a:t>E</a:t>
            </a:r>
            <a:r>
              <a:rPr lang="en-US" i="1" dirty="0"/>
              <a:t>. </a:t>
            </a:r>
            <a:r>
              <a:rPr lang="en-US" i="1" dirty="0" smtClean="0"/>
              <a:t>coli</a:t>
            </a:r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Grow overnight </a:t>
            </a:r>
          </a:p>
          <a:p>
            <a:pPr lvl="2"/>
            <a:r>
              <a:rPr lang="en-US" dirty="0" smtClean="0"/>
              <a:t>Check for plasmid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Black light</a:t>
            </a:r>
          </a:p>
          <a:p>
            <a:pPr marL="914400" lvl="2" indent="0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96941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Option 3 – in case of color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our own fluorescent color</a:t>
            </a:r>
          </a:p>
          <a:p>
            <a:pPr lvl="1"/>
            <a:r>
              <a:rPr lang="en-US" dirty="0"/>
              <a:t>Build </a:t>
            </a:r>
            <a:r>
              <a:rPr lang="en-US" dirty="0" err="1"/>
              <a:t>biobrick</a:t>
            </a:r>
            <a:r>
              <a:rPr lang="en-US" dirty="0"/>
              <a:t> from an organism</a:t>
            </a:r>
          </a:p>
          <a:p>
            <a:pPr lvl="1"/>
            <a:r>
              <a:rPr lang="en-US" dirty="0"/>
              <a:t>Check to see if it functions in E. </a:t>
            </a:r>
            <a:r>
              <a:rPr lang="en-US" i="1" dirty="0"/>
              <a:t>coli</a:t>
            </a:r>
          </a:p>
          <a:p>
            <a:pPr lvl="1"/>
            <a:r>
              <a:rPr lang="en-US" dirty="0"/>
              <a:t>Cut out piece &amp; ligate with BBa_J37015 (AHL)</a:t>
            </a:r>
          </a:p>
          <a:p>
            <a:pPr lvl="2"/>
            <a:r>
              <a:rPr lang="en-US" dirty="0">
                <a:solidFill>
                  <a:srgbClr val="00B050"/>
                </a:solidFill>
              </a:rPr>
              <a:t>GFP</a:t>
            </a:r>
            <a:r>
              <a:rPr lang="en-US" dirty="0"/>
              <a:t> cut out</a:t>
            </a:r>
          </a:p>
          <a:p>
            <a:pPr lvl="1"/>
            <a:r>
              <a:rPr lang="en-US" dirty="0"/>
              <a:t>Transform into E. </a:t>
            </a:r>
            <a:r>
              <a:rPr lang="en-US" i="1" dirty="0"/>
              <a:t>coli</a:t>
            </a:r>
          </a:p>
          <a:p>
            <a:pPr lvl="1"/>
            <a:r>
              <a:rPr lang="en-US" dirty="0"/>
              <a:t>Grow overnight</a:t>
            </a:r>
          </a:p>
          <a:p>
            <a:pPr lvl="1"/>
            <a:r>
              <a:rPr lang="en-US" dirty="0"/>
              <a:t>Check intensity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457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 4 – just for fun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Grow one culture with </a:t>
            </a:r>
            <a:r>
              <a:rPr lang="en-US" dirty="0" smtClean="0">
                <a:solidFill>
                  <a:srgbClr val="FF9900"/>
                </a:solidFill>
              </a:rPr>
              <a:t>orange</a:t>
            </a:r>
            <a:r>
              <a:rPr lang="en-US" dirty="0" smtClean="0"/>
              <a:t> fluorescent protein</a:t>
            </a:r>
          </a:p>
          <a:p>
            <a:r>
              <a:rPr lang="en-US" dirty="0" smtClean="0"/>
              <a:t>Grow the second with a different 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>
                <a:solidFill>
                  <a:srgbClr val="FFFF00"/>
                </a:solidFill>
              </a:rPr>
              <a:t>o</a:t>
            </a:r>
            <a:r>
              <a:rPr lang="en-US" dirty="0" smtClean="0">
                <a:solidFill>
                  <a:srgbClr val="7030A0"/>
                </a:solidFill>
              </a:rPr>
              <a:t>l</a:t>
            </a:r>
            <a:r>
              <a:rPr lang="en-US" dirty="0" smtClean="0">
                <a:solidFill>
                  <a:srgbClr val="00B050"/>
                </a:solidFill>
              </a:rPr>
              <a:t>o</a:t>
            </a:r>
            <a:r>
              <a:rPr lang="en-US" dirty="0" smtClean="0">
                <a:solidFill>
                  <a:srgbClr val="FF33CC"/>
                </a:solidFill>
              </a:rPr>
              <a:t>r</a:t>
            </a:r>
            <a:r>
              <a:rPr lang="en-US" dirty="0" smtClean="0"/>
              <a:t> fluorescent protein</a:t>
            </a:r>
          </a:p>
          <a:p>
            <a:r>
              <a:rPr lang="en-US" dirty="0" smtClean="0"/>
              <a:t>Combine the two cultures on one plate, and see if there are the two colors showing up</a:t>
            </a:r>
          </a:p>
        </p:txBody>
      </p:sp>
    </p:spTree>
    <p:extLst>
      <p:ext uri="{BB962C8B-B14F-4D97-AF65-F5344CB8AC3E}">
        <p14:creationId xmlns:p14="http://schemas.microsoft.com/office/powerpoint/2010/main" xmlns="" val="31323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Certain density and flow of nutrients</a:t>
            </a:r>
          </a:p>
          <a:p>
            <a:pPr lvl="1"/>
            <a:r>
              <a:rPr lang="en-US" dirty="0" smtClean="0"/>
              <a:t>University of California in San Diego</a:t>
            </a:r>
          </a:p>
          <a:p>
            <a:pPr lvl="2"/>
            <a:r>
              <a:rPr lang="en-US" dirty="0" smtClean="0"/>
              <a:t>Used for a microbial “clock” = biological sensors</a:t>
            </a:r>
          </a:p>
          <a:p>
            <a:pPr lvl="2"/>
            <a:r>
              <a:rPr lang="en-US" dirty="0" smtClean="0"/>
              <a:t>Used a feeding mechanism</a:t>
            </a:r>
          </a:p>
          <a:p>
            <a:pPr lvl="2"/>
            <a:r>
              <a:rPr lang="en-US" dirty="0" smtClean="0"/>
              <a:t>Flow of nutrients, waste exit, large in size</a:t>
            </a:r>
          </a:p>
          <a:p>
            <a:pPr lvl="2"/>
            <a:r>
              <a:rPr lang="en-US" dirty="0" smtClean="0"/>
              <a:t>Monitored continuously</a:t>
            </a:r>
          </a:p>
          <a:p>
            <a:pPr lvl="1"/>
            <a:r>
              <a:rPr lang="en-US" dirty="0" smtClean="0"/>
              <a:t>Can we grow on petri dish or liquid suspension?</a:t>
            </a:r>
          </a:p>
          <a:p>
            <a:pPr lvl="2"/>
            <a:r>
              <a:rPr lang="en-US" dirty="0" smtClean="0"/>
              <a:t>May have to design a larger apparatus</a:t>
            </a:r>
          </a:p>
          <a:p>
            <a:pPr lvl="3"/>
            <a:r>
              <a:rPr lang="en-US" dirty="0" smtClean="0"/>
              <a:t>Sends signals out to surrounding colonies at certain densities and then will glow</a:t>
            </a:r>
          </a:p>
          <a:p>
            <a:pPr lvl="2"/>
            <a:r>
              <a:rPr lang="en-US" dirty="0" smtClean="0"/>
              <a:t>May not glow for more than a few minutes/hours</a:t>
            </a:r>
          </a:p>
          <a:p>
            <a:pPr lvl="3"/>
            <a:r>
              <a:rPr lang="en-US" dirty="0" smtClean="0"/>
              <a:t>Need to be able to maintain flow of nutrients and waste removal </a:t>
            </a:r>
          </a:p>
          <a:p>
            <a:pPr lvl="2"/>
            <a:r>
              <a:rPr lang="en-US" dirty="0"/>
              <a:t>LVA </a:t>
            </a:r>
            <a:r>
              <a:rPr lang="en-US" dirty="0" smtClean="0"/>
              <a:t>tagged </a:t>
            </a:r>
            <a:r>
              <a:rPr lang="en-US" dirty="0" err="1" smtClean="0"/>
              <a:t>biobrick</a:t>
            </a:r>
            <a:endParaRPr lang="en-US" dirty="0"/>
          </a:p>
          <a:p>
            <a:pPr lvl="3"/>
            <a:r>
              <a:rPr lang="en-US" dirty="0" smtClean="0"/>
              <a:t>Degrade </a:t>
            </a:r>
            <a:r>
              <a:rPr lang="en-US" dirty="0" err="1" smtClean="0"/>
              <a:t>aiiA</a:t>
            </a:r>
            <a:r>
              <a:rPr lang="en-US" dirty="0" smtClean="0"/>
              <a:t> protein </a:t>
            </a:r>
            <a:r>
              <a:rPr lang="en-US" dirty="0"/>
              <a:t>faster</a:t>
            </a:r>
          </a:p>
          <a:p>
            <a:pPr marL="749808" lvl="2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813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525</TotalTime>
  <Words>1008</Words>
  <Application>Microsoft Office PowerPoint</Application>
  <PresentationFormat>On-screen Show (4:3)</PresentationFormat>
  <Paragraphs>186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Oscillating Fluorescence   in E. coli</vt:lpstr>
      <vt:lpstr>Jeff Hasty and team</vt:lpstr>
      <vt:lpstr>How It Works</vt:lpstr>
      <vt:lpstr>What We Are Going To Do</vt:lpstr>
      <vt:lpstr>Option 1 – two plasmids</vt:lpstr>
      <vt:lpstr>Option 2 – three plasmids</vt:lpstr>
      <vt:lpstr>Option 3 – in case of color failure</vt:lpstr>
      <vt:lpstr>Option 4 – just for fun</vt:lpstr>
      <vt:lpstr>Problem</vt:lpstr>
      <vt:lpstr>Microfluidic Device</vt:lpstr>
      <vt:lpstr>Amounts of Bacteria</vt:lpstr>
      <vt:lpstr>Accession Numbers</vt:lpstr>
      <vt:lpstr>Primers</vt:lpstr>
    </vt:vector>
  </TitlesOfParts>
  <Company>University of Northern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Glowing Bacteria</dc:title>
  <dc:creator>Coby L Turner</dc:creator>
  <cp:lastModifiedBy>Axel Schwekendiek</cp:lastModifiedBy>
  <cp:revision>46</cp:revision>
  <dcterms:created xsi:type="dcterms:W3CDTF">2010-09-06T01:21:33Z</dcterms:created>
  <dcterms:modified xsi:type="dcterms:W3CDTF">2010-09-13T20:06:25Z</dcterms:modified>
</cp:coreProperties>
</file>