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2" r:id="rId7"/>
    <p:sldId id="272" r:id="rId8"/>
    <p:sldId id="277" r:id="rId9"/>
    <p:sldId id="263" r:id="rId10"/>
    <p:sldId id="276" r:id="rId11"/>
    <p:sldId id="278" r:id="rId12"/>
    <p:sldId id="279" r:id="rId13"/>
    <p:sldId id="275" r:id="rId14"/>
    <p:sldId id="264" r:id="rId15"/>
    <p:sldId id="266" r:id="rId16"/>
    <p:sldId id="265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B3DE-DAFE-4619-9998-624A8DC14E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CAD8A-81CF-4FBF-BC6A-EBF544922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mechanism remains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AD8A-81CF-4FBF-BC6A-EBF544922E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20FD75-6159-430B-97DF-3EF75F938405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8F2065-664F-47DB-B884-9211A207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Cloning Human Taste Receptor Gene TAS1R3 and </a:t>
            </a:r>
            <a:r>
              <a:rPr lang="en-US" dirty="0" err="1" smtClean="0"/>
              <a:t>Miraculin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Chameleon</a:t>
            </a:r>
          </a:p>
          <a:p>
            <a:r>
              <a:rPr lang="en-US" dirty="0" smtClean="0"/>
              <a:t>(Jack and Kelsey)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5039" r="4219" b="12890"/>
          <a:stretch/>
        </p:blipFill>
        <p:spPr bwMode="auto">
          <a:xfrm>
            <a:off x="-1" y="0"/>
            <a:ext cx="9162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7305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-0.29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+0.2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-0.37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-0.95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-0.57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-1.11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-0.19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: </a:t>
            </a:r>
            <a:r>
              <a:rPr lang="el-GR" dirty="0" smtClean="0"/>
              <a:t>Δ</a:t>
            </a:r>
            <a:r>
              <a:rPr lang="en-US" dirty="0" smtClean="0"/>
              <a:t>G = -0.83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18"/>
            <a:ext cx="8229600" cy="1143000"/>
          </a:xfrm>
        </p:spPr>
        <p:txBody>
          <a:bodyPr/>
          <a:lstStyle/>
          <a:p>
            <a:r>
              <a:rPr lang="en-US" dirty="0" smtClean="0"/>
              <a:t>Primers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0680"/>
            <a:ext cx="71818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4943" y="159258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189188" y="174162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84943" y="179045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89188" y="158497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6452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155" y="113844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1655" y="24037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0075" y="11670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2320" y="241300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11670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2603" y="243938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66180" y="21474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6802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 have individually amplified the four fragments of our gene with mutated </a:t>
            </a:r>
            <a:r>
              <a:rPr lang="en-US" dirty="0" err="1" smtClean="0"/>
              <a:t>PstI</a:t>
            </a:r>
            <a:r>
              <a:rPr lang="en-US" dirty="0" smtClean="0"/>
              <a:t> sites, we will use PCR to amplify the fragments back together in sets of two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the </a:t>
            </a:r>
            <a:r>
              <a:rPr lang="en-US" dirty="0"/>
              <a:t>P</a:t>
            </a:r>
            <a:r>
              <a:rPr lang="en-US" dirty="0" smtClean="0"/>
              <a:t>ieces </a:t>
            </a:r>
            <a:r>
              <a:rPr lang="en-US" dirty="0"/>
              <a:t>B</a:t>
            </a:r>
            <a:r>
              <a:rPr lang="en-US" dirty="0" smtClean="0"/>
              <a:t>ack Together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79800"/>
            <a:ext cx="27432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Once our gene has been amplified into entirety, we will insert it into a T-vector</a:t>
            </a:r>
          </a:p>
          <a:p>
            <a:r>
              <a:rPr lang="en-US" dirty="0" smtClean="0"/>
              <a:t>From the T-vector, we will amplify our gene with </a:t>
            </a:r>
            <a:r>
              <a:rPr lang="en-US" dirty="0" err="1" smtClean="0"/>
              <a:t>BioBrick</a:t>
            </a:r>
            <a:r>
              <a:rPr lang="en-US" dirty="0" smtClean="0"/>
              <a:t> compatible primers and then insert it into the </a:t>
            </a:r>
            <a:r>
              <a:rPr lang="en-US" dirty="0" err="1" smtClean="0"/>
              <a:t>BioBrick</a:t>
            </a:r>
            <a:r>
              <a:rPr lang="en-US" dirty="0" smtClean="0"/>
              <a:t> promoter vector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810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743200" cy="37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478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pBAD</a:t>
            </a:r>
            <a:r>
              <a:rPr lang="en-US" dirty="0" smtClean="0"/>
              <a:t> </a:t>
            </a:r>
            <a:r>
              <a:rPr lang="en-US" dirty="0" smtClean="0"/>
              <a:t>strong (Bba_K206000)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Induced by L-arabinose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 + </a:t>
            </a:r>
            <a:r>
              <a:rPr lang="en-US" dirty="0" err="1" smtClean="0"/>
              <a:t>LasR</a:t>
            </a:r>
            <a:r>
              <a:rPr lang="en-US" dirty="0" smtClean="0"/>
              <a:t> -&gt; </a:t>
            </a:r>
            <a:r>
              <a:rPr lang="en-US" dirty="0" err="1" smtClean="0"/>
              <a:t>Luxl</a:t>
            </a:r>
            <a:r>
              <a:rPr lang="en-US" dirty="0" smtClean="0"/>
              <a:t> </a:t>
            </a:r>
            <a:r>
              <a:rPr lang="en-US" dirty="0" smtClean="0"/>
              <a:t>(Bba_K266000)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Induced by PAI + </a:t>
            </a:r>
            <a:r>
              <a:rPr lang="en-US" dirty="0" err="1" smtClean="0"/>
              <a:t>LasR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pCpxR</a:t>
            </a:r>
            <a:r>
              <a:rPr lang="en-US" dirty="0" smtClean="0"/>
              <a:t> </a:t>
            </a:r>
            <a:r>
              <a:rPr lang="en-US" dirty="0" smtClean="0"/>
              <a:t>(Bba_K135000)</a:t>
            </a:r>
            <a:endParaRPr lang="en-US" dirty="0" smtClean="0"/>
          </a:p>
          <a:p>
            <a:pPr marL="770382" lvl="1" indent="-514350"/>
            <a:r>
              <a:rPr lang="en-US" dirty="0" err="1" smtClean="0"/>
              <a:t>CpxR</a:t>
            </a:r>
            <a:r>
              <a:rPr lang="en-US" dirty="0" smtClean="0"/>
              <a:t> </a:t>
            </a:r>
            <a:r>
              <a:rPr lang="en-US" dirty="0"/>
              <a:t>responsive </a:t>
            </a:r>
            <a:r>
              <a:rPr lang="en-US" dirty="0" smtClean="0"/>
              <a:t>promoter</a:t>
            </a:r>
          </a:p>
          <a:p>
            <a:pPr marL="770382" lvl="1" indent="-514350"/>
            <a:r>
              <a:rPr lang="en-US" dirty="0" smtClean="0"/>
              <a:t>Induced </a:t>
            </a:r>
            <a:r>
              <a:rPr lang="en-US" dirty="0" smtClean="0"/>
              <a:t>by binding to hydrophobic surfaces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04925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 need a way to test that the sweet taste receptor and </a:t>
            </a:r>
            <a:r>
              <a:rPr lang="en-US" sz="2800" dirty="0" err="1" smtClean="0"/>
              <a:t>Miraculin</a:t>
            </a:r>
            <a:r>
              <a:rPr lang="en-US" sz="2800" dirty="0" smtClean="0"/>
              <a:t> compounds bind to one another without denaturing the proteins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71697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7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71600"/>
            <a:ext cx="6400800" cy="4525963"/>
          </a:xfrm>
        </p:spPr>
        <p:txBody>
          <a:bodyPr/>
          <a:lstStyle/>
          <a:p>
            <a:pPr marL="285750" indent="-285750"/>
            <a:r>
              <a:rPr lang="en-US" dirty="0" smtClean="0"/>
              <a:t>To solve this problem, we elect to perform </a:t>
            </a:r>
            <a:r>
              <a:rPr lang="en-US" dirty="0"/>
              <a:t>SDS-PAGE </a:t>
            </a:r>
            <a:r>
              <a:rPr lang="en-US" dirty="0" smtClean="0"/>
              <a:t>analysis under </a:t>
            </a:r>
            <a:r>
              <a:rPr lang="en-US" dirty="0"/>
              <a:t>native gel </a:t>
            </a:r>
            <a:r>
              <a:rPr lang="en-US" dirty="0" smtClean="0"/>
              <a:t>conditions</a:t>
            </a:r>
          </a:p>
          <a:p>
            <a:pPr marL="285750" indent="-285750"/>
            <a:r>
              <a:rPr lang="en-US" dirty="0" smtClean="0"/>
              <a:t>Unfortunately</a:t>
            </a:r>
            <a:r>
              <a:rPr lang="en-US" dirty="0"/>
              <a:t>, we have not yet found the native conditions for the T1R3 protein but search efforts are still underway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1" y="1219200"/>
            <a:ext cx="243118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2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SDS-PAGE will allow us to observe the molecules individually, and then potentially bound together</a:t>
            </a:r>
          </a:p>
          <a:p>
            <a:r>
              <a:rPr lang="en-US" dirty="0" smtClean="0"/>
              <a:t>Using this procedure, we will be able to determine by protein size if we were successful in synthesizing a functional T1R3 receptor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SDS-PAGE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895600" cy="334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5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196" y="1606680"/>
            <a:ext cx="3429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Miraculin</a:t>
            </a:r>
            <a:r>
              <a:rPr lang="en-US" dirty="0" smtClean="0"/>
              <a:t> is a taste-altering protein already present in the </a:t>
            </a:r>
            <a:r>
              <a:rPr lang="en-US" dirty="0" err="1" smtClean="0"/>
              <a:t>BioBricks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No one has been able to test if they have successfully produced functional </a:t>
            </a:r>
            <a:r>
              <a:rPr lang="en-US" dirty="0" err="1" smtClean="0"/>
              <a:t>miraculin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... UNTIL NOW!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Prequel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953000"/>
            <a:ext cx="3505200" cy="130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Protein structure of </a:t>
            </a:r>
            <a:r>
              <a:rPr lang="en-US" sz="2800" dirty="0" err="1" smtClean="0"/>
              <a:t>miraculin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962400" cy="429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365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Miraculin</a:t>
            </a:r>
            <a:r>
              <a:rPr lang="en-US" sz="3200" dirty="0" smtClean="0"/>
              <a:t> works by binding to sweet taste receptors. This changes the shape of the receptors and causes sweet receptors to be activated by acids.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taste receptors in the </a:t>
            </a:r>
            <a:r>
              <a:rPr lang="en-US" dirty="0" err="1" smtClean="0"/>
              <a:t>BioBricks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Two candidate genes </a:t>
            </a:r>
          </a:p>
          <a:p>
            <a:pPr lvl="1"/>
            <a:r>
              <a:rPr lang="en-US" dirty="0" smtClean="0"/>
              <a:t>TAS1R3 </a:t>
            </a:r>
          </a:p>
          <a:p>
            <a:pPr lvl="1"/>
            <a:r>
              <a:rPr lang="en-US" dirty="0" smtClean="0"/>
              <a:t>T1R3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T1R3 complex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6" y="1219200"/>
            <a:ext cx="7620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0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98601"/>
            <a:ext cx="8610600" cy="3886199"/>
          </a:xfrm>
        </p:spPr>
        <p:txBody>
          <a:bodyPr/>
          <a:lstStyle/>
          <a:p>
            <a:r>
              <a:rPr lang="en-US" dirty="0" smtClean="0"/>
              <a:t>Our gene contains no introns</a:t>
            </a:r>
            <a:endParaRPr lang="en-US" dirty="0"/>
          </a:p>
          <a:p>
            <a:r>
              <a:rPr lang="en-US" dirty="0" smtClean="0"/>
              <a:t>BUT there are 3 </a:t>
            </a:r>
            <a:r>
              <a:rPr lang="en-US" dirty="0" err="1" smtClean="0"/>
              <a:t>PstI</a:t>
            </a:r>
            <a:r>
              <a:rPr lang="en-US" dirty="0" smtClean="0"/>
              <a:t> restriction sites in our gene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and Problems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79700"/>
            <a:ext cx="21367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4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Restriction enzyme: </a:t>
            </a:r>
            <a:r>
              <a:rPr lang="en-US" dirty="0" err="1" smtClean="0"/>
              <a:t>PstI</a:t>
            </a:r>
            <a:endParaRPr lang="en-US" dirty="0" smtClean="0"/>
          </a:p>
          <a:p>
            <a:r>
              <a:rPr lang="en-US" dirty="0" smtClean="0"/>
              <a:t>3 restriction sites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Sites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2363" r="23289" b="54470"/>
          <a:stretch/>
        </p:blipFill>
        <p:spPr bwMode="auto">
          <a:xfrm>
            <a:off x="838200" y="3048000"/>
            <a:ext cx="7183837" cy="206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Sites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2880" r="23453" b="53757"/>
          <a:stretch/>
        </p:blipFill>
        <p:spPr bwMode="auto">
          <a:xfrm>
            <a:off x="457200" y="1386112"/>
            <a:ext cx="8011886" cy="227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7400" y="3016250"/>
            <a:ext cx="76200" cy="152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3352" y="3664856"/>
            <a:ext cx="6914561" cy="2067300"/>
            <a:chOff x="443352" y="3664856"/>
            <a:chExt cx="6914561" cy="20673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81400" y="3664856"/>
              <a:ext cx="0" cy="907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43352" y="4592784"/>
              <a:ext cx="6914561" cy="1139372"/>
              <a:chOff x="609600" y="4648200"/>
              <a:chExt cx="6914561" cy="113937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34" t="34561" r="32454" b="53757"/>
              <a:stretch/>
            </p:blipFill>
            <p:spPr bwMode="auto">
              <a:xfrm>
                <a:off x="609600" y="4648200"/>
                <a:ext cx="6914561" cy="1139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09" t="39658" r="65710" b="59053"/>
              <a:stretch/>
            </p:blipFill>
            <p:spPr bwMode="auto">
              <a:xfrm>
                <a:off x="3464721" y="5146436"/>
                <a:ext cx="95250" cy="12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836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8 primers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8889" r="19375" b="37531"/>
          <a:stretch/>
        </p:blipFill>
        <p:spPr bwMode="auto">
          <a:xfrm>
            <a:off x="254000" y="1295400"/>
            <a:ext cx="88011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414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Cloning Human Taste Receptor Gene TAS1R3 and Miraculin </vt:lpstr>
      <vt:lpstr>The Prequel</vt:lpstr>
      <vt:lpstr>PowerPoint Presentation</vt:lpstr>
      <vt:lpstr>Taste Receptors</vt:lpstr>
      <vt:lpstr>T1R3 complex</vt:lpstr>
      <vt:lpstr>Primers and Problems</vt:lpstr>
      <vt:lpstr>Restriction Sites</vt:lpstr>
      <vt:lpstr>Restriction Sites</vt:lpstr>
      <vt:lpstr>PowerPoint Presentation</vt:lpstr>
      <vt:lpstr>Primers</vt:lpstr>
      <vt:lpstr>Putting the Pieces Back Together</vt:lpstr>
      <vt:lpstr>Vector</vt:lpstr>
      <vt:lpstr>Promoters</vt:lpstr>
      <vt:lpstr>Testing…</vt:lpstr>
      <vt:lpstr>But How?</vt:lpstr>
      <vt:lpstr>SDS-PAGE</vt:lpstr>
      <vt:lpstr>Questions</vt:lpstr>
    </vt:vector>
  </TitlesOfParts>
  <Company>University of Northern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Cloning Human Taste Receptor Gene TAS1R3 and Miraculin</dc:title>
  <dc:creator>Kelsey R Hampton</dc:creator>
  <cp:lastModifiedBy>temp</cp:lastModifiedBy>
  <cp:revision>21</cp:revision>
  <dcterms:created xsi:type="dcterms:W3CDTF">2011-09-12T20:20:29Z</dcterms:created>
  <dcterms:modified xsi:type="dcterms:W3CDTF">2011-09-13T21:44:54Z</dcterms:modified>
</cp:coreProperties>
</file>