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97" r:id="rId2"/>
    <p:sldId id="298" r:id="rId3"/>
    <p:sldId id="299" r:id="rId4"/>
    <p:sldId id="300" r:id="rId5"/>
    <p:sldId id="306" r:id="rId6"/>
    <p:sldId id="295" r:id="rId7"/>
    <p:sldId id="305" r:id="rId8"/>
    <p:sldId id="304" r:id="rId9"/>
    <p:sldId id="261" r:id="rId10"/>
    <p:sldId id="285" r:id="rId11"/>
    <p:sldId id="274" r:id="rId12"/>
    <p:sldId id="294" r:id="rId13"/>
    <p:sldId id="275" r:id="rId14"/>
    <p:sldId id="276" r:id="rId15"/>
    <p:sldId id="260" r:id="rId16"/>
    <p:sldId id="267" r:id="rId17"/>
    <p:sldId id="268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038"/>
    <a:srgbClr val="FE6E02"/>
    <a:srgbClr val="FEDB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3950" autoAdjust="0"/>
  </p:normalViewPr>
  <p:slideViewPr>
    <p:cSldViewPr>
      <p:cViewPr>
        <p:scale>
          <a:sx n="75" d="100"/>
          <a:sy n="75" d="100"/>
        </p:scale>
        <p:origin x="-4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mantha%20Liang\My%20Documents\iGEM2007\Titer%20Data%2010-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313289204234086"/>
          <c:y val="6.6436674229281012E-2"/>
          <c:w val="0.8349402959245501"/>
          <c:h val="0.81216401975176611"/>
        </c:manualLayout>
      </c:layout>
      <c:bar3DChart>
        <c:barDir val="col"/>
        <c:grouping val="clustered"/>
        <c:ser>
          <c:idx val="0"/>
          <c:order val="0"/>
          <c:tx>
            <c:strRef>
              <c:f>Sheet2!$H$24</c:f>
              <c:strCache>
                <c:ptCount val="1"/>
                <c:pt idx="0">
                  <c:v> without Arabinose </c:v>
                </c:pt>
              </c:strCache>
            </c:strRef>
          </c:tx>
          <c:cat>
            <c:strRef>
              <c:f>Sheet2!$G$25:$G$26</c:f>
              <c:strCache>
                <c:ptCount val="2"/>
                <c:pt idx="0">
                  <c:v>462</c:v>
                </c:pt>
                <c:pt idx="1">
                  <c:v>408C</c:v>
                </c:pt>
              </c:strCache>
            </c:strRef>
          </c:cat>
          <c:val>
            <c:numRef>
              <c:f>Sheet2!$H$25:$H$26</c:f>
              <c:numCache>
                <c:formatCode>General</c:formatCode>
                <c:ptCount val="2"/>
                <c:pt idx="0">
                  <c:v>2400000</c:v>
                </c:pt>
                <c:pt idx="1">
                  <c:v>1140000</c:v>
                </c:pt>
              </c:numCache>
            </c:numRef>
          </c:val>
        </c:ser>
        <c:ser>
          <c:idx val="1"/>
          <c:order val="1"/>
          <c:tx>
            <c:strRef>
              <c:f>Sheet2!$I$24</c:f>
              <c:strCache>
                <c:ptCount val="1"/>
                <c:pt idx="0">
                  <c:v>with Arabinose</c:v>
                </c:pt>
              </c:strCache>
            </c:strRef>
          </c:tx>
          <c:cat>
            <c:strRef>
              <c:f>Sheet2!$G$25:$G$26</c:f>
              <c:strCache>
                <c:ptCount val="2"/>
                <c:pt idx="0">
                  <c:v>462</c:v>
                </c:pt>
                <c:pt idx="1">
                  <c:v>408C</c:v>
                </c:pt>
              </c:strCache>
            </c:strRef>
          </c:cat>
          <c:val>
            <c:numRef>
              <c:f>Sheet2!$I$25:$I$26</c:f>
              <c:numCache>
                <c:formatCode>General</c:formatCode>
                <c:ptCount val="2"/>
                <c:pt idx="0">
                  <c:v>6200</c:v>
                </c:pt>
                <c:pt idx="1">
                  <c:v>11600</c:v>
                </c:pt>
              </c:numCache>
            </c:numRef>
          </c:val>
        </c:ser>
        <c:shape val="box"/>
        <c:axId val="113389952"/>
        <c:axId val="113391488"/>
        <c:axId val="0"/>
      </c:bar3DChart>
      <c:catAx>
        <c:axId val="113389952"/>
        <c:scaling>
          <c:orientation val="minMax"/>
        </c:scaling>
        <c:delete val="1"/>
        <c:axPos val="b"/>
        <c:tickLblPos val="nextTo"/>
        <c:crossAx val="113391488"/>
        <c:crosses val="autoZero"/>
        <c:auto val="1"/>
        <c:lblAlgn val="ctr"/>
        <c:lblOffset val="100"/>
      </c:catAx>
      <c:valAx>
        <c:axId val="113391488"/>
        <c:scaling>
          <c:orientation val="minMax"/>
        </c:scaling>
        <c:axPos val="l"/>
        <c:majorGridlines/>
        <c:numFmt formatCode="General" sourceLinked="1"/>
        <c:tickLblPos val="nextTo"/>
        <c:crossAx val="11338995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F61D-E68D-4471-9B5F-1F77E717BF0D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20A9-4524-43C0-8D01-B8244D9D0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BE9D-B3CA-4CB0-9952-D62A62D59B31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DC096-BD29-40DF-B24C-59BBCF386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why we should get best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Kristin’s making this slide tonight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Kristin’s making this slide tonight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onstantia"/>
              </a:rPr>
              <a:t>In addition to constructing hemoglobin expression devices, we also constructed various devices that aid in increasing expression levels and maintaining functional hemoglobin.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onstantia"/>
              </a:rPr>
              <a:t>We made following devices in an attempt to “steal” the solutions that natural red blood use to address the problems that come with using hemoglobin as an oxygen carrier.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onstantia"/>
              </a:rPr>
              <a:t>Since we need to make loads of hemoglobin, we need loads of heme. Therefore we relieved the major bottlenecks in E. </a:t>
            </a:r>
            <a:r>
              <a:rPr lang="en-US" sz="1200" baseline="0" dirty="0" err="1" smtClean="0">
                <a:latin typeface="Constantia"/>
              </a:rPr>
              <a:t>Coli’s</a:t>
            </a:r>
            <a:r>
              <a:rPr lang="en-US" sz="1200" baseline="0" dirty="0" smtClean="0">
                <a:latin typeface="Constantia"/>
              </a:rPr>
              <a:t> natural heme biosynthesis pathway by supplementing those genes in our system.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onstantia"/>
              </a:rPr>
              <a:t>To prevent improper folding and to increase the yield of </a:t>
            </a:r>
            <a:r>
              <a:rPr lang="en-US" sz="1200" b="1" baseline="0" dirty="0" smtClean="0">
                <a:latin typeface="Constantia"/>
              </a:rPr>
              <a:t>functional</a:t>
            </a:r>
            <a:r>
              <a:rPr lang="en-US" sz="1200" baseline="0" dirty="0" smtClean="0">
                <a:latin typeface="Constantia"/>
              </a:rPr>
              <a:t> hemoglobin, we’ve included the natural chaperone, alpha hemoglobin stabilizing protein.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onstantia"/>
              </a:rPr>
              <a:t>To remove clear out damaging free radicals that come about during oxygen binding and unbinding, we’ve added the major antioxidant enzymes that are normally present in red blood cells.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onstantia"/>
              </a:rPr>
              <a:t>And to restore non-functional </a:t>
            </a:r>
            <a:r>
              <a:rPr lang="en-US" sz="1200" baseline="0" dirty="0" err="1" smtClean="0">
                <a:latin typeface="Constantia"/>
              </a:rPr>
              <a:t>methemoglobin</a:t>
            </a:r>
            <a:r>
              <a:rPr lang="en-US" sz="1200" baseline="0" dirty="0" smtClean="0">
                <a:latin typeface="Constantia"/>
              </a:rPr>
              <a:t> back to a functional state, we’ve imported human </a:t>
            </a:r>
            <a:r>
              <a:rPr lang="en-US" sz="1200" baseline="0" dirty="0" err="1" smtClean="0">
                <a:latin typeface="Constantia"/>
              </a:rPr>
              <a:t>cytochrome</a:t>
            </a:r>
            <a:r>
              <a:rPr lang="en-US" sz="1200" baseline="0" dirty="0" smtClean="0">
                <a:latin typeface="Constantia"/>
              </a:rPr>
              <a:t> b5 and </a:t>
            </a:r>
            <a:r>
              <a:rPr lang="en-US" sz="1200" baseline="0" dirty="0" err="1" smtClean="0">
                <a:latin typeface="Constantia"/>
              </a:rPr>
              <a:t>cytochrome</a:t>
            </a:r>
            <a:r>
              <a:rPr lang="en-US" sz="1200" baseline="0" dirty="0" smtClean="0">
                <a:latin typeface="Constantia"/>
              </a:rPr>
              <a:t> b5 </a:t>
            </a:r>
            <a:r>
              <a:rPr lang="en-US" sz="1200" baseline="0" dirty="0" err="1" smtClean="0">
                <a:latin typeface="Constantia"/>
              </a:rPr>
              <a:t>reductase</a:t>
            </a:r>
            <a:r>
              <a:rPr lang="en-US" sz="1200" baseline="0" dirty="0" smtClean="0">
                <a:latin typeface="Constantia"/>
              </a:rPr>
              <a:t>, which should do the trick.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onstantia"/>
              </a:rPr>
              <a:t>Just as these problems are solved in </a:t>
            </a:r>
            <a:r>
              <a:rPr lang="en-US" sz="1200" b="1" baseline="0" dirty="0" smtClean="0">
                <a:latin typeface="Constantia"/>
              </a:rPr>
              <a:t>red</a:t>
            </a:r>
            <a:r>
              <a:rPr lang="en-US" sz="1200" baseline="0" dirty="0" smtClean="0">
                <a:latin typeface="Constantia"/>
              </a:rPr>
              <a:t> blood cells, </a:t>
            </a:r>
            <a:r>
              <a:rPr lang="en-US" sz="1200" b="0" baseline="0" dirty="0" smtClean="0">
                <a:latin typeface="Constantia"/>
              </a:rPr>
              <a:t>these problems would be solved in analogous ways for our </a:t>
            </a:r>
            <a:r>
              <a:rPr lang="en-US" sz="1200" b="1" baseline="0" dirty="0" err="1" smtClean="0">
                <a:latin typeface="Constantia"/>
              </a:rPr>
              <a:t>bacto</a:t>
            </a:r>
            <a:r>
              <a:rPr lang="en-US" sz="1200" b="0" baseline="0" dirty="0" smtClean="0">
                <a:latin typeface="Constantia"/>
              </a:rPr>
              <a:t> blood cell.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onstanti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it’s a high</a:t>
            </a:r>
            <a:r>
              <a:rPr lang="en-US" baseline="0" dirty="0" smtClean="0"/>
              <a:t> school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 Stops growth after hemoglobin has been made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C096-BD29-40DF-B24C-59BBCF386A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98DD71-053F-4963-B492-E931259E4B5C}" type="datetimeFigureOut">
              <a:rPr lang="en-US" smtClean="0"/>
              <a:pPr/>
              <a:t>11/3/2007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5AE971-D14D-494E-8393-FDBE2E18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3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10" Type="http://schemas.openxmlformats.org/officeDocument/2006/relationships/image" Target="../media/image9.png"/><Relationship Id="rId4" Type="http://schemas.openxmlformats.org/officeDocument/2006/relationships/chart" Target="../charts/chart1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11" Type="http://schemas.openxmlformats.org/officeDocument/2006/relationships/image" Target="../media/image9.png"/><Relationship Id="rId5" Type="http://schemas.openxmlformats.org/officeDocument/2006/relationships/image" Target="../media/image37.png"/><Relationship Id="rId10" Type="http://schemas.openxmlformats.org/officeDocument/2006/relationships/image" Target="../media/image8.png"/><Relationship Id="rId4" Type="http://schemas.openxmlformats.org/officeDocument/2006/relationships/image" Target="../media/image36.tiff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1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5" Type="http://schemas.openxmlformats.org/officeDocument/2006/relationships/image" Target="../media/image5.png"/><Relationship Id="rId10" Type="http://schemas.openxmlformats.org/officeDocument/2006/relationships/image" Target="../media/image19.gif"/><Relationship Id="rId19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austinday\Desktop\pulsatinggearlog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4800600" cy="3600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4038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</a:rPr>
              <a:t>UC BERKELEY</a:t>
            </a:r>
            <a:endParaRPr lang="en-US" sz="5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76200"/>
            <a:ext cx="8763000" cy="1828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n w="15875" cap="sq" cmpd="sng">
                  <a:solidFill>
                    <a:schemeClr val="bg1"/>
                  </a:solidFill>
                  <a:prstDash val="solid"/>
                </a:ln>
              </a:rPr>
              <a:t>BACTOBLOOD</a:t>
            </a:r>
            <a:endParaRPr lang="en-US" sz="9600" dirty="0">
              <a:ln w="15875" cap="sq" cmpd="sng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Creating a Red Blood Cell Substitute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1828800"/>
            <a:ext cx="3886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Researchers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Arthur Yu </a:t>
            </a:r>
            <a:r>
              <a:rPr lang="en-US" dirty="0" smtClean="0"/>
              <a:t>•</a:t>
            </a:r>
            <a:r>
              <a:rPr lang="en-US" dirty="0" smtClean="0">
                <a:solidFill>
                  <a:srgbClr val="FFC000"/>
                </a:solidFill>
              </a:rPr>
              <a:t> Austin Day</a:t>
            </a:r>
            <a:r>
              <a:rPr lang="en-US" dirty="0" smtClean="0"/>
              <a:t> • </a:t>
            </a:r>
            <a:r>
              <a:rPr lang="en-US" dirty="0" smtClean="0">
                <a:solidFill>
                  <a:srgbClr val="FFC000"/>
                </a:solidFill>
              </a:rPr>
              <a:t>David </a:t>
            </a:r>
            <a:r>
              <a:rPr lang="en-US" dirty="0" err="1" smtClean="0">
                <a:solidFill>
                  <a:srgbClr val="FFC000"/>
                </a:solidFill>
              </a:rPr>
              <a:t>Tulga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• </a:t>
            </a:r>
            <a:r>
              <a:rPr lang="en-US" dirty="0" smtClean="0">
                <a:solidFill>
                  <a:srgbClr val="FFC000"/>
                </a:solidFill>
              </a:rPr>
              <a:t>Hannah Cole </a:t>
            </a:r>
            <a:r>
              <a:rPr lang="en-US" dirty="0" smtClean="0"/>
              <a:t>•</a:t>
            </a:r>
            <a:r>
              <a:rPr lang="en-US" dirty="0" smtClean="0">
                <a:solidFill>
                  <a:srgbClr val="FFC000"/>
                </a:solidFill>
              </a:rPr>
              <a:t> Kristin Doan </a:t>
            </a:r>
            <a:r>
              <a:rPr lang="en-US" dirty="0" smtClean="0"/>
              <a:t>• </a:t>
            </a:r>
            <a:r>
              <a:rPr lang="en-US" dirty="0" smtClean="0">
                <a:solidFill>
                  <a:srgbClr val="FFC000"/>
                </a:solidFill>
              </a:rPr>
              <a:t>Kristin Fuller </a:t>
            </a:r>
            <a:r>
              <a:rPr lang="en-US" dirty="0" smtClean="0"/>
              <a:t>• </a:t>
            </a:r>
            <a:r>
              <a:rPr lang="en-US" dirty="0" err="1" smtClean="0">
                <a:solidFill>
                  <a:srgbClr val="FFC000"/>
                </a:solidFill>
              </a:rPr>
              <a:t>Nhu</a:t>
            </a:r>
            <a:r>
              <a:rPr lang="en-US" dirty="0" smtClean="0">
                <a:solidFill>
                  <a:srgbClr val="FFC000"/>
                </a:solidFill>
              </a:rPr>
              <a:t> Nguyen </a:t>
            </a:r>
            <a:r>
              <a:rPr lang="en-US" dirty="0" smtClean="0"/>
              <a:t>•</a:t>
            </a:r>
            <a:r>
              <a:rPr lang="en-US" dirty="0" smtClean="0">
                <a:solidFill>
                  <a:srgbClr val="FFC000"/>
                </a:solidFill>
              </a:rPr>
              <a:t> Samantha Liang </a:t>
            </a:r>
            <a:r>
              <a:rPr lang="en-US" dirty="0" smtClean="0"/>
              <a:t>•  </a:t>
            </a:r>
            <a:r>
              <a:rPr lang="en-US" dirty="0" smtClean="0">
                <a:solidFill>
                  <a:srgbClr val="FFC000"/>
                </a:solidFill>
              </a:rPr>
              <a:t>Vaibhavi </a:t>
            </a:r>
            <a:r>
              <a:rPr lang="en-US" dirty="0" err="1" smtClean="0">
                <a:solidFill>
                  <a:srgbClr val="FFC000"/>
                </a:solidFill>
              </a:rPr>
              <a:t>Umesh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•</a:t>
            </a:r>
            <a:r>
              <a:rPr lang="en-US" dirty="0" smtClean="0">
                <a:solidFill>
                  <a:srgbClr val="FFC000"/>
                </a:solidFill>
              </a:rPr>
              <a:t> Vincent Parker</a:t>
            </a:r>
            <a:endParaRPr lang="en-US" dirty="0">
              <a:solidFill>
                <a:srgbClr val="FFC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Teaching Assistants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C000"/>
                </a:solidFill>
              </a:rPr>
              <a:t>Amin</a:t>
            </a:r>
            <a:r>
              <a:rPr lang="en-US" dirty="0" smtClean="0">
                <a:solidFill>
                  <a:srgbClr val="FFC000"/>
                </a:solidFill>
              </a:rPr>
              <a:t> Hajimorad </a:t>
            </a:r>
            <a:r>
              <a:rPr lang="en-US" dirty="0" smtClean="0"/>
              <a:t>• </a:t>
            </a:r>
            <a:r>
              <a:rPr lang="en-US" dirty="0" err="1" smtClean="0">
                <a:solidFill>
                  <a:srgbClr val="FFC000"/>
                </a:solidFill>
              </a:rPr>
              <a:t>Farnaz</a:t>
            </a:r>
            <a:r>
              <a:rPr lang="en-US" dirty="0" smtClean="0">
                <a:solidFill>
                  <a:srgbClr val="FFC000"/>
                </a:solidFill>
              </a:rPr>
              <a:t> Nowroozi </a:t>
            </a:r>
            <a:r>
              <a:rPr lang="en-US" dirty="0" smtClean="0"/>
              <a:t>• </a:t>
            </a:r>
            <a:r>
              <a:rPr lang="en-US" dirty="0" smtClean="0">
                <a:solidFill>
                  <a:srgbClr val="FFC000"/>
                </a:solidFill>
              </a:rPr>
              <a:t>Rickey Bonds</a:t>
            </a:r>
            <a:endParaRPr lang="en-US" dirty="0" smtClean="0"/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b="1" dirty="0" smtClean="0"/>
              <a:t>Advisors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John Dueber </a:t>
            </a:r>
            <a:r>
              <a:rPr lang="en-US" dirty="0" smtClean="0"/>
              <a:t>• </a:t>
            </a:r>
            <a:r>
              <a:rPr lang="en-US" dirty="0" smtClean="0">
                <a:solidFill>
                  <a:srgbClr val="FFC000"/>
                </a:solidFill>
              </a:rPr>
              <a:t>Christopher Anderson </a:t>
            </a:r>
            <a:r>
              <a:rPr lang="en-US" dirty="0" smtClean="0"/>
              <a:t>• </a:t>
            </a:r>
            <a:r>
              <a:rPr lang="en-US" dirty="0" smtClean="0">
                <a:solidFill>
                  <a:srgbClr val="FFC000"/>
                </a:solidFill>
              </a:rPr>
              <a:t>Adam Arkin </a:t>
            </a:r>
            <a:r>
              <a:rPr lang="en-US" dirty="0" smtClean="0"/>
              <a:t>• </a:t>
            </a:r>
            <a:r>
              <a:rPr lang="en-US" dirty="0" smtClean="0">
                <a:solidFill>
                  <a:srgbClr val="FFC000"/>
                </a:solidFill>
              </a:rPr>
              <a:t>Jay Keasling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295400" y="2362200"/>
            <a:ext cx="7996015" cy="3276600"/>
            <a:chOff x="1371600" y="2873514"/>
            <a:chExt cx="7620000" cy="3122517"/>
          </a:xfrm>
        </p:grpSpPr>
        <p:pic>
          <p:nvPicPr>
            <p:cNvPr id="28" name="Picture 27" descr="freezedryingimage copy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3124200"/>
              <a:ext cx="7594736" cy="287183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524000" y="3048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Trehalose</a:t>
              </a:r>
              <a:endParaRPr lang="en-US" sz="20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6600" y="30480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Bactoblood Culture</a:t>
              </a:r>
              <a:endParaRPr lang="en-US" sz="2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9800" y="2873514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Actual Lyophilized Bactoblood</a:t>
              </a:r>
              <a:endParaRPr lang="en-US" sz="2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Freeze Drying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2895600"/>
            <a:ext cx="1600200" cy="2590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2400" y="54102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200" y="28194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8956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4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45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0" y="4114800"/>
            <a:ext cx="1600200" cy="2590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152400"/>
            <a:ext cx="1219200" cy="2667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906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860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0" y="1524000"/>
            <a:ext cx="1600200" cy="2590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The Controller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41148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191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4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2400" y="2286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" y="54102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47800" y="1752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400" dirty="0" smtClean="0"/>
              <a:t>Directs copy number and transcription of system devices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590800" y="4647962"/>
            <a:ext cx="1981200" cy="1829038"/>
            <a:chOff x="1905000" y="2667000"/>
            <a:chExt cx="1981200" cy="1829038"/>
          </a:xfrm>
        </p:grpSpPr>
        <p:sp>
          <p:nvSpPr>
            <p:cNvPr id="28" name="Donut 27"/>
            <p:cNvSpPr/>
            <p:nvPr/>
          </p:nvSpPr>
          <p:spPr>
            <a:xfrm>
              <a:off x="1981200" y="2667000"/>
              <a:ext cx="1828800" cy="1828800"/>
            </a:xfrm>
            <a:prstGeom prst="donut">
              <a:avLst>
                <a:gd name="adj" fmla="val 5848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05000" y="2895600"/>
              <a:ext cx="19812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Bacterial Artificial Chromosome (single copy)</a:t>
              </a:r>
            </a:p>
            <a:p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2590800"/>
            <a:ext cx="1828800" cy="1828800"/>
            <a:chOff x="1981200" y="4724400"/>
            <a:chExt cx="1828800" cy="1828800"/>
          </a:xfrm>
        </p:grpSpPr>
        <p:sp>
          <p:nvSpPr>
            <p:cNvPr id="29" name="Donut 28"/>
            <p:cNvSpPr/>
            <p:nvPr/>
          </p:nvSpPr>
          <p:spPr>
            <a:xfrm>
              <a:off x="1981200" y="4724400"/>
              <a:ext cx="1828800" cy="1828800"/>
            </a:xfrm>
            <a:prstGeom prst="donut">
              <a:avLst>
                <a:gd name="adj" fmla="val 5848"/>
              </a:avLst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33600" y="5001161"/>
              <a:ext cx="16002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/>
                <a:t>pSC101 Derived Plasmid</a:t>
              </a:r>
            </a:p>
            <a:p>
              <a:pPr algn="ctr"/>
              <a:r>
                <a:rPr lang="en-US" sz="2000" b="1" dirty="0" smtClean="0"/>
                <a:t>(low copy)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00600" y="29467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T7 Polymerase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i="1" dirty="0" err="1" smtClean="0"/>
              <a:t>pir</a:t>
            </a:r>
            <a:r>
              <a:rPr lang="en-US" sz="2000" i="1" dirty="0" smtClean="0"/>
              <a:t> </a:t>
            </a:r>
            <a:r>
              <a:rPr lang="en-US" sz="2000" dirty="0" smtClean="0"/>
              <a:t>genes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Iron-inducible promoter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5077123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Biosynthetic </a:t>
            </a:r>
            <a:r>
              <a:rPr lang="en-US" sz="2000" dirty="0" err="1" smtClean="0"/>
              <a:t>Operons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T7 Promoters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pir</a:t>
            </a:r>
            <a:r>
              <a:rPr lang="en-US" sz="2000" dirty="0" smtClean="0"/>
              <a:t> dependent R6K Origin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The Controller</a:t>
            </a:r>
            <a:endParaRPr 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1676400"/>
            <a:ext cx="54768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3124200" y="3352800"/>
            <a:ext cx="4648200" cy="2514600"/>
            <a:chOff x="3124200" y="3352800"/>
            <a:chExt cx="4648200" cy="2971800"/>
          </a:xfrm>
        </p:grpSpPr>
        <p:sp>
          <p:nvSpPr>
            <p:cNvPr id="36" name="Rectangle 35"/>
            <p:cNvSpPr/>
            <p:nvPr/>
          </p:nvSpPr>
          <p:spPr>
            <a:xfrm>
              <a:off x="3124200" y="3505200"/>
              <a:ext cx="4648200" cy="281940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24200" y="3352800"/>
              <a:ext cx="457200" cy="15240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/>
          <p:cNvSpPr/>
          <p:nvPr/>
        </p:nvSpPr>
        <p:spPr>
          <a:xfrm>
            <a:off x="4038600" y="1524000"/>
            <a:ext cx="1066800" cy="685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438400" y="5818554"/>
            <a:ext cx="5334000" cy="506046"/>
            <a:chOff x="3124200" y="3080658"/>
            <a:chExt cx="4648200" cy="2819399"/>
          </a:xfrm>
        </p:grpSpPr>
        <p:sp>
          <p:nvSpPr>
            <p:cNvPr id="43" name="Rectangle 42"/>
            <p:cNvSpPr/>
            <p:nvPr/>
          </p:nvSpPr>
          <p:spPr>
            <a:xfrm>
              <a:off x="3124200" y="3080658"/>
              <a:ext cx="4648200" cy="281939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24200" y="3352800"/>
              <a:ext cx="457200" cy="15240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4191000" y="5791200"/>
            <a:ext cx="990600" cy="609600"/>
          </a:xfrm>
          <a:prstGeom prst="ellipse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48000" y="3200400"/>
            <a:ext cx="44970" cy="12895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906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860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Rectangle 49"/>
          <p:cNvSpPr/>
          <p:nvPr/>
        </p:nvSpPr>
        <p:spPr>
          <a:xfrm>
            <a:off x="0" y="1524000"/>
            <a:ext cx="1600200" cy="2590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6200" y="41148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191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5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56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52400" y="2286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52400" y="54102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990600"/>
          </a:xfrm>
        </p:spPr>
        <p:txBody>
          <a:bodyPr/>
          <a:lstStyle/>
          <a:p>
            <a:pPr algn="ctr"/>
            <a:r>
              <a:rPr lang="en-US" dirty="0" smtClean="0"/>
              <a:t> Controller Part Characterization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1524000"/>
            <a:ext cx="1600200" cy="2590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00400"/>
            <a:ext cx="2809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3124200" cy="42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057400" y="2667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400" dirty="0" smtClean="0"/>
              <a:t>  </a:t>
            </a:r>
            <a:r>
              <a:rPr lang="en-US" sz="2400" u="sng" dirty="0" smtClean="0"/>
              <a:t>Iron Promoter, </a:t>
            </a:r>
            <a:r>
              <a:rPr lang="en-US" sz="2400" u="sng" dirty="0" err="1" smtClean="0"/>
              <a:t>yfbE</a:t>
            </a:r>
            <a:endParaRPr lang="en-US" sz="2400" u="sng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667000"/>
            <a:ext cx="4724400" cy="193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743200" y="220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400" dirty="0" smtClean="0"/>
              <a:t>  </a:t>
            </a:r>
            <a:r>
              <a:rPr lang="en-US" sz="2400" u="sng" dirty="0" smtClean="0"/>
              <a:t>T</a:t>
            </a:r>
            <a:r>
              <a:rPr lang="en-US" sz="2400" u="sng" dirty="0" smtClean="0">
                <a:latin typeface="Calibri" pitchFamily="34" charset="0"/>
                <a:cs typeface="Arial" pitchFamily="34" charset="0"/>
              </a:rPr>
              <a:t>7</a:t>
            </a:r>
            <a:r>
              <a:rPr lang="en-US" sz="2400" u="sng" dirty="0" smtClean="0"/>
              <a:t> RNA Polymerase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05000" y="4800600"/>
            <a:ext cx="6858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/>
              <a:t> Only composite part with the </a:t>
            </a:r>
            <a:r>
              <a:rPr lang="en-US" sz="2000" b="1" dirty="0" smtClean="0"/>
              <a:t>weakest </a:t>
            </a:r>
            <a:r>
              <a:rPr lang="en-US" sz="2000" b="1" dirty="0" err="1" smtClean="0"/>
              <a:t>rbs</a:t>
            </a:r>
            <a:r>
              <a:rPr lang="en-US" sz="2000" dirty="0" smtClean="0"/>
              <a:t> and a </a:t>
            </a:r>
            <a:r>
              <a:rPr lang="en-US" sz="2000" b="1" dirty="0" smtClean="0"/>
              <a:t>GTG start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codon</a:t>
            </a:r>
            <a:r>
              <a:rPr lang="en-US" sz="2000" dirty="0" smtClean="0"/>
              <a:t> showed iron-dependent GFP production</a:t>
            </a:r>
          </a:p>
          <a:p>
            <a:endParaRPr lang="en-US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906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8860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0" y="1524000"/>
            <a:ext cx="1600200" cy="2590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200" y="41148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191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35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52400" y="2286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400" y="54102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743200" y="2514600"/>
            <a:ext cx="4532567" cy="3924300"/>
            <a:chOff x="2743200" y="2514600"/>
            <a:chExt cx="4532567" cy="39243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3200" y="2514600"/>
              <a:ext cx="4532567" cy="392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Box 38"/>
            <p:cNvSpPr txBox="1"/>
            <p:nvPr/>
          </p:nvSpPr>
          <p:spPr>
            <a:xfrm>
              <a:off x="5867400" y="3581400"/>
              <a:ext cx="13716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</a:t>
              </a:r>
              <a:r>
                <a:rPr lang="en-US" dirty="0" err="1" smtClean="0"/>
                <a:t>pir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7400" y="4572000"/>
              <a:ext cx="13716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Pir</a:t>
              </a:r>
              <a:r>
                <a:rPr lang="en-US" dirty="0" smtClean="0"/>
                <a:t> genes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15000" y="5715000"/>
              <a:ext cx="15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Pir+Controller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    Copy Number Device Assays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15604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400" dirty="0" smtClean="0"/>
              <a:t> </a:t>
            </a:r>
            <a:r>
              <a:rPr lang="en-US" sz="3600" dirty="0" smtClean="0"/>
              <a:t> GFP </a:t>
            </a:r>
            <a:r>
              <a:rPr lang="en-US" sz="3600" dirty="0" err="1" smtClean="0"/>
              <a:t>Cytometry</a:t>
            </a:r>
            <a:endParaRPr lang="en-US" sz="3600" dirty="0" smtClean="0"/>
          </a:p>
          <a:p>
            <a:pPr algn="ctr">
              <a:buClr>
                <a:schemeClr val="tx2"/>
              </a:buClr>
            </a:pPr>
            <a:r>
              <a:rPr lang="en-US" sz="2000" dirty="0" smtClean="0"/>
              <a:t>  </a:t>
            </a:r>
            <a:r>
              <a:rPr lang="en-US" sz="2000" i="1" dirty="0" smtClean="0"/>
              <a:t>As copy number increases, so does the amount of GFP</a:t>
            </a:r>
            <a:endParaRPr lang="en-US" sz="2000" i="1" dirty="0"/>
          </a:p>
        </p:txBody>
      </p:sp>
      <p:sp>
        <p:nvSpPr>
          <p:cNvPr id="30" name="Left Arrow 29"/>
          <p:cNvSpPr/>
          <p:nvPr/>
        </p:nvSpPr>
        <p:spPr>
          <a:xfrm>
            <a:off x="6096000" y="2895600"/>
            <a:ext cx="2286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 copy number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096000" y="4038600"/>
            <a:ext cx="2286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 copy number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6096000" y="5181600"/>
            <a:ext cx="2286000" cy="914400"/>
          </a:xfrm>
          <a:prstGeom prst="leftArrow">
            <a:avLst>
              <a:gd name="adj1" fmla="val 6142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Iron-dependent  copy number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67000" y="1600200"/>
            <a:ext cx="5038725" cy="5103895"/>
            <a:chOff x="2133600" y="1601705"/>
            <a:chExt cx="5038725" cy="5103895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3667125"/>
              <a:ext cx="5038725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3600" y="1601705"/>
              <a:ext cx="4953000" cy="197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2438400" y="63246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Induced with Iron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81600" y="63362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 Iron</a:t>
              </a:r>
              <a:endParaRPr lang="en-US" dirty="0"/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906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8860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4"/>
          <p:cNvSpPr/>
          <p:nvPr/>
        </p:nvSpPr>
        <p:spPr>
          <a:xfrm>
            <a:off x="0" y="1524000"/>
            <a:ext cx="1600200" cy="2590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6200" y="41148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191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51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52400" y="2286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2400" y="54102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10607 0.0030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5"/>
          <p:cNvGrpSpPr/>
          <p:nvPr/>
        </p:nvGrpSpPr>
        <p:grpSpPr>
          <a:xfrm>
            <a:off x="152400" y="4114800"/>
            <a:ext cx="5715000" cy="1228725"/>
            <a:chOff x="152400" y="4114800"/>
            <a:chExt cx="5715000" cy="122872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4191000"/>
              <a:ext cx="115252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5334000" y="41148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41910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400" y="1600200"/>
            <a:ext cx="1152525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8956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22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1524000"/>
            <a:ext cx="1600200" cy="38862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" y="2286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Genetic Kill Switch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54102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2667000"/>
            <a:ext cx="407572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676400" y="16836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/>
              <a:t>  Prevents chance of infection or unwanted proliferation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/>
              <a:t>  When induced, cells degrade their own DNA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199" y="4724400"/>
            <a:ext cx="4250741" cy="177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Kill Switch Growth Assays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152400" y="4114800"/>
            <a:ext cx="5715000" cy="1228725"/>
            <a:chOff x="152400" y="4114800"/>
            <a:chExt cx="5715000" cy="122872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4191000"/>
              <a:ext cx="115252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5334000" y="41148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41910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5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Chart 21"/>
          <p:cNvGraphicFramePr/>
          <p:nvPr/>
        </p:nvGraphicFramePr>
        <p:xfrm>
          <a:off x="1524000" y="1524000"/>
          <a:ext cx="7315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0825" y="5718600"/>
            <a:ext cx="2543175" cy="10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oup 27"/>
          <p:cNvGrpSpPr/>
          <p:nvPr/>
        </p:nvGrpSpPr>
        <p:grpSpPr>
          <a:xfrm>
            <a:off x="5562600" y="5791200"/>
            <a:ext cx="2514600" cy="1371600"/>
            <a:chOff x="3124200" y="5617833"/>
            <a:chExt cx="2514600" cy="13925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4200" y="5617833"/>
              <a:ext cx="2514600" cy="1316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ectangle 26"/>
            <p:cNvSpPr/>
            <p:nvPr/>
          </p:nvSpPr>
          <p:spPr>
            <a:xfrm>
              <a:off x="3886200" y="6477000"/>
              <a:ext cx="1752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rot="16200000">
            <a:off x="749588" y="3212812"/>
            <a:ext cx="19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of colonies 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 rot="19414725">
            <a:off x="2799138" y="525037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en-US" sz="1400" dirty="0" err="1" smtClean="0"/>
              <a:t>Arabinose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 rot="19401381">
            <a:off x="3642369" y="5190475"/>
            <a:ext cx="1083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</a:t>
            </a:r>
            <a:r>
              <a:rPr lang="en-US" sz="1400" dirty="0" err="1" smtClean="0"/>
              <a:t>Arabinose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 rot="19414725">
            <a:off x="5389938" y="525037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en-US" sz="1400" dirty="0" err="1" smtClean="0"/>
              <a:t>Arabinose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 rot="19401381">
            <a:off x="6233169" y="5190475"/>
            <a:ext cx="1083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</a:t>
            </a:r>
            <a:r>
              <a:rPr lang="en-US" sz="1400" dirty="0" err="1" smtClean="0"/>
              <a:t>Arabinose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0" y="1524000"/>
            <a:ext cx="1600200" cy="38862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52400" y="1600200"/>
            <a:ext cx="1152525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28956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40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1524000"/>
            <a:ext cx="1600200" cy="38862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52400" y="2286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6200" y="54102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76400"/>
            <a:ext cx="2847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2" descr="462 noA - p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657600"/>
            <a:ext cx="2807368" cy="280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70648" cy="990600"/>
          </a:xfrm>
        </p:spPr>
        <p:txBody>
          <a:bodyPr/>
          <a:lstStyle/>
          <a:p>
            <a:pPr algn="ctr"/>
            <a:r>
              <a:rPr lang="en-US" dirty="0" smtClean="0"/>
              <a:t>Phenotype of Dead Cells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57800" y="3212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Arabinose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3212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Without Arabinose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524000" y="1981200"/>
            <a:ext cx="8001000" cy="2857500"/>
            <a:chOff x="1524000" y="1981200"/>
            <a:chExt cx="8001000" cy="2857500"/>
          </a:xfrm>
        </p:grpSpPr>
        <p:sp>
          <p:nvSpPr>
            <p:cNvPr id="45" name="Rounded Rectangle 44"/>
            <p:cNvSpPr/>
            <p:nvPr/>
          </p:nvSpPr>
          <p:spPr>
            <a:xfrm>
              <a:off x="1524000" y="2514600"/>
              <a:ext cx="1447800" cy="1371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Cells Don’t Lyse</a:t>
              </a:r>
              <a:endParaRPr lang="en-US" sz="20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733800" y="2514600"/>
              <a:ext cx="1447800" cy="1371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Proteins Remain Intact</a:t>
              </a:r>
              <a:endParaRPr lang="en-US" sz="2000" dirty="0"/>
            </a:p>
          </p:txBody>
        </p:sp>
        <p:grpSp>
          <p:nvGrpSpPr>
            <p:cNvPr id="47" name="Group 14"/>
            <p:cNvGrpSpPr/>
            <p:nvPr/>
          </p:nvGrpSpPr>
          <p:grpSpPr>
            <a:xfrm>
              <a:off x="5715000" y="1981200"/>
              <a:ext cx="3810000" cy="2857500"/>
              <a:chOff x="5257800" y="1981200"/>
              <a:chExt cx="3810000" cy="2857500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57800" y="1981200"/>
                <a:ext cx="3810000" cy="285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5334000" y="2667000"/>
                <a:ext cx="2362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n w="12700">
                      <a:solidFill>
                        <a:schemeClr val="bg1"/>
                      </a:solidFill>
                    </a:ln>
                  </a:rPr>
                  <a:t>Empty Sack of Protein</a:t>
                </a:r>
                <a:endParaRPr lang="en-US" sz="3200" b="1" dirty="0">
                  <a:ln w="12700"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48" name="Plus 47"/>
            <p:cNvSpPr/>
            <p:nvPr/>
          </p:nvSpPr>
          <p:spPr>
            <a:xfrm>
              <a:off x="3124200" y="2971800"/>
              <a:ext cx="457200" cy="4572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qual 48"/>
            <p:cNvSpPr/>
            <p:nvPr/>
          </p:nvSpPr>
          <p:spPr>
            <a:xfrm>
              <a:off x="5257800" y="2895600"/>
              <a:ext cx="609600" cy="533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3" descr="462 withA - ps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657600"/>
            <a:ext cx="2807677" cy="2807677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52400" y="1600200"/>
            <a:ext cx="1152525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28956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41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0" y="1524000"/>
            <a:ext cx="1447800" cy="38862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52400" y="2286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6200" y="54102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447800" y="1676400"/>
            <a:ext cx="3124200" cy="4953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</a:t>
            </a:r>
            <a:r>
              <a:rPr lang="en-US" dirty="0" smtClean="0"/>
              <a:t> </a:t>
            </a:r>
            <a:r>
              <a:rPr lang="en-US" dirty="0" smtClean="0"/>
              <a:t>Comprehensive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1909227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Bactoblood</a:t>
            </a:r>
            <a:r>
              <a:rPr lang="en-US" sz="3200" b="1" dirty="0" smtClean="0"/>
              <a:t> Devices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2667000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Hemoglobin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76400" y="3200400"/>
            <a:ext cx="2823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Peroxide Damage Control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0800" y="37338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Heme</a:t>
            </a:r>
            <a:endParaRPr lang="en-US" sz="20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246905" y="4324290"/>
            <a:ext cx="1639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Freeze-Drying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74584" y="4857690"/>
            <a:ext cx="1183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Controller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42758" y="5467290"/>
            <a:ext cx="2072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Genetic Kill Switch</a:t>
            </a:r>
          </a:p>
        </p:txBody>
      </p:sp>
      <p:sp>
        <p:nvSpPr>
          <p:cNvPr id="29" name="Oval 28"/>
          <p:cNvSpPr/>
          <p:nvPr/>
        </p:nvSpPr>
        <p:spPr>
          <a:xfrm>
            <a:off x="5410200" y="3810000"/>
            <a:ext cx="1600200" cy="1524000"/>
          </a:xfrm>
          <a:prstGeom prst="ellipse">
            <a:avLst/>
          </a:prstGeom>
          <a:solidFill>
            <a:srgbClr val="E89038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86600" y="4953000"/>
            <a:ext cx="1600200" cy="1524000"/>
          </a:xfrm>
          <a:prstGeom prst="ellipse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10400" y="2819400"/>
            <a:ext cx="1600200" cy="1524000"/>
          </a:xfrm>
          <a:prstGeom prst="ellipse">
            <a:avLst/>
          </a:prstGeom>
          <a:solidFill>
            <a:schemeClr val="accent6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86400" y="1676400"/>
            <a:ext cx="1600200" cy="1524000"/>
          </a:xfrm>
          <a:prstGeom prst="ellipse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257800" y="2971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Create devices to address </a:t>
            </a:r>
            <a:r>
              <a:rPr lang="en-US" sz="3200" dirty="0" smtClean="0"/>
              <a:t>s</a:t>
            </a:r>
            <a:r>
              <a:rPr lang="en-US" sz="3200" dirty="0" smtClean="0"/>
              <a:t>pecific </a:t>
            </a:r>
            <a:r>
              <a:rPr lang="en-US" sz="3200" dirty="0" smtClean="0"/>
              <a:t>a</a:t>
            </a:r>
            <a:r>
              <a:rPr lang="en-US" sz="3200" dirty="0" smtClean="0"/>
              <a:t>spects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36632 -0.218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52309 -0.1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34167 -0.07777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525 -4.44444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9" grpId="0" animBg="1"/>
      <p:bldP spid="31" grpId="0" animBg="1"/>
      <p:bldP spid="32" grpId="0" animBg="1"/>
      <p:bldP spid="33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Arkin and Keasling Labs</a:t>
            </a:r>
          </a:p>
          <a:p>
            <a:pPr>
              <a:buNone/>
            </a:pPr>
            <a:r>
              <a:rPr lang="en-US" dirty="0" smtClean="0"/>
              <a:t>Kate </a:t>
            </a:r>
            <a:r>
              <a:rPr lang="en-US" dirty="0" err="1" smtClean="0"/>
              <a:t>Spohr</a:t>
            </a:r>
            <a:r>
              <a:rPr lang="en-US" dirty="0" smtClean="0"/>
              <a:t>, Kevin Costa and Gwyneth Terry</a:t>
            </a:r>
          </a:p>
          <a:p>
            <a:pPr>
              <a:buNone/>
            </a:pPr>
            <a:r>
              <a:rPr lang="en-US" dirty="0" err="1" smtClean="0"/>
              <a:t>SynBERC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Camille and Henry Dreyfus Foundation</a:t>
            </a:r>
            <a:endParaRPr lang="en-US" dirty="0"/>
          </a:p>
        </p:txBody>
      </p:sp>
      <p:pic>
        <p:nvPicPr>
          <p:cNvPr id="5" name="Picture 4" descr="If you lyse us Carto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90" y="4038600"/>
            <a:ext cx="3812810" cy="258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52575"/>
            <a:ext cx="4286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Artificial Blood Substitutes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1749552" cy="609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Need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24384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Supply shortage, especially in</a:t>
            </a:r>
          </a:p>
          <a:p>
            <a:r>
              <a:rPr lang="en-US" sz="2000" dirty="0" smtClean="0"/>
              <a:t>  developing countries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PFC limitations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HBOC limitations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724400"/>
            <a:ext cx="708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Universally compatible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Disease-free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Inexpensive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Ability to be stored for a prolonged period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Rapid production in emergency situations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85800" y="4191000"/>
            <a:ext cx="3435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/>
              <a:t>Benefits of </a:t>
            </a:r>
            <a:r>
              <a:rPr lang="en-US" sz="2800" dirty="0" err="1" smtClean="0"/>
              <a:t>Bactoblood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762000"/>
            <a:ext cx="8150352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Human Practice </a:t>
            </a:r>
            <a:r>
              <a:rPr lang="en-US" sz="4900" dirty="0" smtClean="0"/>
              <a:t>Considerations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19200" y="4267200"/>
            <a:ext cx="64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What is patentable: the part or the application of the part?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the combination of parts that provide a function (device)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1600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cs typeface="Arial" charset="0"/>
              </a:rPr>
              <a:t>What makes a system novel and non-obvious?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cs typeface="Arial" charset="0"/>
              </a:rPr>
              <a:t>the functional integration of all the devices into a single system (e.g. </a:t>
            </a:r>
            <a:r>
              <a:rPr lang="en-US" i="1" dirty="0" err="1" smtClean="0">
                <a:cs typeface="Arial" charset="0"/>
              </a:rPr>
              <a:t>Bactoblood</a:t>
            </a:r>
            <a:r>
              <a:rPr lang="en-US" i="1" dirty="0" smtClean="0">
                <a:cs typeface="Arial" charset="0"/>
              </a:rPr>
              <a:t>)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9495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29622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949575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5118100" y="2962275"/>
            <a:ext cx="1152525" cy="1152525"/>
            <a:chOff x="4876800" y="3886200"/>
            <a:chExt cx="1152525" cy="1152525"/>
          </a:xfrm>
        </p:grpSpPr>
        <p:grpSp>
          <p:nvGrpSpPr>
            <p:cNvPr id="3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257800" y="401949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3500" y="29622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066800" y="2057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Tension between open source and patentability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8 " pathEditMode="relative" ptsTypes="AA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8 " pathEditMode="relative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8 " pathEditMode="relative" ptsTypes="A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8 " pathEditMode="relative" ptsTypes="AA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8 " pathEditMode="relative" ptsTypes="AA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413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24257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4130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5118100" y="2425700"/>
            <a:ext cx="1152525" cy="1152525"/>
            <a:chOff x="4876800" y="3886200"/>
            <a:chExt cx="1152525" cy="1152525"/>
          </a:xfrm>
        </p:grpSpPr>
        <p:grpSp>
          <p:nvGrpSpPr>
            <p:cNvPr id="3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257800" y="401949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3500" y="24257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143000" y="1600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cs typeface="Arial" charset="0"/>
              </a:rPr>
              <a:t>What makes a system novel and non-obvious?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cs typeface="Arial" charset="0"/>
              </a:rPr>
              <a:t>the functional integration of all the devices into a single system (e.g. </a:t>
            </a:r>
            <a:r>
              <a:rPr lang="en-US" i="1" dirty="0" err="1" smtClean="0">
                <a:cs typeface="Arial" charset="0"/>
              </a:rPr>
              <a:t>Bactoblood</a:t>
            </a:r>
            <a:r>
              <a:rPr lang="en-US" i="1" dirty="0" smtClean="0">
                <a:cs typeface="Arial" charset="0"/>
              </a:rPr>
              <a:t>) </a:t>
            </a:r>
            <a:endParaRPr lang="en-US" dirty="0"/>
          </a:p>
        </p:txBody>
      </p:sp>
      <p:sp>
        <p:nvSpPr>
          <p:cNvPr id="17" name="Title 29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848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Human </a:t>
            </a:r>
            <a:r>
              <a:rPr lang="en-US" dirty="0" smtClean="0"/>
              <a:t>Practice Considerations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C 0.0474 0.04791 0.225 0.22731 0.28421 0.287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3 0 " pathEditMode="relative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3 0 " pathEditMode="relative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3 0 " pathEditMode="relative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3 0 " pathEditMode="relative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 " pathEditMode="relative" ptsTypes="AA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100" y="24257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4584700" y="2425700"/>
            <a:ext cx="1152525" cy="1152525"/>
            <a:chOff x="4876800" y="3886200"/>
            <a:chExt cx="1152525" cy="1152525"/>
          </a:xfrm>
        </p:grpSpPr>
        <p:grpSp>
          <p:nvGrpSpPr>
            <p:cNvPr id="3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257800" y="401949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9300" y="24257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413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4600" y="4305300"/>
            <a:ext cx="1320800" cy="130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600200" y="1600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cs typeface="Arial" charset="0"/>
              </a:rPr>
              <a:t>What makes </a:t>
            </a:r>
            <a:r>
              <a:rPr lang="en-US" b="1" dirty="0" smtClean="0">
                <a:cs typeface="Arial" charset="0"/>
              </a:rPr>
              <a:t>a system </a:t>
            </a:r>
            <a:r>
              <a:rPr lang="en-US" b="1" dirty="0" smtClean="0">
                <a:cs typeface="Arial" charset="0"/>
              </a:rPr>
              <a:t>novel </a:t>
            </a:r>
            <a:r>
              <a:rPr lang="en-US" b="1" dirty="0" smtClean="0">
                <a:cs typeface="Arial" charset="0"/>
              </a:rPr>
              <a:t>and non-obvious?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cs typeface="Arial" charset="0"/>
              </a:rPr>
              <a:t>the </a:t>
            </a:r>
            <a:r>
              <a:rPr lang="en-US" i="1" dirty="0" smtClean="0">
                <a:cs typeface="Arial" charset="0"/>
              </a:rPr>
              <a:t>functional integration of all the devices into a single </a:t>
            </a:r>
            <a:r>
              <a:rPr lang="en-US" i="1" dirty="0" smtClean="0">
                <a:cs typeface="Arial" charset="0"/>
              </a:rPr>
              <a:t>system (e.g. </a:t>
            </a:r>
            <a:r>
              <a:rPr lang="en-US" i="1" dirty="0" err="1" smtClean="0">
                <a:cs typeface="Arial" charset="0"/>
              </a:rPr>
              <a:t>Bactoblood</a:t>
            </a:r>
            <a:r>
              <a:rPr lang="en-US" i="1" dirty="0" smtClean="0">
                <a:cs typeface="Arial" charset="0"/>
              </a:rPr>
              <a:t>) 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6675" y="43942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906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860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4768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91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7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848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Human </a:t>
            </a:r>
            <a:r>
              <a:rPr lang="en-US" dirty="0" smtClean="0"/>
              <a:t>Practice </a:t>
            </a:r>
            <a:r>
              <a:rPr lang="en-US" dirty="0" smtClean="0"/>
              <a:t>Considerations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362200" y="3429000"/>
            <a:ext cx="5410200" cy="1828800"/>
            <a:chOff x="1600200" y="3886200"/>
            <a:chExt cx="5410200" cy="1828800"/>
          </a:xfrm>
        </p:grpSpPr>
        <p:sp>
          <p:nvSpPr>
            <p:cNvPr id="36" name="Rectangle 35"/>
            <p:cNvSpPr/>
            <p:nvPr/>
          </p:nvSpPr>
          <p:spPr>
            <a:xfrm>
              <a:off x="1600200" y="3886200"/>
              <a:ext cx="21336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Conventional Method</a:t>
              </a:r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Prove novel and non-obvious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76800" y="3886200"/>
              <a:ext cx="21336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Future of Patenting?</a:t>
              </a:r>
            </a:p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Possibilities Unknown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62400" y="4191000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vs.</a:t>
              </a:r>
              <a:endParaRPr lang="en-US" sz="4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C 0.08038 0.06528 0.16146 0.13148 0.19531 0.17893 C 0.22916 0.22639 0.21562 0.25532 0.20225 0.28449 " pathEditMode="relative" ptsTypes="a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2963E-6 C 0.02466 0.04329 0.04948 0.08681 0.05973 0.13334 C 0.06997 0.17987 0.06546 0.22963 0.06112 0.27963 " pathEditMode="relative" ptsTypes="a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C -0.00382 0.07084 -0.00764 0.1419 -0.02084 0.18889 C -0.03403 0.23588 -0.0566 0.25857 -0.07917 0.28148 " pathEditMode="relative" ptsTypes="aaA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67362E-19 C -0.0375 0.08449 -0.075 0.16921 -0.11111 0.21667 C -0.14723 0.26412 -0.18195 0.27454 -0.21667 0.28519 " pathEditMode="relative" ptsTypes="aaA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Chassis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6200" y="2286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8956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51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0" y="4114800"/>
            <a:ext cx="1371600" cy="2590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2400" y="1524000"/>
            <a:ext cx="1219200" cy="2667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Documents and Settings\Samantha Liang\Desktop\BerkiGEM2007-ColiOuterSurface copy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1850" y="2409825"/>
            <a:ext cx="3333750" cy="4524375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6477000" y="1600200"/>
            <a:ext cx="2514600" cy="4800600"/>
          </a:xfrm>
          <a:prstGeom prst="rect">
            <a:avLst/>
          </a:prstGeom>
          <a:gradFill>
            <a:gsLst>
              <a:gs pos="0">
                <a:srgbClr val="E89038"/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2395880">
            <a:off x="5927783" y="3787032"/>
            <a:ext cx="9906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7800" y="1651000"/>
            <a:ext cx="2540000" cy="4749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77000" y="18360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Protect </a:t>
            </a:r>
            <a:r>
              <a:rPr lang="en-US" sz="2400" b="1" dirty="0" err="1" smtClean="0"/>
              <a:t>E.coli</a:t>
            </a:r>
            <a:r>
              <a:rPr lang="en-US" sz="2400" b="1" dirty="0" smtClean="0"/>
              <a:t> from</a:t>
            </a:r>
          </a:p>
          <a:p>
            <a:pPr algn="ctr"/>
            <a:r>
              <a:rPr lang="en-US" sz="2400" b="1" dirty="0" smtClean="0"/>
              <a:t>Immune System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0" y="3962400"/>
            <a:ext cx="182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K1:O16 capsule</a:t>
            </a:r>
          </a:p>
          <a:p>
            <a:endParaRPr lang="en-US" dirty="0" smtClean="0"/>
          </a:p>
        </p:txBody>
      </p:sp>
      <p:sp>
        <p:nvSpPr>
          <p:cNvPr id="58" name="&quot;No&quot; Symbol 57"/>
          <p:cNvSpPr/>
          <p:nvPr/>
        </p:nvSpPr>
        <p:spPr>
          <a:xfrm>
            <a:off x="1752600" y="3962400"/>
            <a:ext cx="1828800" cy="838200"/>
          </a:xfrm>
          <a:prstGeom prst="noSmoking">
            <a:avLst>
              <a:gd name="adj" fmla="val 6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2600" y="4114800"/>
            <a:ext cx="182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Pili</a:t>
            </a:r>
            <a:r>
              <a:rPr lang="en-US" sz="2000" dirty="0" smtClean="0"/>
              <a:t> and Flagella</a:t>
            </a:r>
          </a:p>
          <a:p>
            <a:endParaRPr lang="en-US" dirty="0" smtClean="0"/>
          </a:p>
        </p:txBody>
      </p:sp>
      <p:sp>
        <p:nvSpPr>
          <p:cNvPr id="59" name="&quot;No&quot; Symbol 58"/>
          <p:cNvSpPr/>
          <p:nvPr/>
        </p:nvSpPr>
        <p:spPr>
          <a:xfrm>
            <a:off x="1828800" y="5029200"/>
            <a:ext cx="1828800" cy="838200"/>
          </a:xfrm>
          <a:prstGeom prst="noSmoking">
            <a:avLst>
              <a:gd name="adj" fmla="val 6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52357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tonB</a:t>
            </a:r>
            <a:r>
              <a:rPr lang="en-US" sz="2000" dirty="0" smtClean="0"/>
              <a:t> gene</a:t>
            </a:r>
          </a:p>
          <a:p>
            <a:pPr algn="ctr"/>
            <a:endParaRPr lang="en-US" sz="2000" dirty="0" smtClean="0"/>
          </a:p>
        </p:txBody>
      </p:sp>
      <p:sp>
        <p:nvSpPr>
          <p:cNvPr id="60" name="Right Arrow 59"/>
          <p:cNvSpPr/>
          <p:nvPr/>
        </p:nvSpPr>
        <p:spPr>
          <a:xfrm rot="2079729">
            <a:off x="3657914" y="4098510"/>
            <a:ext cx="899763" cy="378053"/>
          </a:xfrm>
          <a:prstGeom prst="rightArrow">
            <a:avLst>
              <a:gd name="adj1" fmla="val 4788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47800" y="1828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Protect Recipient</a:t>
            </a:r>
          </a:p>
          <a:p>
            <a:pPr algn="ctr"/>
            <a:r>
              <a:rPr lang="en-US" sz="2400" b="1" dirty="0" smtClean="0"/>
              <a:t>from E. coli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371600" y="3048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Lipopolysaccharide</a:t>
            </a:r>
            <a:endParaRPr lang="en-US" sz="2000" dirty="0" smtClean="0"/>
          </a:p>
          <a:p>
            <a:pPr algn="ctr"/>
            <a:r>
              <a:rPr lang="en-US" sz="2000" dirty="0" smtClean="0"/>
              <a:t>(LPS)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8" grpId="0" animBg="1"/>
      <p:bldP spid="59" grpId="0" animBg="1"/>
      <p:bldP spid="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6200" y="15240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8956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3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0" y="2895600"/>
            <a:ext cx="1600200" cy="3810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2400" y="2286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990600"/>
          </a:xfrm>
        </p:spPr>
        <p:txBody>
          <a:bodyPr/>
          <a:lstStyle/>
          <a:p>
            <a:pPr algn="ctr"/>
            <a:r>
              <a:rPr lang="en-US" dirty="0" smtClean="0"/>
              <a:t>Expression of Human Hemoglobin</a:t>
            </a:r>
            <a:endParaRPr lang="en-US" dirty="0"/>
          </a:p>
        </p:txBody>
      </p:sp>
      <p:pic>
        <p:nvPicPr>
          <p:cNvPr id="25" name="Picture 2" descr="C:\Users\Administrator\Desktop\iGEM Stuffs\Presentation\Western F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057400"/>
            <a:ext cx="5997653" cy="4114800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>
            <a:off x="1600200" y="4800600"/>
            <a:ext cx="5791200" cy="76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600200" y="3200400"/>
            <a:ext cx="5791200" cy="76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677400" y="26918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Dimeric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HbA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77400" y="42920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Monomeric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HbA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 " pathEditMode="relative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02218E-6 L -0.05834 6.02218E-6 " pathEditMode="relative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 " pathEditMode="relative" ptsTypes="AA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istrator\Desktop\iGEM Stuffs\Presentation\RBC 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3140869"/>
            <a:ext cx="3838575" cy="2878931"/>
          </a:xfrm>
          <a:prstGeom prst="rect">
            <a:avLst/>
          </a:prstGeom>
          <a:noFill/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System Components</a:t>
            </a:r>
            <a:endParaRPr lang="en-US" dirty="0"/>
          </a:p>
        </p:txBody>
      </p:sp>
      <p:pic>
        <p:nvPicPr>
          <p:cNvPr id="2052" name="Picture 4" descr="C:\Users\Administrator\Desktop\iGEM Stuffs\Wiki stuff\diagonal red bacterium test animat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1691" y="3048000"/>
            <a:ext cx="3862309" cy="2895600"/>
          </a:xfrm>
          <a:prstGeom prst="rect">
            <a:avLst/>
          </a:prstGeom>
          <a:noFill/>
        </p:spPr>
      </p:pic>
      <p:sp>
        <p:nvSpPr>
          <p:cNvPr id="24" name="Curved Down Arrow 23"/>
          <p:cNvSpPr/>
          <p:nvPr/>
        </p:nvSpPr>
        <p:spPr>
          <a:xfrm>
            <a:off x="3429000" y="2133600"/>
            <a:ext cx="3581400" cy="1143000"/>
          </a:xfrm>
          <a:prstGeom prst="curved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8857" y="1611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Alpha Hemoglobin Stabilizing Protein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28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427470" y="4038600"/>
            <a:ext cx="1001530" cy="859181"/>
          </a:xfrm>
          <a:prstGeom prst="rect">
            <a:avLst/>
          </a:prstGeom>
          <a:noFill/>
        </p:spPr>
      </p:pic>
      <p:pic>
        <p:nvPicPr>
          <p:cNvPr id="29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70870" y="4017619"/>
            <a:ext cx="1001530" cy="859181"/>
          </a:xfrm>
          <a:prstGeom prst="rect">
            <a:avLst/>
          </a:prstGeom>
          <a:noFill/>
        </p:spPr>
      </p:pic>
      <p:pic>
        <p:nvPicPr>
          <p:cNvPr id="30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590800" y="3962400"/>
            <a:ext cx="668839" cy="859181"/>
          </a:xfrm>
          <a:prstGeom prst="rect">
            <a:avLst/>
          </a:prstGeom>
          <a:noFill/>
        </p:spPr>
      </p:pic>
      <p:pic>
        <p:nvPicPr>
          <p:cNvPr id="31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74961" y="4020456"/>
            <a:ext cx="668839" cy="859181"/>
          </a:xfrm>
          <a:prstGeom prst="rect">
            <a:avLst/>
          </a:prstGeom>
          <a:noFill/>
        </p:spPr>
      </p:pic>
      <p:pic>
        <p:nvPicPr>
          <p:cNvPr id="32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362200" y="4382919"/>
            <a:ext cx="668839" cy="483735"/>
          </a:xfrm>
          <a:prstGeom prst="rect">
            <a:avLst/>
          </a:prstGeom>
          <a:noFill/>
        </p:spPr>
      </p:pic>
      <p:pic>
        <p:nvPicPr>
          <p:cNvPr id="33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646361" y="4440975"/>
            <a:ext cx="668839" cy="483735"/>
          </a:xfrm>
          <a:prstGeom prst="rect">
            <a:avLst/>
          </a:prstGeom>
          <a:noFill/>
        </p:spPr>
      </p:pic>
      <p:pic>
        <p:nvPicPr>
          <p:cNvPr id="34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819401" y="3962400"/>
            <a:ext cx="609600" cy="629633"/>
          </a:xfrm>
          <a:prstGeom prst="rect">
            <a:avLst/>
          </a:prstGeom>
          <a:noFill/>
        </p:spPr>
      </p:pic>
      <p:pic>
        <p:nvPicPr>
          <p:cNvPr id="35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123083" y="3979434"/>
            <a:ext cx="649317" cy="67065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1295400" y="1611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Heme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611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Antioxidants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0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566850" y="4411209"/>
            <a:ext cx="411939" cy="483735"/>
          </a:xfrm>
          <a:prstGeom prst="rect">
            <a:avLst/>
          </a:prstGeom>
          <a:noFill/>
        </p:spPr>
      </p:pic>
      <p:pic>
        <p:nvPicPr>
          <p:cNvPr id="41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827061" y="4469265"/>
            <a:ext cx="411939" cy="483735"/>
          </a:xfrm>
          <a:prstGeom prst="rect">
            <a:avLst/>
          </a:prstGeom>
          <a:noFill/>
        </p:spPr>
      </p:pic>
      <p:pic>
        <p:nvPicPr>
          <p:cNvPr id="42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895601" y="4064264"/>
            <a:ext cx="609600" cy="482486"/>
          </a:xfrm>
          <a:prstGeom prst="rect">
            <a:avLst/>
          </a:prstGeom>
          <a:noFill/>
        </p:spPr>
      </p:pic>
      <p:pic>
        <p:nvPicPr>
          <p:cNvPr id="43" name="Picture 5" descr="C:\Users\austinday\Desktop\iGEM Stuffs\Presentation\new presentation materials\Images\HbA copy.gif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199283" y="4086091"/>
            <a:ext cx="649317" cy="513921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447800" y="1611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 Black" pitchFamily="34" charset="0"/>
              </a:rPr>
              <a:t>Cytochome</a:t>
            </a:r>
            <a:r>
              <a:rPr lang="en-US" dirty="0" smtClean="0">
                <a:latin typeface="Arial Black" pitchFamily="34" charset="0"/>
              </a:rPr>
              <a:t> b5 / </a:t>
            </a:r>
            <a:r>
              <a:rPr lang="en-US" dirty="0" err="1" smtClean="0">
                <a:latin typeface="Arial Black" pitchFamily="34" charset="0"/>
              </a:rPr>
              <a:t>Cytochrome</a:t>
            </a:r>
            <a:r>
              <a:rPr lang="en-US" dirty="0" smtClean="0">
                <a:latin typeface="Arial Black" pitchFamily="34" charset="0"/>
              </a:rPr>
              <a:t> b5 </a:t>
            </a:r>
            <a:r>
              <a:rPr lang="en-US" dirty="0" err="1" smtClean="0">
                <a:latin typeface="Arial Black" pitchFamily="34" charset="0"/>
              </a:rPr>
              <a:t>Reductase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8" name="Picture 4" descr="C:\Users\austinday\Desktop\iGEM Stuffs\Presentation\new presentation materials\Images\Cassettes\AHSP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562600"/>
            <a:ext cx="2447925" cy="1162050"/>
          </a:xfrm>
          <a:prstGeom prst="rect">
            <a:avLst/>
          </a:prstGeom>
          <a:noFill/>
        </p:spPr>
      </p:pic>
      <p:pic>
        <p:nvPicPr>
          <p:cNvPr id="2" name="Picture 5" descr="C:\Users\austinday\Desktop\iGEM Stuffs\Presentation\new presentation materials\Images\Cassettes\Antioxidants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95625" y="5562600"/>
            <a:ext cx="3686175" cy="1114425"/>
          </a:xfrm>
          <a:prstGeom prst="rect">
            <a:avLst/>
          </a:prstGeom>
          <a:noFill/>
        </p:spPr>
      </p:pic>
      <p:pic>
        <p:nvPicPr>
          <p:cNvPr id="1030" name="Picture 6" descr="C:\Users\austinday\Desktop\iGEM Stuffs\Presentation\new presentation materials\Images\Cassettes\Heme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62225" y="5638800"/>
            <a:ext cx="4829175" cy="1046464"/>
          </a:xfrm>
          <a:prstGeom prst="rect">
            <a:avLst/>
          </a:prstGeom>
          <a:noFill/>
        </p:spPr>
      </p:pic>
      <p:pic>
        <p:nvPicPr>
          <p:cNvPr id="1031" name="Picture 7" descr="C:\Users\austinday\Desktop\iGEM Stuffs\Presentation\new presentation materials\Images\Cassettes\Cytochromes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28800" y="5562600"/>
            <a:ext cx="6372225" cy="1143000"/>
          </a:xfrm>
          <a:prstGeom prst="rect">
            <a:avLst/>
          </a:prstGeom>
          <a:noFill/>
        </p:spPr>
      </p:pic>
      <p:sp>
        <p:nvSpPr>
          <p:cNvPr id="57" name="Rectangle 56"/>
          <p:cNvSpPr/>
          <p:nvPr/>
        </p:nvSpPr>
        <p:spPr>
          <a:xfrm>
            <a:off x="76200" y="15240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16002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2400" y="28956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4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6" name="Rectangle 65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0" y="2895600"/>
            <a:ext cx="1600200" cy="3810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52400" y="2286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7899 -0.16898 0.15799 -0.33796 0.23646 -0.33657 C 0.31493 -0.33518 0.39306 -0.16342 0.47135 0.00857 " pathEditMode="relative" ptsTypes="a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7899 -0.16898 0.15799 -0.33796 0.23646 -0.33657 C 0.31493 -0.33518 0.39306 -0.16342 0.47135 0.00857 " pathEditMode="relative" ptsTypes="a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7899 -0.16898 0.15799 -0.33796 0.23646 -0.33657 C 0.31493 -0.33518 0.39306 -0.16342 0.47135 0.00857 " pathEditMode="relative" ptsTypes="a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7899 -0.16898 0.15799 -0.33796 0.23646 -0.33657 C 0.31493 -0.33518 0.39306 -0.16342 0.47135 0.00857 " pathEditMode="relative" ptsTypes="a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7899 -0.16898 0.15799 -0.33796 0.23646 -0.33657 C 0.31493 -0.33518 0.39306 -0.16342 0.47135 0.00857 " pathEditMode="relative" ptsTypes="aaA">
                                      <p:cBhvr>
                                        <p:cTn id="1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7899 -0.16898 0.15799 -0.33796 0.23646 -0.33657 C 0.31493 -0.33518 0.39306 -0.16342 0.47135 0.00857 " pathEditMode="relative" ptsTypes="aaA">
                                      <p:cBhvr>
                                        <p:cTn id="1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6" grpId="0"/>
      <p:bldP spid="36" grpId="1"/>
      <p:bldP spid="37" grpId="0"/>
      <p:bldP spid="37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   Freeze Drying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52400" y="5410200"/>
            <a:ext cx="1219200" cy="1295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28800" y="1905000"/>
            <a:ext cx="70104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Bactoblood</a:t>
            </a:r>
            <a:r>
              <a:rPr lang="en-US" sz="2000" b="1" dirty="0" smtClean="0"/>
              <a:t> can be stockpiled and easily transported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2 desiccation devices which prevent cell damage</a:t>
            </a:r>
            <a:endParaRPr lang="en-US" sz="2000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81400"/>
            <a:ext cx="39933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429000"/>
            <a:ext cx="3039676" cy="115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5885125" y="3096161"/>
            <a:ext cx="2192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 smtClean="0"/>
              <a:t>Hydroxyectoine</a:t>
            </a:r>
            <a:endParaRPr lang="en-US" sz="2400" b="1" u="sng" dirty="0"/>
          </a:p>
        </p:txBody>
      </p:sp>
      <p:sp>
        <p:nvSpPr>
          <p:cNvPr id="31" name="Rectangle 30"/>
          <p:cNvSpPr/>
          <p:nvPr/>
        </p:nvSpPr>
        <p:spPr>
          <a:xfrm>
            <a:off x="2362200" y="3048000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 err="1" smtClean="0"/>
              <a:t>Trehalose</a:t>
            </a:r>
            <a:endParaRPr lang="en-US" sz="2400" b="1" u="sng" dirty="0"/>
          </a:p>
        </p:txBody>
      </p:sp>
      <p:sp>
        <p:nvSpPr>
          <p:cNvPr id="32" name="Rectangle 31"/>
          <p:cNvSpPr/>
          <p:nvPr/>
        </p:nvSpPr>
        <p:spPr>
          <a:xfrm>
            <a:off x="5410200" y="4572000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Four genes from</a:t>
            </a:r>
          </a:p>
          <a:p>
            <a:r>
              <a:rPr lang="en-US" sz="2000" dirty="0" smtClean="0"/>
              <a:t>  </a:t>
            </a:r>
            <a:r>
              <a:rPr lang="en-US" sz="2000" i="1" dirty="0" err="1" smtClean="0"/>
              <a:t>Streptomyces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chrysomallus</a:t>
            </a:r>
            <a:endParaRPr lang="en-US" sz="2000" i="1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676400" y="4572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2 genes from e. coli genome</a:t>
            </a:r>
          </a:p>
          <a:p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981200" y="592449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Both help cells recover after freeze-drying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76200" y="28194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6002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4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8956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5486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" name="Group 8"/>
          <p:cNvGrpSpPr/>
          <p:nvPr/>
        </p:nvGrpSpPr>
        <p:grpSpPr>
          <a:xfrm>
            <a:off x="152400" y="4191000"/>
            <a:ext cx="1371600" cy="1152525"/>
            <a:chOff x="4876800" y="3886200"/>
            <a:chExt cx="1371600" cy="1152525"/>
          </a:xfrm>
        </p:grpSpPr>
        <p:grpSp>
          <p:nvGrpSpPr>
            <p:cNvPr id="46" name="Group 25"/>
            <p:cNvGrpSpPr/>
            <p:nvPr/>
          </p:nvGrpSpPr>
          <p:grpSpPr>
            <a:xfrm>
              <a:off x="4876800" y="3886200"/>
              <a:ext cx="1152525" cy="1152525"/>
              <a:chOff x="4876800" y="3886200"/>
              <a:chExt cx="1152525" cy="1152525"/>
            </a:xfrm>
          </p:grpSpPr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876800" y="3886200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53340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562600" y="41910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257800" y="4019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Arial" pitchFamily="34" charset="0"/>
                </a:rPr>
                <a:t>P</a:t>
              </a:r>
              <a:r>
                <a:rPr lang="en-US" sz="2000" b="1" baseline="-25000" dirty="0" smtClean="0">
                  <a:latin typeface="Calibri" pitchFamily="34" charset="0"/>
                  <a:cs typeface="Arial" pitchFamily="34" charset="0"/>
                </a:rPr>
                <a:t>iron</a:t>
              </a:r>
              <a:endParaRPr lang="en-US" sz="20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0" y="4114800"/>
            <a:ext cx="1600200" cy="2590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2400" y="152400"/>
            <a:ext cx="1219200" cy="2667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igem2007">
      <a:dk1>
        <a:sysClr val="windowText" lastClr="000000"/>
      </a:dk1>
      <a:lt1>
        <a:sysClr val="window" lastClr="FFFFFF"/>
      </a:lt1>
      <a:dk2>
        <a:srgbClr val="8D0508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4077</TotalTime>
  <Words>754</Words>
  <Application>Microsoft Office PowerPoint</Application>
  <PresentationFormat>On-screen Show (4:3)</PresentationFormat>
  <Paragraphs>181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BACTOBLOOD</vt:lpstr>
      <vt:lpstr>Artificial Blood Substitutes</vt:lpstr>
      <vt:lpstr>Human Practice Considerations </vt:lpstr>
      <vt:lpstr>Human Practice Considerations</vt:lpstr>
      <vt:lpstr>Human Practice Considerations</vt:lpstr>
      <vt:lpstr>The Chassis</vt:lpstr>
      <vt:lpstr>Expression of Human Hemoglobin</vt:lpstr>
      <vt:lpstr>System Components</vt:lpstr>
      <vt:lpstr>   Freeze Drying</vt:lpstr>
      <vt:lpstr>   Freeze Drying</vt:lpstr>
      <vt:lpstr>   The Controller</vt:lpstr>
      <vt:lpstr>   The Controller</vt:lpstr>
      <vt:lpstr> Controller Part Characterization</vt:lpstr>
      <vt:lpstr>     Copy Number Device Assays</vt:lpstr>
      <vt:lpstr>   Genetic Kill Switch</vt:lpstr>
      <vt:lpstr>       Kill Switch Growth Assays</vt:lpstr>
      <vt:lpstr>Phenotype of Dead Cells</vt:lpstr>
      <vt:lpstr>Making Comprehensive Systems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</dc:creator>
  <cp:lastModifiedBy>Samantha</cp:lastModifiedBy>
  <cp:revision>299</cp:revision>
  <dcterms:created xsi:type="dcterms:W3CDTF">2007-10-15T23:20:37Z</dcterms:created>
  <dcterms:modified xsi:type="dcterms:W3CDTF">2007-11-04T07:16:59Z</dcterms:modified>
</cp:coreProperties>
</file>