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58" r:id="rId14"/>
    <p:sldId id="259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57" r:id="rId23"/>
    <p:sldId id="260" r:id="rId24"/>
    <p:sldId id="281" r:id="rId25"/>
    <p:sldId id="280" r:id="rId26"/>
    <p:sldId id="283" r:id="rId27"/>
    <p:sldId id="282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30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J:\Junior%202\BioMath\dHMO1_20150319_LM\HMO1_matrixPLU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urenmagee:Downloads:HMO1_matrixAND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urenmagee:Downloads:HMO1_matrixONL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Degree Distribution </a:t>
            </a:r>
          </a:p>
        </c:rich>
      </c:tx>
      <c:layout>
        <c:manualLayout>
          <c:xMode val="edge"/>
          <c:yMode val="edge"/>
          <c:x val="0.32739431937806901"/>
          <c:y val="2.89530939619781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578063848642504E-2"/>
          <c:y val="0.14822563881801201"/>
          <c:w val="0.82867905647496798"/>
          <c:h val="0.74518981264075101"/>
        </c:manualLayout>
      </c:layout>
      <c:barChart>
        <c:barDir val="col"/>
        <c:grouping val="clustered"/>
        <c:varyColors val="0"/>
        <c:ser>
          <c:idx val="0"/>
          <c:order val="0"/>
          <c:tx>
            <c:v>In-degree Total</c:v>
          </c:tx>
          <c:invertIfNegative val="0"/>
          <c:val>
            <c:numRef>
              <c:f>degree!$T$2:$T$13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v>Out-degree Total</c:v>
          </c:tx>
          <c:invertIfNegative val="0"/>
          <c:val>
            <c:numRef>
              <c:f>degree!$U$2:$U$13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034112"/>
        <c:axId val="87517440"/>
      </c:barChart>
      <c:catAx>
        <c:axId val="9103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Degree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87517440"/>
        <c:crosses val="autoZero"/>
        <c:auto val="1"/>
        <c:lblAlgn val="ctr"/>
        <c:lblOffset val="100"/>
        <c:noMultiLvlLbl val="0"/>
      </c:catAx>
      <c:valAx>
        <c:axId val="875174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/>
                  <a:t>Number of Nodes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034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047413701720199"/>
          <c:y val="0.39222231807108199"/>
          <c:w val="0.186289460182582"/>
          <c:h val="0.1274005169736160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Degree Distribution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530701255823501"/>
          <c:y val="0.193069423604183"/>
          <c:w val="0.58968005909757404"/>
          <c:h val="0.56435677668914896"/>
        </c:manualLayout>
      </c:layout>
      <c:barChart>
        <c:barDir val="col"/>
        <c:grouping val="clustered"/>
        <c:varyColors val="0"/>
        <c:ser>
          <c:idx val="0"/>
          <c:order val="0"/>
          <c:tx>
            <c:v>In-degree total</c:v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val>
            <c:numRef>
              <c:f>'[HMO1_matrixAND.xls]degree'!$K$2:$K$4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v>Out-degree total</c:v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val>
            <c:numRef>
              <c:f>'[HMO1_matrixAND.xls]degree'!$L$2:$L$4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05056"/>
        <c:axId val="87520896"/>
      </c:barChart>
      <c:catAx>
        <c:axId val="41005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Degree Number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7520896"/>
        <c:crosses val="autoZero"/>
        <c:auto val="1"/>
        <c:lblAlgn val="ctr"/>
        <c:lblOffset val="100"/>
        <c:noMultiLvlLbl val="0"/>
      </c:catAx>
      <c:valAx>
        <c:axId val="8752089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Frequency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10050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5921307608812705"/>
          <c:y val="0.46534681586649101"/>
          <c:w val="0.20884502093039101"/>
          <c:h val="0.1782179294807839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dirty="0"/>
              <a:t>Degree Distribution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784310498911399"/>
          <c:y val="0.193069423604183"/>
          <c:w val="0.605391975734344"/>
          <c:h val="0.56435677668914896"/>
        </c:manualLayout>
      </c:layout>
      <c:barChart>
        <c:barDir val="col"/>
        <c:grouping val="clustered"/>
        <c:varyColors val="0"/>
        <c:ser>
          <c:idx val="0"/>
          <c:order val="0"/>
          <c:tx>
            <c:v>In-degree total</c:v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val>
            <c:numRef>
              <c:f>'[HMO1_matrixONLY.xls]degree'!$Q$2:$Q$10</c:f>
              <c:numCache>
                <c:formatCode>General</c:formatCode>
                <c:ptCount val="9"/>
                <c:pt idx="0">
                  <c:v>3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v>Out-degree total</c:v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val>
            <c:numRef>
              <c:f>'[HMO1_matrixONLY.xls]degree'!$R$2:$R$10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06592"/>
        <c:axId val="91620480"/>
      </c:barChart>
      <c:catAx>
        <c:axId val="41006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Degree Number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1620480"/>
        <c:crosses val="autoZero"/>
        <c:auto val="1"/>
        <c:lblAlgn val="ctr"/>
        <c:lblOffset val="100"/>
        <c:noMultiLvlLbl val="0"/>
      </c:catAx>
      <c:valAx>
        <c:axId val="9162048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Frequency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10065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5980369424148397"/>
          <c:y val="0.46534681586649101"/>
          <c:w val="0.20833327100169699"/>
          <c:h val="0.1782179294807839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5"/>
            <a:ext cx="9144000" cy="689225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Biomathematical Modeling: The Deletion of HMO1 and its Effect on Cold Shock Reaction in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S. cerevisiae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Lauren Magee &amp; Lucia Ramirez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</a:rPr>
              <a:t>Department 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of Mathematics and 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</a:rPr>
              <a:t>Biology</a:t>
            </a:r>
            <a:endParaRPr lang="en-US" alt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Loyola Marymount 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</a:rPr>
              <a:t>University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May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7, 2015</a:t>
            </a:r>
            <a:endParaRPr lang="en-US" alt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Wt_Profile</a:t>
            </a:r>
            <a:r>
              <a:rPr lang="en-US" dirty="0" smtClean="0"/>
              <a:t>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9760" r="36650" b="42523"/>
          <a:stretch/>
        </p:blipFill>
        <p:spPr bwMode="auto">
          <a:xfrm>
            <a:off x="304800" y="1295400"/>
            <a:ext cx="8306474" cy="524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1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Wt_Profile</a:t>
            </a:r>
            <a:r>
              <a:rPr lang="en-US" dirty="0" smtClean="0"/>
              <a:t> #26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10130" r="36622" b="42666"/>
          <a:stretch/>
        </p:blipFill>
        <p:spPr bwMode="auto">
          <a:xfrm>
            <a:off x="609600" y="1509165"/>
            <a:ext cx="8069503" cy="503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8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Wt_Profile</a:t>
            </a:r>
            <a:r>
              <a:rPr lang="en-US" dirty="0" smtClean="0"/>
              <a:t> #0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" t="10058" r="36690" b="42862"/>
          <a:stretch/>
        </p:blipFill>
        <p:spPr bwMode="auto">
          <a:xfrm>
            <a:off x="381000" y="1371600"/>
            <a:ext cx="8172450" cy="506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8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HMO1_Profile #1</a:t>
            </a:r>
            <a:endParaRPr lang="en-US" dirty="0"/>
          </a:p>
        </p:txBody>
      </p:sp>
      <p:pic>
        <p:nvPicPr>
          <p:cNvPr id="5" name="Content Placeholder 4" descr="Gene Profile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137" y="1600200"/>
            <a:ext cx="6985726" cy="4525963"/>
          </a:xfrm>
        </p:spPr>
      </p:pic>
      <p:sp>
        <p:nvSpPr>
          <p:cNvPr id="4" name="TextBox 3"/>
          <p:cNvSpPr txBox="1"/>
          <p:nvPr/>
        </p:nvSpPr>
        <p:spPr>
          <a:xfrm>
            <a:off x="1219200" y="6096000"/>
            <a:ext cx="275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Only</a:t>
            </a:r>
            <a:r>
              <a:rPr lang="en-US" dirty="0"/>
              <a:t> DNA binding evidence</a:t>
            </a:r>
          </a:p>
        </p:txBody>
      </p:sp>
    </p:spTree>
    <p:extLst>
      <p:ext uri="{BB962C8B-B14F-4D97-AF65-F5344CB8AC3E}">
        <p14:creationId xmlns:p14="http://schemas.microsoft.com/office/powerpoint/2010/main" val="38866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HMO1_Profile #2</a:t>
            </a:r>
            <a:endParaRPr lang="en-US" dirty="0"/>
          </a:p>
        </p:txBody>
      </p:sp>
      <p:pic>
        <p:nvPicPr>
          <p:cNvPr id="5" name="Content Placeholder 4" descr="Gene Profile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296" y="1600200"/>
            <a:ext cx="7031407" cy="4525963"/>
          </a:xfrm>
        </p:spPr>
      </p:pic>
      <p:sp>
        <p:nvSpPr>
          <p:cNvPr id="4" name="TextBox 3"/>
          <p:cNvSpPr txBox="1"/>
          <p:nvPr/>
        </p:nvSpPr>
        <p:spPr>
          <a:xfrm>
            <a:off x="1219200" y="6096000"/>
            <a:ext cx="378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DNA binding </a:t>
            </a:r>
            <a:r>
              <a:rPr lang="en-US" b="1" dirty="0"/>
              <a:t>and</a:t>
            </a:r>
            <a:r>
              <a:rPr lang="en-US" dirty="0"/>
              <a:t> expression evidence</a:t>
            </a:r>
          </a:p>
        </p:txBody>
      </p:sp>
    </p:spTree>
    <p:extLst>
      <p:ext uri="{BB962C8B-B14F-4D97-AF65-F5344CB8AC3E}">
        <p14:creationId xmlns:p14="http://schemas.microsoft.com/office/powerpoint/2010/main" val="26757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HMO1_Profile #13</a:t>
            </a:r>
            <a:endParaRPr lang="en-US" dirty="0"/>
          </a:p>
        </p:txBody>
      </p:sp>
      <p:pic>
        <p:nvPicPr>
          <p:cNvPr id="4" name="Content Placeholder 3" descr="Gene Profile 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726" y="1600200"/>
            <a:ext cx="696854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HMO1_Profile #22</a:t>
            </a:r>
            <a:endParaRPr lang="en-US" dirty="0"/>
          </a:p>
        </p:txBody>
      </p:sp>
      <p:pic>
        <p:nvPicPr>
          <p:cNvPr id="4" name="Content Placeholder 3" descr="Gene Profile 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708" y="1600200"/>
            <a:ext cx="678458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HMO1_Profile #38</a:t>
            </a:r>
            <a:endParaRPr lang="en-US" dirty="0"/>
          </a:p>
        </p:txBody>
      </p:sp>
      <p:pic>
        <p:nvPicPr>
          <p:cNvPr id="4" name="Content Placeholder 3" descr="Gene Profile 3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3360" y="1600200"/>
            <a:ext cx="683728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HMO1_Profile #40</a:t>
            </a:r>
            <a:endParaRPr lang="en-US" dirty="0"/>
          </a:p>
        </p:txBody>
      </p:sp>
      <p:pic>
        <p:nvPicPr>
          <p:cNvPr id="4" name="Content Placeholder 3" descr="Gene Profile 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035" y="1600200"/>
            <a:ext cx="667793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HMO1_Profile #43</a:t>
            </a:r>
            <a:endParaRPr lang="en-US" dirty="0"/>
          </a:p>
        </p:txBody>
      </p:sp>
      <p:pic>
        <p:nvPicPr>
          <p:cNvPr id="4" name="Content Placeholder 3" descr="Gene Profile 4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207" y="1600200"/>
            <a:ext cx="681958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198887"/>
              </p:ext>
            </p:extLst>
          </p:nvPr>
        </p:nvGraphicFramePr>
        <p:xfrm>
          <a:off x="457200" y="1600200"/>
          <a:ext cx="8297778" cy="403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/>
                <a:gridCol w="2765926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HMO1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2378 (38%)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903 (14.6%)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1527 (25%)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337 (5.4%)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860 (14%)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69 (1.1%)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460 (7%)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18 (0.3%)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B-H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228 (4%)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39 (0.6%)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228 (4%)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 (0.1%)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Significance Table from </a:t>
            </a:r>
            <a:r>
              <a:rPr lang="en-US" b="1" dirty="0" err="1" smtClean="0"/>
              <a:t>Anova</a:t>
            </a:r>
            <a:r>
              <a:rPr lang="en-US" b="1" dirty="0" smtClean="0"/>
              <a:t> Test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69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HMO1_Profile #44</a:t>
            </a:r>
            <a:endParaRPr lang="en-US" dirty="0"/>
          </a:p>
        </p:txBody>
      </p:sp>
      <p:pic>
        <p:nvPicPr>
          <p:cNvPr id="4" name="Content Placeholder 3" descr="Gene Profile 4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384" y="1600200"/>
            <a:ext cx="663523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HMO1_Profile #49</a:t>
            </a:r>
            <a:endParaRPr lang="en-US" dirty="0"/>
          </a:p>
        </p:txBody>
      </p:sp>
      <p:pic>
        <p:nvPicPr>
          <p:cNvPr id="4" name="Content Placeholder 3" descr="Gene Profile 4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987" y="1600200"/>
            <a:ext cx="68020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192661"/>
              </p:ext>
            </p:extLst>
          </p:nvPr>
        </p:nvGraphicFramePr>
        <p:xfrm>
          <a:off x="457200" y="381000"/>
          <a:ext cx="8178013" cy="541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6096000"/>
            <a:ext cx="387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*DNA </a:t>
            </a:r>
            <a:r>
              <a:rPr lang="en-US" dirty="0"/>
              <a:t>binding </a:t>
            </a:r>
            <a:r>
              <a:rPr lang="en-US" b="1" dirty="0"/>
              <a:t>plus</a:t>
            </a:r>
            <a:r>
              <a:rPr lang="en-US" dirty="0"/>
              <a:t> expression evidence</a:t>
            </a:r>
          </a:p>
        </p:txBody>
      </p:sp>
    </p:spTree>
    <p:extLst>
      <p:ext uri="{BB962C8B-B14F-4D97-AF65-F5344CB8AC3E}">
        <p14:creationId xmlns:p14="http://schemas.microsoft.com/office/powerpoint/2010/main" val="39050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</a:t>
            </a:r>
            <a:r>
              <a:rPr lang="en-US" dirty="0" smtClean="0"/>
              <a:t>ene </a:t>
            </a:r>
            <a:r>
              <a:rPr lang="en-US" dirty="0"/>
              <a:t>regulatory </a:t>
            </a:r>
            <a:r>
              <a:rPr lang="en-US" dirty="0" smtClean="0"/>
              <a:t>Network HMO1_profile43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553325" cy="47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53200" y="6324600"/>
            <a:ext cx="2046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GRNsight</a:t>
            </a:r>
            <a:r>
              <a:rPr lang="en-US" dirty="0" smtClean="0"/>
              <a:t> </a:t>
            </a:r>
            <a:r>
              <a:rPr lang="en-US" dirty="0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254015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81000" y="533400"/>
          <a:ext cx="8458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regulatory Network HMO1_profile43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13819"/>
            <a:ext cx="6743700" cy="474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52400" y="381000"/>
          <a:ext cx="8839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regulatory Network HMO1_profile43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391400" cy="494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in Expression after modifying </a:t>
            </a:r>
            <a:r>
              <a:rPr lang="en-US" dirty="0" err="1" smtClean="0"/>
              <a:t>fix_b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Fixed b = </a:t>
            </a:r>
            <a:r>
              <a:rPr lang="en-US" dirty="0" err="1" smtClean="0"/>
              <a:t>fix_b</a:t>
            </a:r>
            <a:r>
              <a:rPr lang="en-US" dirty="0" smtClean="0"/>
              <a:t> set to 1</a:t>
            </a:r>
          </a:p>
          <a:p>
            <a:r>
              <a:rPr lang="en-US" dirty="0" smtClean="0"/>
              <a:t>Estimated b = </a:t>
            </a:r>
            <a:r>
              <a:rPr lang="en-US" dirty="0" err="1" smtClean="0"/>
              <a:t>fix_b</a:t>
            </a:r>
            <a:r>
              <a:rPr lang="en-US" dirty="0" smtClean="0"/>
              <a:t> set to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regulatory Network HMO1_profile43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49738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Stem Profiles: wild type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5150" r="7812" b="15015"/>
          <a:stretch/>
        </p:blipFill>
        <p:spPr bwMode="auto">
          <a:xfrm>
            <a:off x="762000" y="1371600"/>
            <a:ext cx="7557961" cy="502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1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b: weighted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853783" cy="432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6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b: weighted network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24875"/>
            <a:ext cx="6845630" cy="435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7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2051" name="Picture 3" descr="C:\Users\Student\Desktop\figures\3rd run\figur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Junior 2\BioMath\math388GRNmap\figure_fixed b\CYC8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1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3074" name="Picture 2" descr="C:\Users\Student\Desktop\figures\3rd run\figur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2438400"/>
            <a:ext cx="45212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Junior 2\BioMath\math388GRNmap\figure_fixed b\YHP1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4" y="2438400"/>
            <a:ext cx="425608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919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4098" name="Picture 2" descr="C:\Users\Student\Desktop\figures\3rd run\figure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7175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J:\Junior 2\BioMath\math388GRNmap\figure_fixed b\YOX1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4318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5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5122" name="Picture 2" descr="C:\Users\Student\Desktop\figures\3rd run\figure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J:\Junior 2\BioMath\math388GRNmap\figure_fixed b\MSN2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9" y="2590800"/>
            <a:ext cx="4300151" cy="322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6146" name="Picture 2" descr="C:\Users\Student\Desktop\figures\3rd run\figure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61054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J:\Junior 2\BioMath\math388GRNmap\figure_fixed b\FLO8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61054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6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7170" name="Picture 2" descr="C:\Users\Student\Desktop\figures\3rd run\figure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J:\Junior 2\BioMath\math388GRNmap\figure_fixed b\YLR278C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5014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8194" name="Picture 2" descr="C:\Users\Student\Desktop\figures\3rd run\figure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757" y="2386012"/>
            <a:ext cx="4525151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J:\Junior 2\BioMath\math388GRNmap\figure_fixed b\MSN4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2225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9218" name="Picture 2" descr="C:\Users\Student\Desktop\figures\3rd run\figure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33625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J:\Junior 2\BioMath\math388GRNmap\figure_fixed b\ROX1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0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Wt_Profile</a:t>
            </a:r>
            <a:r>
              <a:rPr lang="en-US" dirty="0" smtClean="0"/>
              <a:t> #37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10395"/>
          <a:stretch/>
        </p:blipFill>
        <p:spPr bwMode="auto">
          <a:xfrm>
            <a:off x="381001" y="1302818"/>
            <a:ext cx="8536986" cy="526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7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10242" name="Picture 2" descr="C:\Users\Student\Desktop\figures\3rd run\figure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J:\Junior 2\BioMath\math388GRNmap\figure_fixed b\figure_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8" y="2538412"/>
            <a:ext cx="41021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7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11266" name="Picture 2" descr="C:\Users\Student\Desktop\figures\3rd run\figure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66975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J:\Junior 2\BioMath\math388GRNmap\figure_fixed b\RAP1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552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2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12290" name="Picture 2" descr="C:\Users\Student\Desktop\figures\3rd run\figure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41" y="2362200"/>
            <a:ext cx="4800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J:\Junior 2\BioMath\math388GRNmap\figure_fixed b\CIN5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4940"/>
            <a:ext cx="3993292" cy="299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5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13314" name="Picture 2" descr="C:\Users\Student\Desktop\figures\3rd run\figure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J:\Junior 2\BioMath\math388GRNmap\figure_fixed b\GLN3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8605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7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1026" name="Picture 2" descr="J:\Junior 2\BioMath\math388GRNmap\work for week 14\figure_fixed b\HMO1 2nd R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18014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Junior 2\BioMath\math388GRNmap\work for week 14\figures\HMO1_estimated 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03714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vs. fixed b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399"/>
            <a:ext cx="4419600" cy="241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04910"/>
            <a:ext cx="5267325" cy="323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5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Wt_Profile</a:t>
            </a:r>
            <a:r>
              <a:rPr lang="en-US" dirty="0" smtClean="0"/>
              <a:t> #40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10057" r="36432" b="42964"/>
          <a:stretch/>
        </p:blipFill>
        <p:spPr bwMode="auto">
          <a:xfrm>
            <a:off x="492265" y="1447800"/>
            <a:ext cx="8125078" cy="500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Wt_Profile</a:t>
            </a:r>
            <a:r>
              <a:rPr lang="en-US" dirty="0" smtClean="0"/>
              <a:t> #49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t="6470" r="37732" b="45496"/>
          <a:stretch/>
        </p:blipFill>
        <p:spPr bwMode="auto">
          <a:xfrm>
            <a:off x="841572" y="1752600"/>
            <a:ext cx="7464228" cy="473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6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Wt_Profile</a:t>
            </a:r>
            <a:r>
              <a:rPr lang="en-US" dirty="0" smtClean="0"/>
              <a:t> #29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7" t="41377" r="1579" b="10673"/>
          <a:stretch/>
        </p:blipFill>
        <p:spPr bwMode="auto">
          <a:xfrm>
            <a:off x="457200" y="1600200"/>
            <a:ext cx="7924800" cy="496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2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Wt_Profile</a:t>
            </a:r>
            <a:r>
              <a:rPr lang="en-US" dirty="0" smtClean="0"/>
              <a:t> #25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" t="9973" r="36540" b="42656"/>
          <a:stretch/>
        </p:blipFill>
        <p:spPr bwMode="auto">
          <a:xfrm>
            <a:off x="525982" y="1371600"/>
            <a:ext cx="8270998" cy="516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3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Wt_Profile</a:t>
            </a:r>
            <a:r>
              <a:rPr lang="en-US" dirty="0" smtClean="0"/>
              <a:t> #10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10132" r="36206" b="42775"/>
          <a:stretch/>
        </p:blipFill>
        <p:spPr bwMode="auto">
          <a:xfrm>
            <a:off x="561048" y="1525349"/>
            <a:ext cx="7942020" cy="490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8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323</Words>
  <Application>Microsoft Office PowerPoint</Application>
  <PresentationFormat>On-screen Show (4:3)</PresentationFormat>
  <Paragraphs>108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Biomathematical Modeling: The Deletion of HMO1 and its Effect on Cold Shock Reaction in S. cerevisiae</vt:lpstr>
      <vt:lpstr>Significance Table from Anova Test</vt:lpstr>
      <vt:lpstr>All Stem Profiles: wild type</vt:lpstr>
      <vt:lpstr>Wt_Profile #37</vt:lpstr>
      <vt:lpstr>Wt_Profile #40</vt:lpstr>
      <vt:lpstr>Wt_Profile #49</vt:lpstr>
      <vt:lpstr>Wt_Profile #29</vt:lpstr>
      <vt:lpstr>Wt_Profile #25</vt:lpstr>
      <vt:lpstr>Wt_Profile #10</vt:lpstr>
      <vt:lpstr>Wt_Profile #6</vt:lpstr>
      <vt:lpstr>Wt_Profile #26</vt:lpstr>
      <vt:lpstr>Wt_Profile #0</vt:lpstr>
      <vt:lpstr>HMO1_Profile #1</vt:lpstr>
      <vt:lpstr>HMO1_Profile #2</vt:lpstr>
      <vt:lpstr>HMO1_Profile #13</vt:lpstr>
      <vt:lpstr>HMO1_Profile #22</vt:lpstr>
      <vt:lpstr>HMO1_Profile #38</vt:lpstr>
      <vt:lpstr>HMO1_Profile #40</vt:lpstr>
      <vt:lpstr>HMO1_Profile #43</vt:lpstr>
      <vt:lpstr>HMO1_Profile #44</vt:lpstr>
      <vt:lpstr>HMO1_Profile #49</vt:lpstr>
      <vt:lpstr>PowerPoint Presentation</vt:lpstr>
      <vt:lpstr>Gene regulatory Network HMO1_profile43</vt:lpstr>
      <vt:lpstr>PowerPoint Presentation</vt:lpstr>
      <vt:lpstr>Gene regulatory Network HMO1_profile43</vt:lpstr>
      <vt:lpstr>PowerPoint Presentation</vt:lpstr>
      <vt:lpstr>Gene regulatory Network HMO1_profile43</vt:lpstr>
      <vt:lpstr>Change in Expression after modifying fix_b?</vt:lpstr>
      <vt:lpstr>Gene regulatory Network HMO1_profile43</vt:lpstr>
      <vt:lpstr>Estimated b: weighted network</vt:lpstr>
      <vt:lpstr>Fixed b: weighted network</vt:lpstr>
      <vt:lpstr>GRNmap model</vt:lpstr>
      <vt:lpstr>GRNmap model</vt:lpstr>
      <vt:lpstr>GRNmap model</vt:lpstr>
      <vt:lpstr>GRNmap model</vt:lpstr>
      <vt:lpstr>GRNmap model</vt:lpstr>
      <vt:lpstr>GRNmap model</vt:lpstr>
      <vt:lpstr>GRNmap model</vt:lpstr>
      <vt:lpstr>GRNmap model</vt:lpstr>
      <vt:lpstr>GRNmap model</vt:lpstr>
      <vt:lpstr>GRNmap model</vt:lpstr>
      <vt:lpstr>GRNmap model</vt:lpstr>
      <vt:lpstr>GRNmap model</vt:lpstr>
      <vt:lpstr>GRNmap model</vt:lpstr>
      <vt:lpstr>Estimated vs. fixed b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Student</cp:lastModifiedBy>
  <cp:revision>14</cp:revision>
  <dcterms:created xsi:type="dcterms:W3CDTF">2015-04-14T05:33:40Z</dcterms:created>
  <dcterms:modified xsi:type="dcterms:W3CDTF">2015-04-30T17:14:43Z</dcterms:modified>
</cp:coreProperties>
</file>