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8" r:id="rId11"/>
    <p:sldId id="269" r:id="rId12"/>
    <p:sldId id="267" r:id="rId13"/>
    <p:sldId id="270" r:id="rId14"/>
    <p:sldId id="271" r:id="rId15"/>
    <p:sldId id="266" r:id="rId16"/>
    <p:sldId id="272" r:id="rId17"/>
    <p:sldId id="276" r:id="rId18"/>
    <p:sldId id="275" r:id="rId19"/>
    <p:sldId id="282" r:id="rId20"/>
    <p:sldId id="279" r:id="rId21"/>
    <p:sldId id="278" r:id="rId22"/>
    <p:sldId id="273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6699" mc:Ignorable=""/>
          </a:solidFill>
          <a:ln w="9525">
            <a:solidFill>
              <a:srgbClr xmlns:mc="http://schemas.openxmlformats.org/markup-compatibility/2006" xmlns:a14="http://schemas.microsoft.com/office/drawing/2010/main" val="339966" mc:Ignorable="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fld id="{91A4E976-4094-4E46-BEB2-737CED93E427}" type="datetimeFigureOut">
              <a:rPr lang="en-US" smtClean="0"/>
              <a:t>4/13/2010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fld id="{2F056AF5-63FB-4AB9-802C-38D5F970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4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4E976-4094-4E46-BEB2-737CED93E427}" type="datetimeFigureOut">
              <a:rPr lang="en-US" smtClean="0"/>
              <a:t>4/13/2010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56AF5-63FB-4AB9-802C-38D5F970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4E976-4094-4E46-BEB2-737CED93E427}" type="datetimeFigureOut">
              <a:rPr lang="en-US" smtClean="0"/>
              <a:t>4/13/2010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56AF5-63FB-4AB9-802C-38D5F970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3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4E976-4094-4E46-BEB2-737CED93E427}" type="datetimeFigureOut">
              <a:rPr lang="en-US" smtClean="0"/>
              <a:t>4/13/2010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56AF5-63FB-4AB9-802C-38D5F970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7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4E976-4094-4E46-BEB2-737CED93E427}" type="datetimeFigureOut">
              <a:rPr lang="en-US" smtClean="0"/>
              <a:t>4/13/2010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56AF5-63FB-4AB9-802C-38D5F970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2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4E976-4094-4E46-BEB2-737CED93E427}" type="datetimeFigureOut">
              <a:rPr lang="en-US" smtClean="0"/>
              <a:t>4/13/2010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56AF5-63FB-4AB9-802C-38D5F970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3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4E976-4094-4E46-BEB2-737CED93E427}" type="datetimeFigureOut">
              <a:rPr lang="en-US" smtClean="0"/>
              <a:t>4/13/2010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56AF5-63FB-4AB9-802C-38D5F970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6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4E976-4094-4E46-BEB2-737CED93E427}" type="datetimeFigureOut">
              <a:rPr lang="en-US" smtClean="0"/>
              <a:t>4/13/2010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56AF5-63FB-4AB9-802C-38D5F970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0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4E976-4094-4E46-BEB2-737CED93E427}" type="datetimeFigureOut">
              <a:rPr lang="en-US" smtClean="0"/>
              <a:t>4/13/2010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56AF5-63FB-4AB9-802C-38D5F970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8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4E976-4094-4E46-BEB2-737CED93E427}" type="datetimeFigureOut">
              <a:rPr lang="en-US" smtClean="0"/>
              <a:t>4/13/2010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56AF5-63FB-4AB9-802C-38D5F970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4E976-4094-4E46-BEB2-737CED93E427}" type="datetimeFigureOut">
              <a:rPr lang="en-US" smtClean="0"/>
              <a:t>4/13/2010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56AF5-63FB-4AB9-802C-38D5F970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9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fld id="{91A4E976-4094-4E46-BEB2-737CED93E427}" type="datetimeFigureOut">
              <a:rPr lang="en-US" smtClean="0"/>
              <a:t>4/13/2010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</a:defRPr>
            </a:lvl1pPr>
          </a:lstStyle>
          <a:p>
            <a:fld id="{2F056AF5-63FB-4AB9-802C-38D5F970CA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xmlns:mc="http://schemas.openxmlformats.org/markup-compatibility/2006" xmlns:a14="http://schemas.microsoft.com/office/drawing/2010/main" val="FFFFFF" mc:Ignorable="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xmlns:mc="http://schemas.openxmlformats.org/markup-compatibility/2006" xmlns:a14="http://schemas.microsoft.com/office/drawing/2010/main" val="FFFFFF" mc:Ignorable="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xmlns:mc="http://schemas.openxmlformats.org/markup-compatibility/2006" xmlns:a14="http://schemas.microsoft.com/office/drawing/2010/main" val="FFFFFF" mc:Ignorable="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xmlns:mc="http://schemas.openxmlformats.org/markup-compatibility/2006" xmlns:a14="http://schemas.microsoft.com/office/drawing/2010/main" val="FFFFFF" mc:Ignorable="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xmlns:mc="http://schemas.openxmlformats.org/markup-compatibility/2006" xmlns:a14="http://schemas.microsoft.com/office/drawing/2010/main" val="FFFFFF" mc:Ignorable="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xmlns:mc="http://schemas.openxmlformats.org/markup-compatibility/2006" xmlns:a14="http://schemas.microsoft.com/office/drawing/2010/main" val="FFFFFF" mc:Ignorable="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xmlns:mc="http://schemas.openxmlformats.org/markup-compatibility/2006" xmlns:a14="http://schemas.microsoft.com/office/drawing/2010/main" val="FFFFFF" mc:Ignorable="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xmlns:mc="http://schemas.openxmlformats.org/markup-compatibility/2006" xmlns:a14="http://schemas.microsoft.com/office/drawing/2010/main" val="FFFFFF" mc:Ignorable="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xmlns:mc="http://schemas.openxmlformats.org/markup-compatibility/2006" xmlns:a14="http://schemas.microsoft.com/office/drawing/2010/main" val="FFFFFF" mc:Ignorable="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xmlns:mc="http://schemas.openxmlformats.org/markup-compatibility/2006" xmlns:a14="http://schemas.microsoft.com/office/drawing/2010/main" val="FFFFFF" mc:Ignorable="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xmlns:mc="http://schemas.openxmlformats.org/markup-compatibility/2006" xmlns:a14="http://schemas.microsoft.com/office/drawing/2010/main" val="FFFFFF" mc:Ignorable="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xmlns:mc="http://schemas.openxmlformats.org/markup-compatibility/2006" xmlns:a14="http://schemas.microsoft.com/office/drawing/2010/main" val="FFFFFF" mc:Ignorable="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xmlns:mc="http://schemas.openxmlformats.org/markup-compatibility/2006" xmlns:a14="http://schemas.microsoft.com/office/drawing/2010/main" val="FFFFFF" mc:Ignorable="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xmlns:mc="http://schemas.openxmlformats.org/markup-compatibility/2006" xmlns:a14="http://schemas.microsoft.com/office/drawing/2010/main" val="FFFFFF" mc:Ignorable="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xmlns:mc="http://schemas.openxmlformats.org/markup-compatibility/2006" xmlns:a14="http://schemas.microsoft.com/office/drawing/2010/main" val="FFFFFF" mc:Ignorable="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xmlns:mc="http://schemas.openxmlformats.org/markup-compatibility/2006" xmlns:a14="http://schemas.microsoft.com/office/drawing/2010/main" val="FFFFFF" mc:Ignorable="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xmlns:mc="http://schemas.openxmlformats.org/markup-compatibility/2006" xmlns:a14="http://schemas.microsoft.com/office/drawing/2010/main" val="FFFFFF" mc:Ignorable="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xmlns:mc="http://schemas.openxmlformats.org/markup-compatibility/2006" xmlns:a14="http://schemas.microsoft.com/office/drawing/2010/main" val="FFFFFF" mc:Ignorable="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6250927" cy="1880534"/>
          </a:xfrm>
        </p:spPr>
        <p:txBody>
          <a:bodyPr/>
          <a:lstStyle/>
          <a:p>
            <a:r>
              <a:rPr lang="en-US" dirty="0" smtClean="0"/>
              <a:t>Synthetic approaches to transcription factor regulation and function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6193722" cy="1308198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Johnstone</a:t>
            </a:r>
            <a:endParaRPr lang="en-US" dirty="0" smtClean="0"/>
          </a:p>
          <a:p>
            <a:r>
              <a:rPr lang="en-US" dirty="0" smtClean="0"/>
              <a:t>BIOL1220</a:t>
            </a:r>
          </a:p>
          <a:p>
            <a:r>
              <a:rPr lang="en-US" dirty="0" smtClean="0"/>
              <a:t>Spring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6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2025" y="685800"/>
            <a:ext cx="7826375" cy="5410200"/>
          </a:xfrm>
        </p:spPr>
        <p:txBody>
          <a:bodyPr/>
          <a:lstStyle/>
          <a:p>
            <a:r>
              <a:rPr lang="en-US" dirty="0" smtClean="0"/>
              <a:t>1) Change the transcription factor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2) Engineer a new transcription factor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3) Change the binding sites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4) Evolve a new promoter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5) Engineer a new promoter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6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2025" y="685800"/>
            <a:ext cx="7826375" cy="5410200"/>
          </a:xfrm>
        </p:spPr>
        <p:txBody>
          <a:bodyPr/>
          <a:lstStyle/>
          <a:p>
            <a:r>
              <a:rPr lang="en-US" dirty="0" smtClean="0"/>
              <a:t>1) Change the transcription factor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3) Change the binding sites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7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743700" cy="1369490"/>
          </a:xfrm>
          <a:prstGeom prst="rect">
            <a:avLst/>
          </a:prstGeom>
          <a:ln w="38100" cap="sq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outerShdw blurRad="50800" dist="38100" dir="2700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  <a:scene3d>
            <a:camera prst="perspectiveAbove" fov="4200000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2623376" cy="4114800"/>
          </a:xfrm>
          <a:prstGeom prst="rect">
            <a:avLst/>
          </a:prstGeom>
          <a:ln w="127000" cap="sq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</a:ln>
          <a:effectLst>
            <a:outerShdw blurRad="57150" dist="50800" dir="27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2743200"/>
            <a:ext cx="365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2 peptides: Zif268 and NRE</a:t>
            </a:r>
          </a:p>
          <a:p>
            <a:pPr marL="45720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2 binding sites: N and Z</a:t>
            </a:r>
          </a:p>
          <a:p>
            <a:pPr marL="45720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Zif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268 and NRE both contain Zinc Finger 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DBDs</a:t>
            </a:r>
            <a:endParaRPr lang="en-US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Zif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268 and NRE are linked by a flexible linker sequence</a:t>
            </a:r>
          </a:p>
          <a:p>
            <a:pPr marL="45720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Investigators created versions of the peptides and binding sites with longer linker sequences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0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5029200" cy="4956175"/>
          </a:xfrm>
          <a:prstGeom prst="rect">
            <a:avLst/>
          </a:prstGeom>
          <a:ln w="88900" cap="sq" cmpd="thickThin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innerShdw blurRad="76200">
              <a:srgbClr xmlns:mc="http://schemas.openxmlformats.org/markup-compatibility/2006" xmlns:a14="http://schemas.microsoft.com/office/drawing/2010/main" val="000000" mc:Ignorable="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48400" y="1219200"/>
            <a:ext cx="2819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“268//NRE peptide gives 72-fold repression of VP16-activated transcription at a promoter containing the N/Z site”</a:t>
            </a:r>
          </a:p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“Our peptides bind 6,000 to 90,000-fold more tightly than the original three-finger peptides”</a:t>
            </a:r>
          </a:p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“Longer linkers must relieve some strain that accumulates when a larger set of fingers all are connected with canonical linkers.”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8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2025" y="685800"/>
            <a:ext cx="7826375" cy="5410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2) Engineer a new transcription factor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9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902195" cy="16002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xmlns:mc="http://schemas.openxmlformats.org/markup-compatibility/2006" xmlns:a14="http://schemas.microsoft.com/office/drawing/2010/main" val="000000" mc:Ignorable="">
                <a:alpha val="20000"/>
              </a:srgbClr>
            </a:outerShdw>
          </a:effectLst>
          <a:scene3d>
            <a:camera prst="perspectiveRelaxed" fov="1800000">
              <a:rot lat="18972602" lon="21183931" rev="288661"/>
            </a:camera>
            <a:lightRig rig="brightRoom" dir="t"/>
          </a:scene3d>
          <a:sp3d prstMaterial="translucentPowder">
            <a:bevelT w="22860" h="12700"/>
            <a:contourClr>
              <a:srgbClr xmlns:mc="http://schemas.openxmlformats.org/markup-compatibility/2006" xmlns:a14="http://schemas.microsoft.com/office/drawing/2010/main" val="FFFFFF" mc:Ignorable="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981200"/>
            <a:ext cx="618259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3124200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- Investigators created a synthetic transcription factor</a:t>
            </a:r>
          </a:p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HA – Epitope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NLS – Nuclear Localization Signal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ZFP – Zinc Finger Protein (4 zinc 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fingers)</a:t>
            </a:r>
            <a:endParaRPr lang="en-US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KRAB – Repression domain</a:t>
            </a:r>
          </a:p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- TF was engineered to bind to a sequence in the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hTERT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promoter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3299838" cy="3276600"/>
          </a:xfrm>
          <a:prstGeom prst="rect">
            <a:avLst/>
          </a:prstGeom>
          <a:ln w="38100" cap="sq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outerShdw blurRad="50800" dist="38100" dir="2700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400550" cy="2905590"/>
          </a:xfrm>
          <a:prstGeom prst="rect">
            <a:avLst/>
          </a:prstGeom>
          <a:ln w="38100" cap="sq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outerShdw blurRad="50800" dist="38100" dir="2700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89938" y="1066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In trials with luciferase, the synthetic transcription factor repressed activity by ~80-95%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4343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In HEK293 cells, telomerase activity was significantly reduced and cell growth was slowed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2025" y="685800"/>
            <a:ext cx="7826375" cy="5410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4) Evolve a new promoter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3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934199" cy="1354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629400" cy="4400827"/>
          </a:xfrm>
          <a:prstGeom prst="roundRect">
            <a:avLst>
              <a:gd name="adj" fmla="val 4167"/>
            </a:avLst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76200" cap="sq">
            <a:solidFill>
              <a:srgbClr xmlns:mc="http://schemas.openxmlformats.org/markup-compatibility/2006" xmlns:a14="http://schemas.microsoft.com/office/drawing/2010/main" val="292929" mc:Ignorable=""/>
            </a:solidFill>
            <a:miter lim="800000"/>
          </a:ln>
          <a:effectLst>
            <a:outerShdw dist="35921" dir="2700000" algn="ctr" rotWithShape="0">
              <a:schemeClr val="bg2"/>
            </a:outerShdw>
            <a:reflection blurRad="12700" stA="10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26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572974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81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10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10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10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10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10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</a:rPr>
              <a:t>Results</a:t>
            </a:r>
            <a:endParaRPr lang="en-US" sz="4000" b="1" dirty="0">
              <a:ln w="17780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10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10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10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10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10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10/main" val="000000" mc:Ignorable=""/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08" y="4495800"/>
            <a:ext cx="3857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44958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120/480 selected 18-mers exceeded 4-fold activity</a:t>
            </a:r>
          </a:p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Discovered brand new binding motifs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2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772543" cy="1362706"/>
          </a:xfrm>
        </p:spPr>
        <p:txBody>
          <a:bodyPr/>
          <a:lstStyle/>
          <a:p>
            <a:pPr algn="ctr"/>
            <a:r>
              <a:rPr lang="en-US" dirty="0" smtClean="0"/>
              <a:t>Transcription Factor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90600" y="1143000"/>
            <a:ext cx="7772543" cy="586012"/>
          </a:xfrm>
        </p:spPr>
        <p:txBody>
          <a:bodyPr/>
          <a:lstStyle/>
          <a:p>
            <a:pPr algn="ctr"/>
            <a:r>
              <a:rPr lang="en-US" dirty="0"/>
              <a:t>a protein that binds to specific DNA </a:t>
            </a:r>
            <a:r>
              <a:rPr lang="en-US" dirty="0" smtClean="0"/>
              <a:t>sequences to modulate the transcription of DNA to mRNA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590800" cy="2383536"/>
          </a:xfrm>
          <a:prstGeom prst="rect">
            <a:avLst/>
          </a:prstGeom>
          <a:ln w="38100" cap="sq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outerShdw blurRad="50800" dist="38100" dir="2700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62600" y="4876800"/>
            <a:ext cx="2743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The transcription factor TATA binding protein (blue) bound to DNA (red). Image by David S. </a:t>
            </a:r>
            <a:r>
              <a:rPr lang="en-US" sz="11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Goodsell</a:t>
            </a:r>
            <a:endParaRPr lang="en-US" sz="11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209800"/>
            <a:ext cx="358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Transcription factors bind to either enhancer or promoter regions of DNA adjacent to genes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Can as activators or repressors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Multiple TFs usually act on a single promoter/enhancer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Approximately 10% of genes in the human genome code for transcription factors</a:t>
            </a:r>
          </a:p>
        </p:txBody>
      </p:sp>
    </p:spTree>
    <p:extLst>
      <p:ext uri="{BB962C8B-B14F-4D97-AF65-F5344CB8AC3E}">
        <p14:creationId xmlns:p14="http://schemas.microsoft.com/office/powerpoint/2010/main" val="14617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2025" y="685800"/>
            <a:ext cx="7826375" cy="5410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5) Engineer a new promoter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5146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3148" r="788" b="7549"/>
          <a:stretch/>
        </p:blipFill>
        <p:spPr bwMode="auto">
          <a:xfrm>
            <a:off x="1617785" y="369277"/>
            <a:ext cx="5926015" cy="1828800"/>
          </a:xfrm>
          <a:prstGeom prst="rect">
            <a:avLst/>
          </a:prstGeom>
          <a:ln w="127000" cap="sq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</a:ln>
          <a:effectLst>
            <a:outerShdw blurRad="57150" dist="50800" dir="27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77000" cy="107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3733800"/>
            <a:ext cx="586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Investigators created a synthetic DBH (dopamine beta hydroxylase) promoter</a:t>
            </a:r>
          </a:p>
          <a:p>
            <a:endParaRPr lang="en-US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Active specifically in NA neurons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Promoter contains: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TATA box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PRS2 (Phox2 response sites)</a:t>
            </a: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CAT reporter gene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1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45434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1023" y="1828800"/>
            <a:ext cx="190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50-fold increase in reporter activity with synthetic promoter</a:t>
            </a:r>
          </a:p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Less nonspecific, “leaky” transcription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5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6019800" cy="1511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254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781800" cy="373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59436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Simplified representation of a plant synthetic promoter</a:t>
            </a:r>
            <a:endParaRPr lang="en-US" sz="1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3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5181600" cy="61338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2700000">
              <a:rot lat="298854" lon="20101135" rev="26211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16764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Combinatorial </a:t>
            </a:r>
            <a:r>
              <a:rPr lang="en-US" i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cis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-motif engineering for the accurate design of synthetic promoters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8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DNA-binding domain</a:t>
            </a:r>
            <a:r>
              <a:rPr lang="en-US" dirty="0" smtClean="0"/>
              <a:t> (</a:t>
            </a:r>
            <a:r>
              <a:rPr lang="en-US" b="1" dirty="0" smtClean="0"/>
              <a:t>DBD</a:t>
            </a:r>
            <a:r>
              <a:rPr lang="en-US" dirty="0" smtClean="0"/>
              <a:t>), which attach to specific sequences of DNA </a:t>
            </a:r>
          </a:p>
          <a:p>
            <a:r>
              <a:rPr lang="en-US" b="1" dirty="0" smtClean="0"/>
              <a:t>Trans-activating domain</a:t>
            </a:r>
            <a:r>
              <a:rPr lang="en-US" dirty="0" smtClean="0"/>
              <a:t> (</a:t>
            </a:r>
            <a:r>
              <a:rPr lang="en-US" b="1" dirty="0" smtClean="0"/>
              <a:t>TAD</a:t>
            </a:r>
            <a:r>
              <a:rPr lang="en-US" dirty="0" smtClean="0"/>
              <a:t>), which contain binding sites for other proteins such as transcription </a:t>
            </a:r>
            <a:r>
              <a:rPr lang="en-US" dirty="0" err="1" smtClean="0"/>
              <a:t>coregulators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Optional </a:t>
            </a:r>
            <a:r>
              <a:rPr lang="en-US" b="1" dirty="0" smtClean="0"/>
              <a:t>signal sensing domain</a:t>
            </a:r>
            <a:r>
              <a:rPr lang="en-US" dirty="0" smtClean="0"/>
              <a:t> (</a:t>
            </a:r>
            <a:r>
              <a:rPr lang="en-US" b="1" dirty="0" smtClean="0"/>
              <a:t>SSD</a:t>
            </a:r>
            <a:r>
              <a:rPr lang="en-US" dirty="0" smtClean="0"/>
              <a:t>) (</a:t>
            </a:r>
            <a:r>
              <a:rPr lang="en-US" i="1" dirty="0" smtClean="0"/>
              <a:t>e.g.</a:t>
            </a:r>
            <a:r>
              <a:rPr lang="en-US" dirty="0" smtClean="0"/>
              <a:t>, a ligand binding domain), which senses external signals and in response transmit these signals to the rest of the transcription complex.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86400"/>
            <a:ext cx="3810000" cy="628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6095999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Typical layout of a TF</a:t>
            </a:r>
            <a:endParaRPr lang="en-US" sz="12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6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638" y="1676400"/>
            <a:ext cx="3810000" cy="307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5064" y="3690640"/>
            <a:ext cx="2793651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81600" y="1765995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Amino acid R groups make sequence-specific contacts with DNA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9860" y="54864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Arginine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residue in another loop of the protein contacts bases in the minor groove to anchor the protein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6414" y="533400"/>
            <a:ext cx="6799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The Binding Domain</a:t>
            </a:r>
          </a:p>
          <a:p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ex: Homeodomain</a:t>
            </a: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4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tabilize or block the binding of RNA polymerase to DNA</a:t>
            </a:r>
          </a:p>
          <a:p>
            <a:r>
              <a:rPr lang="en-US" dirty="0"/>
              <a:t>C</a:t>
            </a:r>
            <a:r>
              <a:rPr lang="en-US" dirty="0" smtClean="0"/>
              <a:t>atalyze the acetylation or </a:t>
            </a:r>
            <a:r>
              <a:rPr lang="en-US" dirty="0" err="1" smtClean="0"/>
              <a:t>deacetylation</a:t>
            </a:r>
            <a:r>
              <a:rPr lang="en-US" dirty="0" smtClean="0"/>
              <a:t> of histone proteins.</a:t>
            </a:r>
          </a:p>
          <a:p>
            <a:r>
              <a:rPr lang="en-US" dirty="0" smtClean="0"/>
              <a:t>Recruit coactivator or corepressor proteins to the transcription factor DNA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7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Factor Mechanisms: p53</a:t>
            </a:r>
            <a:endParaRPr lang="en-US" dirty="0"/>
          </a:p>
        </p:txBody>
      </p:sp>
      <p:pic>
        <p:nvPicPr>
          <p:cNvPr id="4" name="p53-lg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6563" y="1584325"/>
            <a:ext cx="6608762" cy="4956175"/>
          </a:xfrm>
        </p:spPr>
      </p:pic>
    </p:spTree>
    <p:extLst>
      <p:ext uri="{BB962C8B-B14F-4D97-AF65-F5344CB8AC3E}">
        <p14:creationId xmlns:p14="http://schemas.microsoft.com/office/powerpoint/2010/main" val="101502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 Mechanisms: MECP2</a:t>
            </a:r>
            <a:endParaRPr lang="en-US" dirty="0"/>
          </a:p>
        </p:txBody>
      </p:sp>
      <p:pic>
        <p:nvPicPr>
          <p:cNvPr id="4" name="mecp2-lg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6563" y="1584325"/>
            <a:ext cx="6608762" cy="4956175"/>
          </a:xfrm>
        </p:spPr>
      </p:pic>
    </p:spTree>
    <p:extLst>
      <p:ext uri="{BB962C8B-B14F-4D97-AF65-F5344CB8AC3E}">
        <p14:creationId xmlns:p14="http://schemas.microsoft.com/office/powerpoint/2010/main" val="91291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52600" y="1371600"/>
            <a:ext cx="5486400" cy="1371600"/>
          </a:xfrm>
          <a:scene3d>
            <a:camera prst="perspectiveAbove"/>
            <a:lightRig rig="threePt" dir="t"/>
          </a:scene3d>
        </p:spPr>
        <p:txBody>
          <a:bodyPr/>
          <a:lstStyle/>
          <a:p>
            <a:pPr algn="ctr"/>
            <a:r>
              <a:rPr lang="en-US" b="1" dirty="0" smtClean="0">
                <a:ln w="10541" cmpd="sng">
                  <a:solidFill>
                    <a:srgbClr xmlns:mc="http://schemas.openxmlformats.org/markup-compatibility/2006" xmlns:a14="http://schemas.microsoft.com/office/drawing/2010/main" val="7D7D7D" mc:Ignorable="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>
                        <a:tint val="40000"/>
                        <a:satMod val="250000"/>
                      </a:srgbClr>
                    </a:gs>
                    <a:gs pos="9000">
                      <a:srgbClr xmlns:mc="http://schemas.openxmlformats.org/markup-compatibility/2006" xmlns:a14="http://schemas.microsoft.com/office/drawing/2010/main" val="FFFFFF" mc:Ignorable="">
                        <a:tint val="52000"/>
                        <a:satMod val="300000"/>
                      </a:srgbClr>
                    </a:gs>
                    <a:gs pos="50000">
                      <a:srgbClr xmlns:mc="http://schemas.openxmlformats.org/markup-compatibility/2006" xmlns:a14="http://schemas.microsoft.com/office/drawing/2010/main" val="FFFFFF" mc:Ignorable="">
                        <a:shade val="20000"/>
                        <a:satMod val="300000"/>
                      </a:srgbClr>
                    </a:gs>
                    <a:gs pos="79000">
                      <a:srgbClr xmlns:mc="http://schemas.openxmlformats.org/markup-compatibility/2006" xmlns:a14="http://schemas.microsoft.com/office/drawing/2010/main" val="FFFFFF" mc:Ignorable="">
                        <a:tint val="52000"/>
                        <a:satMod val="300000"/>
                      </a:srgbClr>
                    </a:gs>
                    <a:gs pos="100000">
                      <a:srgbClr xmlns:mc="http://schemas.openxmlformats.org/markup-compatibility/2006" xmlns:a14="http://schemas.microsoft.com/office/drawing/2010/main" val="FFFFFF" mc:Ignorable="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Why is this relevant to Synthetic biology??</a:t>
            </a:r>
            <a:endParaRPr lang="en-US" b="1" dirty="0">
              <a:ln w="10541" cmpd="sng">
                <a:solidFill>
                  <a:srgbClr xmlns:mc="http://schemas.openxmlformats.org/markup-compatibility/2006" xmlns:a14="http://schemas.microsoft.com/office/drawing/2010/main" val="7D7D7D" mc:Ignorable="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>
                      <a:tint val="40000"/>
                      <a:satMod val="250000"/>
                    </a:srgbClr>
                  </a:gs>
                  <a:gs pos="9000">
                    <a:srgbClr xmlns:mc="http://schemas.openxmlformats.org/markup-compatibility/2006" xmlns:a14="http://schemas.microsoft.com/office/drawing/2010/main" val="FFFFFF" mc:Ignorable="">
                      <a:tint val="52000"/>
                      <a:satMod val="300000"/>
                    </a:srgbClr>
                  </a:gs>
                  <a:gs pos="50000">
                    <a:srgbClr xmlns:mc="http://schemas.openxmlformats.org/markup-compatibility/2006" xmlns:a14="http://schemas.microsoft.com/office/drawing/2010/main" val="FFFFFF" mc:Ignorable="">
                      <a:shade val="20000"/>
                      <a:satMod val="300000"/>
                    </a:srgbClr>
                  </a:gs>
                  <a:gs pos="79000">
                    <a:srgbClr xmlns:mc="http://schemas.openxmlformats.org/markup-compatibility/2006" xmlns:a14="http://schemas.microsoft.com/office/drawing/2010/main" val="FFFFFF" mc:Ignorable="">
                      <a:tint val="52000"/>
                      <a:satMod val="300000"/>
                    </a:srgbClr>
                  </a:gs>
                  <a:gs pos="100000">
                    <a:srgbClr xmlns:mc="http://schemas.openxmlformats.org/markup-compatibility/2006" xmlns:a14="http://schemas.microsoft.com/office/drawing/2010/main" val="FFFFFF" mc:Ignorable="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1485900" cy="2543175"/>
          </a:xfrm>
          <a:prstGeom prst="roundRect">
            <a:avLst>
              <a:gd name="adj" fmla="val 7101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5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Transcription Factors control almost every gene!</a:t>
            </a:r>
            <a:endParaRPr lang="en-US" sz="3600" dirty="0">
              <a:ln w="18415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00" y="4343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</a:rPr>
              <a:t>But how do we take advantage of this?</a:t>
            </a:r>
            <a:endParaRPr lang="en-US" dirty="0">
              <a:ln w="18415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63500" dir="3600000" algn="tl" rotWithShape="0">
                  <a:srgbClr xmlns:mc="http://schemas.openxmlformats.org/markup-compatibility/2006" xmlns:a14="http://schemas.microsoft.com/office/drawing/2010/main" val="000000" mc:Ignorable="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973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0286208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C0C0C0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00CC99" mc:Ignorable=""/>
      </a:accent1>
      <a:accent2>
        <a:srgbClr xmlns:mc="http://schemas.openxmlformats.org/markup-compatibility/2006" xmlns:a14="http://schemas.microsoft.com/office/drawing/2010/main" val="3333CC" mc:Ignorable=""/>
      </a:accent2>
      <a:accent3>
        <a:srgbClr xmlns:mc="http://schemas.openxmlformats.org/markup-compatibility/2006" xmlns:a14="http://schemas.microsoft.com/office/drawing/2010/main" val="DCDCDC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AAE2CA" mc:Ignorable=""/>
      </a:accent5>
      <a:accent6>
        <a:srgbClr xmlns:mc="http://schemas.openxmlformats.org/markup-compatibility/2006" xmlns:a14="http://schemas.microsoft.com/office/drawing/2010/main" val="2D2DB9" mc:Ignorable=""/>
      </a:accent6>
      <a:hlink>
        <a:srgbClr xmlns:mc="http://schemas.openxmlformats.org/markup-compatibility/2006" xmlns:a14="http://schemas.microsoft.com/office/drawing/2010/main" val="CCCCFF" mc:Ignorable=""/>
      </a:hlink>
      <a:folHlink>
        <a:srgbClr xmlns:mc="http://schemas.openxmlformats.org/markup-compatibility/2006" xmlns:a14="http://schemas.microsoft.com/office/drawing/2010/main" val="B2B2B2" mc:Ignorable="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xmlns:mc="http://schemas.openxmlformats.org/markup-compatibility/2006" xmlns:a14="http://schemas.microsoft.com/office/drawing/2010/main" val="000000" mc:Ignorable="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xmlns:mc="http://schemas.openxmlformats.org/markup-compatibility/2006" xmlns:a14="http://schemas.microsoft.com/office/drawing/2010/main" val="000000" mc:Ignorable="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FF" mc:Ignorable=""/>
        </a:dk2>
        <a:lt2>
          <a:srgbClr xmlns:mc="http://schemas.openxmlformats.org/markup-compatibility/2006" xmlns:a14="http://schemas.microsoft.com/office/drawing/2010/main" val="FFFF00" mc:Ignorable=""/>
        </a:lt2>
        <a:accent1>
          <a:srgbClr xmlns:mc="http://schemas.openxmlformats.org/markup-compatibility/2006" xmlns:a14="http://schemas.microsoft.com/office/drawing/2010/main" val="FF9900" mc:Ignorable=""/>
        </a:accent1>
        <a:accent2>
          <a:srgbClr xmlns:mc="http://schemas.openxmlformats.org/markup-compatibility/2006" xmlns:a14="http://schemas.microsoft.com/office/drawing/2010/main" val="00FFFF" mc:Ignorable=""/>
        </a:accent2>
        <a:accent3>
          <a:srgbClr xmlns:mc="http://schemas.openxmlformats.org/markup-compatibility/2006" xmlns:a14="http://schemas.microsoft.com/office/drawing/2010/main" val="AAAAFF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FFCAAA" mc:Ignorable=""/>
        </a:accent5>
        <a:accent6>
          <a:srgbClr xmlns:mc="http://schemas.openxmlformats.org/markup-compatibility/2006" xmlns:a14="http://schemas.microsoft.com/office/drawing/2010/main" val="00E7E7" mc:Ignorable=""/>
        </a:accent6>
        <a:hlink>
          <a:srgbClr xmlns:mc="http://schemas.openxmlformats.org/markup-compatibility/2006" xmlns:a14="http://schemas.microsoft.com/office/drawing/2010/main" val="FF0000" mc:Ignorable=""/>
        </a:hlink>
        <a:folHlink>
          <a:srgbClr xmlns:mc="http://schemas.openxmlformats.org/markup-compatibility/2006" xmlns:a14="http://schemas.microsoft.com/office/drawing/2010/main" val="969696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00CC99" mc:Ignorable=""/>
        </a:accent1>
        <a:accent2>
          <a:srgbClr xmlns:mc="http://schemas.openxmlformats.org/markup-compatibility/2006" xmlns:a14="http://schemas.microsoft.com/office/drawing/2010/main" val="3333CC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AE2CA" mc:Ignorable=""/>
        </a:accent5>
        <a:accent6>
          <a:srgbClr xmlns:mc="http://schemas.openxmlformats.org/markup-compatibility/2006" xmlns:a14="http://schemas.microsoft.com/office/drawing/2010/main" val="2D2DB9" mc:Ignorable=""/>
        </a:accent6>
        <a:hlink>
          <a:srgbClr xmlns:mc="http://schemas.openxmlformats.org/markup-compatibility/2006" xmlns:a14="http://schemas.microsoft.com/office/drawing/2010/main" val="CCCCFF" mc:Ignorable=""/>
        </a:hlink>
        <a:folHlink>
          <a:srgbClr xmlns:mc="http://schemas.openxmlformats.org/markup-compatibility/2006" xmlns:a14="http://schemas.microsoft.com/office/drawing/2010/main" val="B2B2B2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333333" mc:Ignorable=""/>
        </a:lt2>
        <a:accent1>
          <a:srgbClr xmlns:mc="http://schemas.openxmlformats.org/markup-compatibility/2006" xmlns:a14="http://schemas.microsoft.com/office/drawing/2010/main" val="DDDDDD" mc:Ignorable=""/>
        </a:accent1>
        <a:accent2>
          <a:srgbClr xmlns:mc="http://schemas.openxmlformats.org/markup-compatibility/2006" xmlns:a14="http://schemas.microsoft.com/office/drawing/2010/main" val="808080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EBEBEB" mc:Ignorable=""/>
        </a:accent5>
        <a:accent6>
          <a:srgbClr xmlns:mc="http://schemas.openxmlformats.org/markup-compatibility/2006" xmlns:a14="http://schemas.microsoft.com/office/drawing/2010/main" val="737373" mc:Ignorable=""/>
        </a:accent6>
        <a:hlink>
          <a:srgbClr xmlns:mc="http://schemas.openxmlformats.org/markup-compatibility/2006" xmlns:a14="http://schemas.microsoft.com/office/drawing/2010/main" val="4D4D4D" mc:Ignorable=""/>
        </a:hlink>
        <a:folHlink>
          <a:srgbClr xmlns:mc="http://schemas.openxmlformats.org/markup-compatibility/2006" xmlns:a14="http://schemas.microsoft.com/office/drawing/2010/main" val="EAEAEA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CC" mc:Ignorable=""/>
        </a:lt1>
        <a:dk2>
          <a:srgbClr xmlns:mc="http://schemas.openxmlformats.org/markup-compatibility/2006" xmlns:a14="http://schemas.microsoft.com/office/drawing/2010/main" val="808000" mc:Ignorable=""/>
        </a:dk2>
        <a:lt2>
          <a:srgbClr xmlns:mc="http://schemas.openxmlformats.org/markup-compatibility/2006" xmlns:a14="http://schemas.microsoft.com/office/drawing/2010/main" val="666633" mc:Ignorable=""/>
        </a:lt2>
        <a:accent1>
          <a:srgbClr xmlns:mc="http://schemas.openxmlformats.org/markup-compatibility/2006" xmlns:a14="http://schemas.microsoft.com/office/drawing/2010/main" val="339933" mc:Ignorable=""/>
        </a:accent1>
        <a:accent2>
          <a:srgbClr xmlns:mc="http://schemas.openxmlformats.org/markup-compatibility/2006" xmlns:a14="http://schemas.microsoft.com/office/drawing/2010/main" val="800000" mc:Ignorable=""/>
        </a:accent2>
        <a:accent3>
          <a:srgbClr xmlns:mc="http://schemas.openxmlformats.org/markup-compatibility/2006" xmlns:a14="http://schemas.microsoft.com/office/drawing/2010/main" val="FFFFE2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DCAAD" mc:Ignorable=""/>
        </a:accent5>
        <a:accent6>
          <a:srgbClr xmlns:mc="http://schemas.openxmlformats.org/markup-compatibility/2006" xmlns:a14="http://schemas.microsoft.com/office/drawing/2010/main" val="730000" mc:Ignorable=""/>
        </a:accent6>
        <a:hlink>
          <a:srgbClr xmlns:mc="http://schemas.openxmlformats.org/markup-compatibility/2006" xmlns:a14="http://schemas.microsoft.com/office/drawing/2010/main" val="0033CC" mc:Ignorable=""/>
        </a:hlink>
        <a:folHlink>
          <a:srgbClr xmlns:mc="http://schemas.openxmlformats.org/markup-compatibility/2006" xmlns:a14="http://schemas.microsoft.com/office/drawing/2010/main" val="FFCC66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FFCC66" mc:Ignorable=""/>
        </a:accent1>
        <a:accent2>
          <a:srgbClr xmlns:mc="http://schemas.openxmlformats.org/markup-compatibility/2006" xmlns:a14="http://schemas.microsoft.com/office/drawing/2010/main" val="0000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E2B8" mc:Ignorable=""/>
        </a:accent5>
        <a:accent6>
          <a:srgbClr xmlns:mc="http://schemas.openxmlformats.org/markup-compatibility/2006" xmlns:a14="http://schemas.microsoft.com/office/drawing/2010/main" val="0000E7" mc:Ignorable=""/>
        </a:accent6>
        <a:hlink>
          <a:srgbClr xmlns:mc="http://schemas.openxmlformats.org/markup-compatibility/2006" xmlns:a14="http://schemas.microsoft.com/office/drawing/2010/main" val="CC00CC" mc:Ignorable=""/>
        </a:hlink>
        <a:folHlink>
          <a:srgbClr xmlns:mc="http://schemas.openxmlformats.org/markup-compatibility/2006" xmlns:a14="http://schemas.microsoft.com/office/drawing/2010/main" val="C0C0C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C0C0C0" mc:Ignorable=""/>
        </a:accent1>
        <a:accent2>
          <a:srgbClr xmlns:mc="http://schemas.openxmlformats.org/markup-compatibility/2006" xmlns:a14="http://schemas.microsoft.com/office/drawing/2010/main" val="0066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DCDCDC" mc:Ignorable=""/>
        </a:accent5>
        <a:accent6>
          <a:srgbClr xmlns:mc="http://schemas.openxmlformats.org/markup-compatibility/2006" xmlns:a14="http://schemas.microsoft.com/office/drawing/2010/main" val="005CE7" mc:Ignorable=""/>
        </a:accent6>
        <a:hlink>
          <a:srgbClr xmlns:mc="http://schemas.openxmlformats.org/markup-compatibility/2006" xmlns:a14="http://schemas.microsoft.com/office/drawing/2010/main" val="FF0000" mc:Ignorable=""/>
        </a:hlink>
        <a:folHlink>
          <a:srgbClr xmlns:mc="http://schemas.openxmlformats.org/markup-compatibility/2006" xmlns:a14="http://schemas.microsoft.com/office/drawing/2010/main" val="00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3399FF" mc:Ignorable=""/>
        </a:accent1>
        <a:accent2>
          <a:srgbClr xmlns:mc="http://schemas.openxmlformats.org/markup-compatibility/2006" xmlns:a14="http://schemas.microsoft.com/office/drawing/2010/main" val="99FFCC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DCAFF" mc:Ignorable=""/>
        </a:accent5>
        <a:accent6>
          <a:srgbClr xmlns:mc="http://schemas.openxmlformats.org/markup-compatibility/2006" xmlns:a14="http://schemas.microsoft.com/office/drawing/2010/main" val="8AE7B9" mc:Ignorable=""/>
        </a:accent6>
        <a:hlink>
          <a:srgbClr xmlns:mc="http://schemas.openxmlformats.org/markup-compatibility/2006" xmlns:a14="http://schemas.microsoft.com/office/drawing/2010/main" val="CC00CC" mc:Ignorable=""/>
        </a:hlink>
        <a:folHlink>
          <a:srgbClr xmlns:mc="http://schemas.openxmlformats.org/markup-compatibility/2006" xmlns:a14="http://schemas.microsoft.com/office/drawing/2010/main" val="B2B2B2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10286208</Template>
  <TotalTime>640</TotalTime>
  <Words>517</Words>
  <Application>Microsoft Office PowerPoint</Application>
  <PresentationFormat>On-screen Show (4:3)</PresentationFormat>
  <Paragraphs>76</Paragraphs>
  <Slides>24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10286208</vt:lpstr>
      <vt:lpstr>Synthetic approaches to transcription factor regulation and function </vt:lpstr>
      <vt:lpstr>Transcription Factor</vt:lpstr>
      <vt:lpstr>Structure</vt:lpstr>
      <vt:lpstr>PowerPoint Presentation</vt:lpstr>
      <vt:lpstr>Mechanisms</vt:lpstr>
      <vt:lpstr>Transcription Factor Mechanisms: p53</vt:lpstr>
      <vt:lpstr>TF Mechanisms: MECP2</vt:lpstr>
      <vt:lpstr>Why is this relevant to Synthetic biology??</vt:lpstr>
      <vt:lpstr>PowerPoint Presentation</vt:lpstr>
      <vt:lpstr>1) Change the transcription factor  2) Engineer a new transcription factor  3) Change the binding sites  4) Evolve a new promoter  5) Engineer a new promoter</vt:lpstr>
      <vt:lpstr>1) Change the transcription factor    3) Change the binding sites    </vt:lpstr>
      <vt:lpstr>PowerPoint Presentation</vt:lpstr>
      <vt:lpstr>Results</vt:lpstr>
      <vt:lpstr>  2) Engineer a new transcription factor      </vt:lpstr>
      <vt:lpstr>PowerPoint Presentation</vt:lpstr>
      <vt:lpstr>PowerPoint Presentation</vt:lpstr>
      <vt:lpstr>      4) Evolve a new promoter  </vt:lpstr>
      <vt:lpstr>PowerPoint Presentation</vt:lpstr>
      <vt:lpstr>PowerPoint Presentation</vt:lpstr>
      <vt:lpstr>        5) Engineer a new promoter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Synthetic approaches to transcription factor regulation and function </dc:title>
  <dc:creator>Tim Johnstone</dc:creator>
  <cp:lastModifiedBy>Tim Johnstone</cp:lastModifiedBy>
  <cp:revision>24</cp:revision>
  <dcterms:created xsi:type="dcterms:W3CDTF">2010-04-13T02:01:42Z</dcterms:created>
  <dcterms:modified xsi:type="dcterms:W3CDTF">2010-04-13T18:18:27Z</dcterms:modified>
</cp:coreProperties>
</file>