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57" r:id="rId4"/>
    <p:sldId id="305" r:id="rId5"/>
    <p:sldId id="304" r:id="rId6"/>
    <p:sldId id="306" r:id="rId7"/>
    <p:sldId id="307" r:id="rId8"/>
    <p:sldId id="298" r:id="rId9"/>
    <p:sldId id="299" r:id="rId10"/>
    <p:sldId id="300" r:id="rId11"/>
    <p:sldId id="30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80" autoAdjust="0"/>
  </p:normalViewPr>
  <p:slideViewPr>
    <p:cSldViewPr>
      <p:cViewPr>
        <p:scale>
          <a:sx n="60" d="100"/>
          <a:sy n="60" d="100"/>
        </p:scale>
        <p:origin x="-462" y="-48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ysClr val="windowText" lastClr="000000"/>
                </a:solidFill>
                <a:latin typeface="+mn-lt"/>
                <a:ea typeface="+mn-ea"/>
                <a:cs typeface="+mn-cs"/>
              </a:defRPr>
            </a:pPr>
            <a:r>
              <a:rPr lang="en-US" sz="2400" dirty="0"/>
              <a:t>Comparison</a:t>
            </a:r>
            <a:r>
              <a:rPr lang="en-US" sz="2400" baseline="0" dirty="0"/>
              <a:t> of "</a:t>
            </a:r>
            <a:r>
              <a:rPr lang="en-US" sz="2400" b="1" i="0" u="none" strike="noStrike" baseline="0" dirty="0">
                <a:effectLst/>
              </a:rPr>
              <a:t>fixed b" and "estimated </a:t>
            </a:r>
            <a:r>
              <a:rPr lang="en-US" sz="2400" b="1" i="0" u="none" strike="noStrike" baseline="0" dirty="0" smtClean="0">
                <a:effectLst/>
              </a:rPr>
              <a:t> b</a:t>
            </a:r>
            <a:r>
              <a:rPr lang="en-US" sz="2400" b="1" i="0" u="none" strike="noStrike" baseline="0" dirty="0">
                <a:effectLst/>
              </a:rPr>
              <a:t>" </a:t>
            </a:r>
            <a:r>
              <a:rPr lang="en-US" sz="2400" baseline="0" dirty="0"/>
              <a:t> Gene Production Rates </a:t>
            </a:r>
            <a:endParaRPr lang="en-US" sz="2400" dirty="0"/>
          </a:p>
        </c:rich>
      </c:tx>
      <c:layout/>
    </c:title>
    <c:plotArea>
      <c:layout/>
      <c:barChart>
        <c:barDir val="col"/>
        <c:grouping val="clustered"/>
        <c:ser>
          <c:idx val="0"/>
          <c:order val="0"/>
          <c:tx>
            <c:strRef>
              <c:f>ProductionrateComparison!$B$1</c:f>
              <c:strCache>
                <c:ptCount val="1"/>
                <c:pt idx="0">
                  <c:v>Production Rate (fixed b)</c:v>
                </c:pt>
              </c:strCache>
            </c:strRef>
          </c:tx>
          <c:cat>
            <c:strRef>
              <c:f>ProductionrateComparison!$A$2:$A$21</c:f>
              <c:strCache>
                <c:ptCount val="20"/>
                <c:pt idx="0">
                  <c:v>SFP1</c:v>
                </c:pt>
                <c:pt idx="1">
                  <c:v>YHP1</c:v>
                </c:pt>
                <c:pt idx="2">
                  <c:v>YOX1</c:v>
                </c:pt>
                <c:pt idx="3">
                  <c:v>FKH2</c:v>
                </c:pt>
                <c:pt idx="4">
                  <c:v>CYC8</c:v>
                </c:pt>
                <c:pt idx="5">
                  <c:v>YLR278C</c:v>
                </c:pt>
                <c:pt idx="6">
                  <c:v>RIF1</c:v>
                </c:pt>
                <c:pt idx="7">
                  <c:v>ACE2</c:v>
                </c:pt>
                <c:pt idx="8">
                  <c:v>MSN2</c:v>
                </c:pt>
                <c:pt idx="9">
                  <c:v>STB5</c:v>
                </c:pt>
                <c:pt idx="10">
                  <c:v>NDT80</c:v>
                </c:pt>
                <c:pt idx="11">
                  <c:v>SWI5</c:v>
                </c:pt>
                <c:pt idx="12">
                  <c:v>MIG2</c:v>
                </c:pt>
                <c:pt idx="13">
                  <c:v>SNF6</c:v>
                </c:pt>
                <c:pt idx="14">
                  <c:v>PDR1</c:v>
                </c:pt>
                <c:pt idx="15">
                  <c:v>GAT3</c:v>
                </c:pt>
                <c:pt idx="16">
                  <c:v>CIN5</c:v>
                </c:pt>
                <c:pt idx="17">
                  <c:v>GLN3</c:v>
                </c:pt>
                <c:pt idx="18">
                  <c:v>HMO1</c:v>
                </c:pt>
                <c:pt idx="19">
                  <c:v>ZAP1</c:v>
                </c:pt>
              </c:strCache>
            </c:strRef>
          </c:cat>
          <c:val>
            <c:numRef>
              <c:f>ProductionrateComparison!$B$2:$B$21</c:f>
              <c:numCache>
                <c:formatCode>General</c:formatCode>
                <c:ptCount val="20"/>
                <c:pt idx="0">
                  <c:v>0.17619259000000001</c:v>
                </c:pt>
                <c:pt idx="1">
                  <c:v>0.28202979000000006</c:v>
                </c:pt>
                <c:pt idx="2">
                  <c:v>0.21699540000000006</c:v>
                </c:pt>
                <c:pt idx="3">
                  <c:v>2.9956623000000005E-2</c:v>
                </c:pt>
                <c:pt idx="4">
                  <c:v>5.6734414000000004E-2</c:v>
                </c:pt>
                <c:pt idx="5">
                  <c:v>1.3474971000000002E-2</c:v>
                </c:pt>
                <c:pt idx="6">
                  <c:v>0.13562481099999998</c:v>
                </c:pt>
                <c:pt idx="7">
                  <c:v>0.30175174300000002</c:v>
                </c:pt>
                <c:pt idx="8">
                  <c:v>0.94116366499999993</c:v>
                </c:pt>
                <c:pt idx="9">
                  <c:v>1.3338656000000003E-2</c:v>
                </c:pt>
                <c:pt idx="10">
                  <c:v>7.2629106000000013E-2</c:v>
                </c:pt>
                <c:pt idx="11">
                  <c:v>3.6895362000000008E-2</c:v>
                </c:pt>
                <c:pt idx="12">
                  <c:v>0.14518853000000001</c:v>
                </c:pt>
                <c:pt idx="13">
                  <c:v>9.8596766000000044E-2</c:v>
                </c:pt>
                <c:pt idx="14">
                  <c:v>2.9529845000000002E-2</c:v>
                </c:pt>
                <c:pt idx="15">
                  <c:v>7.2870075000000006E-2</c:v>
                </c:pt>
                <c:pt idx="16">
                  <c:v>0.21333623400000004</c:v>
                </c:pt>
                <c:pt idx="17">
                  <c:v>0.42955087700000011</c:v>
                </c:pt>
                <c:pt idx="18">
                  <c:v>0.14374161200000002</c:v>
                </c:pt>
                <c:pt idx="19">
                  <c:v>8.585121300000001E-2</c:v>
                </c:pt>
              </c:numCache>
            </c:numRef>
          </c:val>
        </c:ser>
        <c:ser>
          <c:idx val="1"/>
          <c:order val="1"/>
          <c:tx>
            <c:strRef>
              <c:f>ProductionrateComparison!$C$1</c:f>
              <c:strCache>
                <c:ptCount val="1"/>
                <c:pt idx="0">
                  <c:v>Production Rate (estimated b)</c:v>
                </c:pt>
              </c:strCache>
            </c:strRef>
          </c:tx>
          <c:cat>
            <c:strRef>
              <c:f>ProductionrateComparison!$A$2:$A$21</c:f>
              <c:strCache>
                <c:ptCount val="20"/>
                <c:pt idx="0">
                  <c:v>SFP1</c:v>
                </c:pt>
                <c:pt idx="1">
                  <c:v>YHP1</c:v>
                </c:pt>
                <c:pt idx="2">
                  <c:v>YOX1</c:v>
                </c:pt>
                <c:pt idx="3">
                  <c:v>FKH2</c:v>
                </c:pt>
                <c:pt idx="4">
                  <c:v>CYC8</c:v>
                </c:pt>
                <c:pt idx="5">
                  <c:v>YLR278C</c:v>
                </c:pt>
                <c:pt idx="6">
                  <c:v>RIF1</c:v>
                </c:pt>
                <c:pt idx="7">
                  <c:v>ACE2</c:v>
                </c:pt>
                <c:pt idx="8">
                  <c:v>MSN2</c:v>
                </c:pt>
                <c:pt idx="9">
                  <c:v>STB5</c:v>
                </c:pt>
                <c:pt idx="10">
                  <c:v>NDT80</c:v>
                </c:pt>
                <c:pt idx="11">
                  <c:v>SWI5</c:v>
                </c:pt>
                <c:pt idx="12">
                  <c:v>MIG2</c:v>
                </c:pt>
                <c:pt idx="13">
                  <c:v>SNF6</c:v>
                </c:pt>
                <c:pt idx="14">
                  <c:v>PDR1</c:v>
                </c:pt>
                <c:pt idx="15">
                  <c:v>GAT3</c:v>
                </c:pt>
                <c:pt idx="16">
                  <c:v>CIN5</c:v>
                </c:pt>
                <c:pt idx="17">
                  <c:v>GLN3</c:v>
                </c:pt>
                <c:pt idx="18">
                  <c:v>HMO1</c:v>
                </c:pt>
                <c:pt idx="19">
                  <c:v>ZAP1</c:v>
                </c:pt>
              </c:strCache>
            </c:strRef>
          </c:cat>
          <c:val>
            <c:numRef>
              <c:f>ProductionrateComparison!$C$2:$C$21</c:f>
              <c:numCache>
                <c:formatCode>General</c:formatCode>
                <c:ptCount val="20"/>
                <c:pt idx="0">
                  <c:v>9.241962400000002E-2</c:v>
                </c:pt>
                <c:pt idx="1">
                  <c:v>0.46209812</c:v>
                </c:pt>
                <c:pt idx="2">
                  <c:v>0.46209812</c:v>
                </c:pt>
                <c:pt idx="3">
                  <c:v>5.3319014000000019E-2</c:v>
                </c:pt>
                <c:pt idx="4">
                  <c:v>5.4364484000000005E-2</c:v>
                </c:pt>
                <c:pt idx="5">
                  <c:v>5.5451774000000002E-2</c:v>
                </c:pt>
                <c:pt idx="6">
                  <c:v>5.4364484000000005E-2</c:v>
                </c:pt>
                <c:pt idx="7">
                  <c:v>0.46209812</c:v>
                </c:pt>
                <c:pt idx="8">
                  <c:v>0.69314718100000006</c:v>
                </c:pt>
                <c:pt idx="9">
                  <c:v>3.7467414999999997E-2</c:v>
                </c:pt>
                <c:pt idx="10">
                  <c:v>5.4364485000000004E-2</c:v>
                </c:pt>
                <c:pt idx="11">
                  <c:v>5.4364485000000004E-2</c:v>
                </c:pt>
                <c:pt idx="12">
                  <c:v>9.241962400000002E-2</c:v>
                </c:pt>
                <c:pt idx="13">
                  <c:v>5.4364484000000005E-2</c:v>
                </c:pt>
                <c:pt idx="14">
                  <c:v>5.4364485000000004E-2</c:v>
                </c:pt>
                <c:pt idx="15">
                  <c:v>5.4364485000000004E-2</c:v>
                </c:pt>
                <c:pt idx="16">
                  <c:v>5.4364485000000004E-2</c:v>
                </c:pt>
                <c:pt idx="17">
                  <c:v>0.46209812</c:v>
                </c:pt>
                <c:pt idx="18">
                  <c:v>5.4364484000000005E-2</c:v>
                </c:pt>
                <c:pt idx="19">
                  <c:v>8.5048730000000031E-3</c:v>
                </c:pt>
              </c:numCache>
            </c:numRef>
          </c:val>
        </c:ser>
        <c:dLbls/>
        <c:axId val="136762496"/>
        <c:axId val="136764416"/>
      </c:barChart>
      <c:catAx>
        <c:axId val="136762496"/>
        <c:scaling>
          <c:orientation val="minMax"/>
        </c:scaling>
        <c:axPos val="b"/>
        <c:title>
          <c:tx>
            <c:rich>
              <a:bodyPr/>
              <a:lstStyle/>
              <a:p>
                <a:pPr>
                  <a:defRPr/>
                </a:pPr>
                <a:r>
                  <a:rPr lang="en-US"/>
                  <a:t>Gene (Standard</a:t>
                </a:r>
                <a:r>
                  <a:rPr lang="en-US" baseline="0"/>
                  <a:t> Name)</a:t>
                </a:r>
                <a:endParaRPr lang="en-US"/>
              </a:p>
            </c:rich>
          </c:tx>
          <c:layout/>
        </c:title>
        <c:tickLblPos val="nextTo"/>
        <c:crossAx val="136764416"/>
        <c:crosses val="autoZero"/>
        <c:auto val="1"/>
        <c:lblAlgn val="ctr"/>
        <c:lblOffset val="100"/>
      </c:catAx>
      <c:valAx>
        <c:axId val="136764416"/>
        <c:scaling>
          <c:orientation val="minMax"/>
        </c:scaling>
        <c:axPos val="l"/>
        <c:majorGridlines/>
        <c:title>
          <c:tx>
            <c:rich>
              <a:bodyPr rot="-5400000" vert="horz"/>
              <a:lstStyle/>
              <a:p>
                <a:pPr>
                  <a:defRPr/>
                </a:pPr>
                <a:r>
                  <a:rPr lang="en-US"/>
                  <a:t>Production</a:t>
                </a:r>
                <a:r>
                  <a:rPr lang="en-US" baseline="0"/>
                  <a:t> Rate</a:t>
                </a:r>
                <a:endParaRPr lang="en-US"/>
              </a:p>
            </c:rich>
          </c:tx>
          <c:layout/>
        </c:title>
        <c:numFmt formatCode="General" sourceLinked="1"/>
        <c:tickLblPos val="nextTo"/>
        <c:crossAx val="136762496"/>
        <c:crosses val="autoZero"/>
        <c:crossBetween val="between"/>
      </c:valAx>
    </c:plotArea>
    <c:legend>
      <c:legendPos val="r"/>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5187DD-0128-470D-940D-F00601850600}" type="datetimeFigureOut">
              <a:rPr lang="en-US" smtClean="0"/>
              <a:pPr/>
              <a:t>5/5/2015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04580-9E45-4F19-9475-2297EEC5DB72}" type="slidenum">
              <a:rPr lang="en-US" smtClean="0"/>
              <a:pPr/>
              <a:t>‹#›</a:t>
            </a:fld>
            <a:endParaRPr lang="en-US"/>
          </a:p>
        </p:txBody>
      </p:sp>
    </p:spTree>
    <p:extLst>
      <p:ext uri="{BB962C8B-B14F-4D97-AF65-F5344CB8AC3E}">
        <p14:creationId xmlns:p14="http://schemas.microsoft.com/office/powerpoint/2010/main" xmlns="" val="4200332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endParaRPr lang="en-US" dirty="0"/>
          </a:p>
        </p:txBody>
      </p:sp>
      <p:sp>
        <p:nvSpPr>
          <p:cNvPr id="4" name="Slide Number Placeholder 3"/>
          <p:cNvSpPr>
            <a:spLocks noGrp="1"/>
          </p:cNvSpPr>
          <p:nvPr>
            <p:ph type="sldNum" sz="quarter" idx="10"/>
          </p:nvPr>
        </p:nvSpPr>
        <p:spPr/>
        <p:txBody>
          <a:bodyPr/>
          <a:lstStyle/>
          <a:p>
            <a:fld id="{BFF04580-9E45-4F19-9475-2297EEC5DB72}" type="slidenum">
              <a:rPr lang="en-US" smtClean="0"/>
              <a:pPr/>
              <a:t>6</a:t>
            </a:fld>
            <a:endParaRPr lang="en-US"/>
          </a:p>
        </p:txBody>
      </p:sp>
    </p:spTree>
    <p:extLst>
      <p:ext uri="{BB962C8B-B14F-4D97-AF65-F5344CB8AC3E}">
        <p14:creationId xmlns:p14="http://schemas.microsoft.com/office/powerpoint/2010/main" xmlns="" val="392902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endParaRPr lang="en-US" dirty="0"/>
          </a:p>
        </p:txBody>
      </p:sp>
      <p:sp>
        <p:nvSpPr>
          <p:cNvPr id="4" name="Slide Number Placeholder 3"/>
          <p:cNvSpPr>
            <a:spLocks noGrp="1"/>
          </p:cNvSpPr>
          <p:nvPr>
            <p:ph type="sldNum" sz="quarter" idx="10"/>
          </p:nvPr>
        </p:nvSpPr>
        <p:spPr/>
        <p:txBody>
          <a:bodyPr/>
          <a:lstStyle/>
          <a:p>
            <a:fld id="{BFF04580-9E45-4F19-9475-2297EEC5DB72}" type="slidenum">
              <a:rPr lang="en-US" smtClean="0"/>
              <a:pPr/>
              <a:t>7</a:t>
            </a:fld>
            <a:endParaRPr lang="en-US"/>
          </a:p>
        </p:txBody>
      </p:sp>
    </p:spTree>
    <p:extLst>
      <p:ext uri="{BB962C8B-B14F-4D97-AF65-F5344CB8AC3E}">
        <p14:creationId xmlns:p14="http://schemas.microsoft.com/office/powerpoint/2010/main" xmlns="" val="256590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there is</a:t>
            </a:r>
            <a:r>
              <a:rPr lang="en-US" baseline="0" dirty="0" smtClean="0"/>
              <a:t> a column for NDT80, but this is because after I corrected by input workbooks (ASG1 instead of NDT80), MALAB failed to generate the output workbooks properly. Thus, I couldn’t take these new production rates and create a new graph. Keep in mind the only thing that is wrong is the presence of bars of NDT80 data instead of ASG1 data. Thus, we will be sure to use Kristen’s graph </a:t>
            </a:r>
            <a:r>
              <a:rPr lang="en-US" baseline="0" smtClean="0"/>
              <a:t>for this.</a:t>
            </a:r>
            <a:endParaRPr lang="en-US" dirty="0"/>
          </a:p>
        </p:txBody>
      </p:sp>
      <p:sp>
        <p:nvSpPr>
          <p:cNvPr id="4" name="Slide Number Placeholder 3"/>
          <p:cNvSpPr>
            <a:spLocks noGrp="1"/>
          </p:cNvSpPr>
          <p:nvPr>
            <p:ph type="sldNum" sz="quarter" idx="10"/>
          </p:nvPr>
        </p:nvSpPr>
        <p:spPr/>
        <p:txBody>
          <a:bodyPr/>
          <a:lstStyle/>
          <a:p>
            <a:fld id="{BFF04580-9E45-4F19-9475-2297EEC5DB72}" type="slidenum">
              <a:rPr lang="en-US" smtClean="0"/>
              <a:pPr/>
              <a:t>9</a:t>
            </a:fld>
            <a:endParaRPr lang="en-US"/>
          </a:p>
        </p:txBody>
      </p:sp>
    </p:spTree>
    <p:extLst>
      <p:ext uri="{BB962C8B-B14F-4D97-AF65-F5344CB8AC3E}">
        <p14:creationId xmlns:p14="http://schemas.microsoft.com/office/powerpoint/2010/main" xmlns="" val="404289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04580-9E45-4F19-9475-2297EEC5DB72}" type="slidenum">
              <a:rPr lang="en-US" smtClean="0"/>
              <a:pPr/>
              <a:t>10</a:t>
            </a:fld>
            <a:endParaRPr lang="en-US"/>
          </a:p>
        </p:txBody>
      </p:sp>
    </p:spTree>
    <p:extLst>
      <p:ext uri="{BB962C8B-B14F-4D97-AF65-F5344CB8AC3E}">
        <p14:creationId xmlns:p14="http://schemas.microsoft.com/office/powerpoint/2010/main" xmlns="" val="82782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BF8463-499E-44E4-A061-C54D5AF55456}"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7D70-FB9F-418A-A4D0-BDFFD94E039D}" type="slidenum">
              <a:rPr lang="en-US" smtClean="0"/>
              <a:pPr/>
              <a:t>‹#›</a:t>
            </a:fld>
            <a:endParaRPr lang="en-US"/>
          </a:p>
        </p:txBody>
      </p:sp>
    </p:spTree>
    <p:extLst>
      <p:ext uri="{BB962C8B-B14F-4D97-AF65-F5344CB8AC3E}">
        <p14:creationId xmlns:p14="http://schemas.microsoft.com/office/powerpoint/2010/main" xmlns="" val="98810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F8463-499E-44E4-A061-C54D5AF55456}"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7D70-FB9F-418A-A4D0-BDFFD94E039D}" type="slidenum">
              <a:rPr lang="en-US" smtClean="0"/>
              <a:pPr/>
              <a:t>‹#›</a:t>
            </a:fld>
            <a:endParaRPr lang="en-US"/>
          </a:p>
        </p:txBody>
      </p:sp>
    </p:spTree>
    <p:extLst>
      <p:ext uri="{BB962C8B-B14F-4D97-AF65-F5344CB8AC3E}">
        <p14:creationId xmlns:p14="http://schemas.microsoft.com/office/powerpoint/2010/main" xmlns="" val="411292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F8463-499E-44E4-A061-C54D5AF55456}"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7D70-FB9F-418A-A4D0-BDFFD94E039D}" type="slidenum">
              <a:rPr lang="en-US" smtClean="0"/>
              <a:pPr/>
              <a:t>‹#›</a:t>
            </a:fld>
            <a:endParaRPr lang="en-US"/>
          </a:p>
        </p:txBody>
      </p:sp>
    </p:spTree>
    <p:extLst>
      <p:ext uri="{BB962C8B-B14F-4D97-AF65-F5344CB8AC3E}">
        <p14:creationId xmlns:p14="http://schemas.microsoft.com/office/powerpoint/2010/main" xmlns="" val="294417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F8463-499E-44E4-A061-C54D5AF55456}"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7D70-FB9F-418A-A4D0-BDFFD94E039D}" type="slidenum">
              <a:rPr lang="en-US" smtClean="0"/>
              <a:pPr/>
              <a:t>‹#›</a:t>
            </a:fld>
            <a:endParaRPr lang="en-US"/>
          </a:p>
        </p:txBody>
      </p:sp>
    </p:spTree>
    <p:extLst>
      <p:ext uri="{BB962C8B-B14F-4D97-AF65-F5344CB8AC3E}">
        <p14:creationId xmlns:p14="http://schemas.microsoft.com/office/powerpoint/2010/main" xmlns="" val="287928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BF8463-499E-44E4-A061-C54D5AF55456}"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7D70-FB9F-418A-A4D0-BDFFD94E039D}" type="slidenum">
              <a:rPr lang="en-US" smtClean="0"/>
              <a:pPr/>
              <a:t>‹#›</a:t>
            </a:fld>
            <a:endParaRPr lang="en-US"/>
          </a:p>
        </p:txBody>
      </p:sp>
    </p:spTree>
    <p:extLst>
      <p:ext uri="{BB962C8B-B14F-4D97-AF65-F5344CB8AC3E}">
        <p14:creationId xmlns:p14="http://schemas.microsoft.com/office/powerpoint/2010/main" xmlns="" val="131828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BF8463-499E-44E4-A061-C54D5AF55456}"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7D70-FB9F-418A-A4D0-BDFFD94E039D}" type="slidenum">
              <a:rPr lang="en-US" smtClean="0"/>
              <a:pPr/>
              <a:t>‹#›</a:t>
            </a:fld>
            <a:endParaRPr lang="en-US"/>
          </a:p>
        </p:txBody>
      </p:sp>
    </p:spTree>
    <p:extLst>
      <p:ext uri="{BB962C8B-B14F-4D97-AF65-F5344CB8AC3E}">
        <p14:creationId xmlns:p14="http://schemas.microsoft.com/office/powerpoint/2010/main" xmlns="" val="152289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BF8463-499E-44E4-A061-C54D5AF55456}" type="datetimeFigureOut">
              <a:rPr lang="en-US" smtClean="0"/>
              <a:pPr/>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E7D70-FB9F-418A-A4D0-BDFFD94E039D}" type="slidenum">
              <a:rPr lang="en-US" smtClean="0"/>
              <a:pPr/>
              <a:t>‹#›</a:t>
            </a:fld>
            <a:endParaRPr lang="en-US"/>
          </a:p>
        </p:txBody>
      </p:sp>
    </p:spTree>
    <p:extLst>
      <p:ext uri="{BB962C8B-B14F-4D97-AF65-F5344CB8AC3E}">
        <p14:creationId xmlns:p14="http://schemas.microsoft.com/office/powerpoint/2010/main" xmlns="" val="253660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BF8463-499E-44E4-A061-C54D5AF55456}" type="datetimeFigureOut">
              <a:rPr lang="en-US" smtClean="0"/>
              <a:pPr/>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E7D70-FB9F-418A-A4D0-BDFFD94E039D}" type="slidenum">
              <a:rPr lang="en-US" smtClean="0"/>
              <a:pPr/>
              <a:t>‹#›</a:t>
            </a:fld>
            <a:endParaRPr lang="en-US"/>
          </a:p>
        </p:txBody>
      </p:sp>
    </p:spTree>
    <p:extLst>
      <p:ext uri="{BB962C8B-B14F-4D97-AF65-F5344CB8AC3E}">
        <p14:creationId xmlns:p14="http://schemas.microsoft.com/office/powerpoint/2010/main" xmlns="" val="14648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F8463-499E-44E4-A061-C54D5AF55456}" type="datetimeFigureOut">
              <a:rPr lang="en-US" smtClean="0"/>
              <a:pPr/>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E7D70-FB9F-418A-A4D0-BDFFD94E039D}" type="slidenum">
              <a:rPr lang="en-US" smtClean="0"/>
              <a:pPr/>
              <a:t>‹#›</a:t>
            </a:fld>
            <a:endParaRPr lang="en-US"/>
          </a:p>
        </p:txBody>
      </p:sp>
    </p:spTree>
    <p:extLst>
      <p:ext uri="{BB962C8B-B14F-4D97-AF65-F5344CB8AC3E}">
        <p14:creationId xmlns:p14="http://schemas.microsoft.com/office/powerpoint/2010/main" xmlns="" val="298616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F8463-499E-44E4-A061-C54D5AF55456}"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7D70-FB9F-418A-A4D0-BDFFD94E039D}" type="slidenum">
              <a:rPr lang="en-US" smtClean="0"/>
              <a:pPr/>
              <a:t>‹#›</a:t>
            </a:fld>
            <a:endParaRPr lang="en-US"/>
          </a:p>
        </p:txBody>
      </p:sp>
    </p:spTree>
    <p:extLst>
      <p:ext uri="{BB962C8B-B14F-4D97-AF65-F5344CB8AC3E}">
        <p14:creationId xmlns:p14="http://schemas.microsoft.com/office/powerpoint/2010/main" xmlns="" val="2355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F8463-499E-44E4-A061-C54D5AF55456}"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7D70-FB9F-418A-A4D0-BDFFD94E039D}" type="slidenum">
              <a:rPr lang="en-US" smtClean="0"/>
              <a:pPr/>
              <a:t>‹#›</a:t>
            </a:fld>
            <a:endParaRPr lang="en-US"/>
          </a:p>
        </p:txBody>
      </p:sp>
    </p:spTree>
    <p:extLst>
      <p:ext uri="{BB962C8B-B14F-4D97-AF65-F5344CB8AC3E}">
        <p14:creationId xmlns:p14="http://schemas.microsoft.com/office/powerpoint/2010/main" xmlns="" val="117788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F8463-499E-44E4-A061-C54D5AF55456}" type="datetimeFigureOut">
              <a:rPr lang="en-US" smtClean="0"/>
              <a:pPr/>
              <a:t>5/5/2015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E7D70-FB9F-418A-A4D0-BDFFD94E039D}" type="slidenum">
              <a:rPr lang="en-US" smtClean="0"/>
              <a:pPr/>
              <a:t>‹#›</a:t>
            </a:fld>
            <a:endParaRPr lang="en-US"/>
          </a:p>
        </p:txBody>
      </p:sp>
    </p:spTree>
    <p:extLst>
      <p:ext uri="{BB962C8B-B14F-4D97-AF65-F5344CB8AC3E}">
        <p14:creationId xmlns:p14="http://schemas.microsoft.com/office/powerpoint/2010/main" xmlns="" val="3608924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11.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11.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14 Assignment</a:t>
            </a:r>
            <a:endParaRPr lang="en-US" dirty="0"/>
          </a:p>
        </p:txBody>
      </p:sp>
      <p:sp>
        <p:nvSpPr>
          <p:cNvPr id="3" name="Subtitle 2"/>
          <p:cNvSpPr>
            <a:spLocks noGrp="1"/>
          </p:cNvSpPr>
          <p:nvPr>
            <p:ph type="subTitle" idx="1"/>
          </p:nvPr>
        </p:nvSpPr>
        <p:spPr/>
        <p:txBody>
          <a:bodyPr/>
          <a:lstStyle/>
          <a:p>
            <a:r>
              <a:rPr lang="en-US" dirty="0" smtClean="0"/>
              <a:t>Kara </a:t>
            </a:r>
            <a:r>
              <a:rPr lang="en-US" dirty="0" err="1" smtClean="0"/>
              <a:t>Dismuke</a:t>
            </a:r>
            <a:endParaRPr lang="en-US" dirty="0"/>
          </a:p>
        </p:txBody>
      </p:sp>
    </p:spTree>
    <p:extLst>
      <p:ext uri="{BB962C8B-B14F-4D97-AF65-F5344CB8AC3E}">
        <p14:creationId xmlns:p14="http://schemas.microsoft.com/office/powerpoint/2010/main" xmlns="" val="2022150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010400" cy="1143000"/>
          </a:xfrm>
        </p:spPr>
        <p:txBody>
          <a:bodyPr>
            <a:normAutofit fontScale="90000"/>
          </a:bodyPr>
          <a:lstStyle/>
          <a:p>
            <a:r>
              <a:rPr lang="en-US" dirty="0" err="1" smtClean="0"/>
              <a:t>GRNsight</a:t>
            </a:r>
            <a:r>
              <a:rPr lang="en-US" dirty="0" smtClean="0"/>
              <a:t> Generated Network </a:t>
            </a:r>
            <a:r>
              <a:rPr lang="en-US" i="1" u="sng" dirty="0" smtClean="0"/>
              <a:t>(fixed b)</a:t>
            </a:r>
            <a:endParaRPr lang="en-US" i="1" u="sng" dirty="0"/>
          </a:p>
        </p:txBody>
      </p:sp>
      <p:sp>
        <p:nvSpPr>
          <p:cNvPr id="5" name="TextBox 4"/>
          <p:cNvSpPr txBox="1"/>
          <p:nvPr/>
        </p:nvSpPr>
        <p:spPr>
          <a:xfrm>
            <a:off x="9144000" y="457200"/>
            <a:ext cx="2362200" cy="369332"/>
          </a:xfrm>
          <a:prstGeom prst="rect">
            <a:avLst/>
          </a:prstGeom>
          <a:noFill/>
        </p:spPr>
        <p:txBody>
          <a:bodyPr wrap="square" rtlCol="0">
            <a:spAutoFit/>
          </a:bodyPr>
          <a:lstStyle/>
          <a:p>
            <a:r>
              <a:rPr lang="en-US" dirty="0" smtClean="0"/>
              <a:t>More descriptive title?</a:t>
            </a:r>
            <a:endParaRPr lang="en-US" dirty="0"/>
          </a:p>
        </p:txBody>
      </p:sp>
      <p:pic>
        <p:nvPicPr>
          <p:cNvPr id="6" name="Picture 5" descr="fixedbnetwork_1.JPG"/>
          <p:cNvPicPr>
            <a:picLocks noChangeAspect="1"/>
          </p:cNvPicPr>
          <p:nvPr/>
        </p:nvPicPr>
        <p:blipFill>
          <a:blip r:embed="rId3" cstate="print"/>
          <a:stretch>
            <a:fillRect/>
          </a:stretch>
        </p:blipFill>
        <p:spPr>
          <a:xfrm>
            <a:off x="0" y="1600200"/>
            <a:ext cx="9144000" cy="4746699"/>
          </a:xfrm>
          <a:prstGeom prst="rect">
            <a:avLst/>
          </a:prstGeom>
        </p:spPr>
      </p:pic>
    </p:spTree>
    <p:extLst>
      <p:ext uri="{BB962C8B-B14F-4D97-AF65-F5344CB8AC3E}">
        <p14:creationId xmlns:p14="http://schemas.microsoft.com/office/powerpoint/2010/main" xmlns="" val="52062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err="1" smtClean="0"/>
              <a:t>GRNsight</a:t>
            </a:r>
            <a:r>
              <a:rPr lang="en-US" dirty="0" smtClean="0"/>
              <a:t> Generated Network </a:t>
            </a:r>
            <a:r>
              <a:rPr lang="en-US" i="1" u="sng" dirty="0" smtClean="0"/>
              <a:t>(estimated b)</a:t>
            </a:r>
            <a:endParaRPr lang="en-US" i="1" u="sng" dirty="0"/>
          </a:p>
        </p:txBody>
      </p:sp>
      <p:pic>
        <p:nvPicPr>
          <p:cNvPr id="3" name="Content Placeholder 2" descr="Screen Shot 2015-05-04 at 7.26.37 PM.pn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2333" r="721" b="-2333"/>
          <a:stretch/>
        </p:blipFill>
        <p:spPr>
          <a:xfrm>
            <a:off x="457200" y="1600200"/>
            <a:ext cx="8170261" cy="4525963"/>
          </a:xfrm>
        </p:spPr>
      </p:pic>
      <p:sp>
        <p:nvSpPr>
          <p:cNvPr id="6" name="TextBox 5"/>
          <p:cNvSpPr txBox="1"/>
          <p:nvPr/>
        </p:nvSpPr>
        <p:spPr>
          <a:xfrm>
            <a:off x="9144000" y="457200"/>
            <a:ext cx="2362200" cy="369332"/>
          </a:xfrm>
          <a:prstGeom prst="rect">
            <a:avLst/>
          </a:prstGeom>
          <a:noFill/>
        </p:spPr>
        <p:txBody>
          <a:bodyPr wrap="square" rtlCol="0">
            <a:spAutoFit/>
          </a:bodyPr>
          <a:lstStyle/>
          <a:p>
            <a:r>
              <a:rPr lang="en-US" dirty="0" smtClean="0"/>
              <a:t>More descriptive title?</a:t>
            </a:r>
            <a:endParaRPr lang="en-US" dirty="0"/>
          </a:p>
        </p:txBody>
      </p:sp>
    </p:spTree>
    <p:extLst>
      <p:ext uri="{BB962C8B-B14F-4D97-AF65-F5344CB8AC3E}">
        <p14:creationId xmlns:p14="http://schemas.microsoft.com/office/powerpoint/2010/main" xmlns="" val="375825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8458200" cy="1143000"/>
          </a:xfrm>
        </p:spPr>
        <p:txBody>
          <a:bodyPr>
            <a:normAutofit/>
          </a:bodyPr>
          <a:lstStyle/>
          <a:p>
            <a:r>
              <a:rPr lang="en-US" dirty="0" smtClean="0"/>
              <a:t>MATLAB Counter </a:t>
            </a:r>
            <a:r>
              <a:rPr lang="en-US" i="1" dirty="0" smtClean="0"/>
              <a:t>(fixed b)</a:t>
            </a:r>
            <a:endParaRPr lang="en-US" i="1"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xmlns="" val="958675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FIXEDB_MSN2.jpg"/>
          <p:cNvPicPr>
            <a:picLocks noChangeAspect="1"/>
          </p:cNvPicPr>
          <p:nvPr/>
        </p:nvPicPr>
        <p:blipFill rotWithShape="1">
          <a:blip r:embed="rId2" cstate="print">
            <a:extLst>
              <a:ext uri="{28A0092B-C50C-407E-A947-70E740481C1C}">
                <a14:useLocalDpi xmlns:a14="http://schemas.microsoft.com/office/drawing/2010/main" xmlns="" val="0"/>
              </a:ext>
            </a:extLst>
          </a:blip>
          <a:srcRect l="7093" t="6107" r="28186"/>
          <a:stretch/>
        </p:blipFill>
        <p:spPr>
          <a:xfrm>
            <a:off x="4038600" y="4873755"/>
            <a:ext cx="1823669" cy="1984245"/>
          </a:xfrm>
          <a:prstGeom prst="rect">
            <a:avLst/>
          </a:prstGeom>
        </p:spPr>
      </p:pic>
      <p:pic>
        <p:nvPicPr>
          <p:cNvPr id="43" name="Picture 42" descr="FIXEDB_MIG2.jpg"/>
          <p:cNvPicPr>
            <a:picLocks noChangeAspect="1"/>
          </p:cNvPicPr>
          <p:nvPr/>
        </p:nvPicPr>
        <p:blipFill rotWithShape="1">
          <a:blip r:embed="rId3" cstate="print">
            <a:extLst>
              <a:ext uri="{28A0092B-C50C-407E-A947-70E740481C1C}">
                <a14:useLocalDpi xmlns:a14="http://schemas.microsoft.com/office/drawing/2010/main" xmlns="" val="0"/>
              </a:ext>
            </a:extLst>
          </a:blip>
          <a:srcRect l="6945" t="5910" r="28039"/>
          <a:stretch/>
        </p:blipFill>
        <p:spPr>
          <a:xfrm>
            <a:off x="1447800" y="4900680"/>
            <a:ext cx="1828628" cy="1984751"/>
          </a:xfrm>
          <a:prstGeom prst="rect">
            <a:avLst/>
          </a:prstGeom>
        </p:spPr>
      </p:pic>
      <p:pic>
        <p:nvPicPr>
          <p:cNvPr id="42" name="Picture 41" descr="FIXEDB_HMO1.jpg"/>
          <p:cNvPicPr>
            <a:picLocks noChangeAspect="1"/>
          </p:cNvPicPr>
          <p:nvPr/>
        </p:nvPicPr>
        <p:blipFill rotWithShape="1">
          <a:blip r:embed="rId4" cstate="print">
            <a:extLst>
              <a:ext uri="{28A0092B-C50C-407E-A947-70E740481C1C}">
                <a14:useLocalDpi xmlns:a14="http://schemas.microsoft.com/office/drawing/2010/main" xmlns="" val="0"/>
              </a:ext>
            </a:extLst>
          </a:blip>
          <a:srcRect l="6651" t="6304" r="27890"/>
          <a:stretch/>
        </p:blipFill>
        <p:spPr>
          <a:xfrm>
            <a:off x="7010400" y="2819400"/>
            <a:ext cx="1845836" cy="1981529"/>
          </a:xfrm>
          <a:prstGeom prst="rect">
            <a:avLst/>
          </a:prstGeom>
        </p:spPr>
      </p:pic>
      <p:pic>
        <p:nvPicPr>
          <p:cNvPr id="40" name="Picture 39" descr="FIXEDB_GAT3.jpg"/>
          <p:cNvPicPr>
            <a:picLocks noChangeAspect="1"/>
          </p:cNvPicPr>
          <p:nvPr/>
        </p:nvPicPr>
        <p:blipFill rotWithShape="1">
          <a:blip r:embed="rId5" cstate="print">
            <a:extLst>
              <a:ext uri="{28A0092B-C50C-407E-A947-70E740481C1C}">
                <a14:useLocalDpi xmlns:a14="http://schemas.microsoft.com/office/drawing/2010/main" xmlns="" val="0"/>
              </a:ext>
            </a:extLst>
          </a:blip>
          <a:srcRect l="7093" t="6107" r="27742"/>
          <a:stretch/>
        </p:blipFill>
        <p:spPr>
          <a:xfrm>
            <a:off x="2505562" y="2819400"/>
            <a:ext cx="1833340" cy="1981199"/>
          </a:xfrm>
          <a:prstGeom prst="rect">
            <a:avLst/>
          </a:prstGeom>
        </p:spPr>
      </p:pic>
      <p:pic>
        <p:nvPicPr>
          <p:cNvPr id="32" name="Picture 31" descr="FIXEDB_FKH2.jpg"/>
          <p:cNvPicPr>
            <a:picLocks noChangeAspect="1"/>
          </p:cNvPicPr>
          <p:nvPr/>
        </p:nvPicPr>
        <p:blipFill rotWithShape="1">
          <a:blip r:embed="rId6" cstate="print">
            <a:extLst>
              <a:ext uri="{28A0092B-C50C-407E-A947-70E740481C1C}">
                <a14:useLocalDpi xmlns:a14="http://schemas.microsoft.com/office/drawing/2010/main" xmlns="" val="0"/>
              </a:ext>
            </a:extLst>
          </a:blip>
          <a:srcRect l="6797" t="6304" r="27595"/>
          <a:stretch/>
        </p:blipFill>
        <p:spPr>
          <a:xfrm>
            <a:off x="152404" y="2819400"/>
            <a:ext cx="1845240" cy="1976428"/>
          </a:xfrm>
          <a:prstGeom prst="rect">
            <a:avLst/>
          </a:prstGeom>
        </p:spPr>
      </p:pic>
      <p:pic>
        <p:nvPicPr>
          <p:cNvPr id="31" name="Picture 30" descr="FIXEDB_CYC8.jpg"/>
          <p:cNvPicPr>
            <a:picLocks noChangeAspect="1"/>
          </p:cNvPicPr>
          <p:nvPr/>
        </p:nvPicPr>
        <p:blipFill rotWithShape="1">
          <a:blip r:embed="rId7" cstate="print">
            <a:extLst>
              <a:ext uri="{28A0092B-C50C-407E-A947-70E740481C1C}">
                <a14:useLocalDpi xmlns:a14="http://schemas.microsoft.com/office/drawing/2010/main" xmlns="" val="0"/>
              </a:ext>
            </a:extLst>
          </a:blip>
          <a:srcRect l="6945" t="6107" r="28334"/>
          <a:stretch/>
        </p:blipFill>
        <p:spPr>
          <a:xfrm>
            <a:off x="7010400" y="609600"/>
            <a:ext cx="1823762" cy="1984346"/>
          </a:xfrm>
          <a:prstGeom prst="rect">
            <a:avLst/>
          </a:prstGeom>
        </p:spPr>
      </p:pic>
      <p:pic>
        <p:nvPicPr>
          <p:cNvPr id="11" name="Picture 10" descr="FIXEDB_CIN5.jpg"/>
          <p:cNvPicPr>
            <a:picLocks noChangeAspect="1"/>
          </p:cNvPicPr>
          <p:nvPr/>
        </p:nvPicPr>
        <p:blipFill rotWithShape="1">
          <a:blip r:embed="rId8" cstate="print">
            <a:extLst>
              <a:ext uri="{28A0092B-C50C-407E-A947-70E740481C1C}">
                <a14:useLocalDpi xmlns:a14="http://schemas.microsoft.com/office/drawing/2010/main" xmlns="" val="0"/>
              </a:ext>
            </a:extLst>
          </a:blip>
          <a:srcRect l="6354" t="5910" r="28186"/>
          <a:stretch/>
        </p:blipFill>
        <p:spPr>
          <a:xfrm>
            <a:off x="4724400" y="633898"/>
            <a:ext cx="1809747" cy="1950956"/>
          </a:xfrm>
          <a:prstGeom prst="rect">
            <a:avLst/>
          </a:prstGeom>
        </p:spPr>
      </p:pic>
      <p:pic>
        <p:nvPicPr>
          <p:cNvPr id="10" name="Picture 9" descr="FIXEDB_ASG1.jpg"/>
          <p:cNvPicPr>
            <a:picLocks noChangeAspect="1"/>
          </p:cNvPicPr>
          <p:nvPr/>
        </p:nvPicPr>
        <p:blipFill rotWithShape="1">
          <a:blip r:embed="rId9" cstate="print">
            <a:extLst>
              <a:ext uri="{28A0092B-C50C-407E-A947-70E740481C1C}">
                <a14:useLocalDpi xmlns:a14="http://schemas.microsoft.com/office/drawing/2010/main" xmlns="" val="0"/>
              </a:ext>
            </a:extLst>
          </a:blip>
          <a:srcRect l="6707" t="5959" r="27890" b="1"/>
          <a:stretch/>
        </p:blipFill>
        <p:spPr>
          <a:xfrm>
            <a:off x="2519098" y="617534"/>
            <a:ext cx="1824302" cy="1967293"/>
          </a:xfrm>
          <a:prstGeom prst="rect">
            <a:avLst/>
          </a:prstGeom>
        </p:spPr>
      </p:pic>
      <p:pic>
        <p:nvPicPr>
          <p:cNvPr id="3" name="Picture 2" descr="FIXEDB_ACE2.jpg"/>
          <p:cNvPicPr>
            <a:picLocks noChangeAspect="1"/>
          </p:cNvPicPr>
          <p:nvPr/>
        </p:nvPicPr>
        <p:blipFill rotWithShape="1">
          <a:blip r:embed="rId10" cstate="print">
            <a:extLst>
              <a:ext uri="{28A0092B-C50C-407E-A947-70E740481C1C}">
                <a14:useLocalDpi xmlns:a14="http://schemas.microsoft.com/office/drawing/2010/main" xmlns="" val="0"/>
              </a:ext>
            </a:extLst>
          </a:blip>
          <a:srcRect l="6226" t="6107" r="28245"/>
          <a:stretch/>
        </p:blipFill>
        <p:spPr>
          <a:xfrm>
            <a:off x="152400" y="614606"/>
            <a:ext cx="1838907" cy="1976194"/>
          </a:xfrm>
          <a:prstGeom prst="rect">
            <a:avLst/>
          </a:prstGeom>
        </p:spPr>
      </p:pic>
      <p:sp>
        <p:nvSpPr>
          <p:cNvPr id="2" name="Title 1"/>
          <p:cNvSpPr>
            <a:spLocks noGrp="1"/>
          </p:cNvSpPr>
          <p:nvPr>
            <p:ph type="title"/>
          </p:nvPr>
        </p:nvSpPr>
        <p:spPr>
          <a:xfrm>
            <a:off x="-76200" y="-152400"/>
            <a:ext cx="9220200" cy="838200"/>
          </a:xfrm>
        </p:spPr>
        <p:txBody>
          <a:bodyPr>
            <a:normAutofit/>
          </a:bodyPr>
          <a:lstStyle/>
          <a:p>
            <a:r>
              <a:rPr lang="en-US" sz="2400" dirty="0" smtClean="0"/>
              <a:t>Effects of WT &amp;dZAP1 on expressions of various genes (</a:t>
            </a:r>
            <a:r>
              <a:rPr lang="en-US" sz="2400" i="1" u="sng" dirty="0" smtClean="0"/>
              <a:t>with fixed b</a:t>
            </a:r>
            <a:r>
              <a:rPr lang="en-US" sz="2400" dirty="0" smtClean="0"/>
              <a:t>)</a:t>
            </a:r>
            <a:endParaRPr lang="en-US" sz="2400" dirty="0"/>
          </a:p>
        </p:txBody>
      </p:sp>
      <p:sp>
        <p:nvSpPr>
          <p:cNvPr id="5" name="Title 1"/>
          <p:cNvSpPr txBox="1">
            <a:spLocks/>
          </p:cNvSpPr>
          <p:nvPr/>
        </p:nvSpPr>
        <p:spPr>
          <a:xfrm>
            <a:off x="32004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ASG1</a:t>
            </a:r>
            <a:endParaRPr lang="en-US" sz="1800" dirty="0"/>
          </a:p>
        </p:txBody>
      </p:sp>
      <p:sp>
        <p:nvSpPr>
          <p:cNvPr id="6" name="Title 1"/>
          <p:cNvSpPr txBox="1">
            <a:spLocks/>
          </p:cNvSpPr>
          <p:nvPr/>
        </p:nvSpPr>
        <p:spPr>
          <a:xfrm>
            <a:off x="533400" y="304800"/>
            <a:ext cx="15240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ACE2</a:t>
            </a:r>
            <a:endParaRPr lang="en-US" sz="1800" dirty="0"/>
          </a:p>
        </p:txBody>
      </p:sp>
      <p:sp>
        <p:nvSpPr>
          <p:cNvPr id="7" name="Title 1"/>
          <p:cNvSpPr txBox="1">
            <a:spLocks/>
          </p:cNvSpPr>
          <p:nvPr/>
        </p:nvSpPr>
        <p:spPr>
          <a:xfrm>
            <a:off x="5467347"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CIN5</a:t>
            </a:r>
            <a:endParaRPr lang="en-US" sz="1800" dirty="0"/>
          </a:p>
        </p:txBody>
      </p:sp>
      <p:sp>
        <p:nvSpPr>
          <p:cNvPr id="8" name="Title 1"/>
          <p:cNvSpPr txBox="1">
            <a:spLocks/>
          </p:cNvSpPr>
          <p:nvPr/>
        </p:nvSpPr>
        <p:spPr>
          <a:xfrm>
            <a:off x="76200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CYC8</a:t>
            </a:r>
            <a:endParaRPr lang="en-US" sz="1800" dirty="0"/>
          </a:p>
        </p:txBody>
      </p:sp>
      <p:sp>
        <p:nvSpPr>
          <p:cNvPr id="9" name="Title 1"/>
          <p:cNvSpPr txBox="1">
            <a:spLocks/>
          </p:cNvSpPr>
          <p:nvPr/>
        </p:nvSpPr>
        <p:spPr>
          <a:xfrm>
            <a:off x="6858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FKH2</a:t>
            </a:r>
            <a:endParaRPr lang="en-US" sz="1800" dirty="0"/>
          </a:p>
        </p:txBody>
      </p:sp>
      <p:sp>
        <p:nvSpPr>
          <p:cNvPr id="12" name="Title 1"/>
          <p:cNvSpPr txBox="1">
            <a:spLocks/>
          </p:cNvSpPr>
          <p:nvPr/>
        </p:nvSpPr>
        <p:spPr>
          <a:xfrm>
            <a:off x="3119702"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GAT3</a:t>
            </a:r>
            <a:endParaRPr lang="en-US" sz="1800" dirty="0"/>
          </a:p>
        </p:txBody>
      </p:sp>
      <p:sp>
        <p:nvSpPr>
          <p:cNvPr id="14" name="Title 1"/>
          <p:cNvSpPr txBox="1">
            <a:spLocks/>
          </p:cNvSpPr>
          <p:nvPr/>
        </p:nvSpPr>
        <p:spPr>
          <a:xfrm>
            <a:off x="76200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HMO1</a:t>
            </a:r>
            <a:endParaRPr lang="en-US" sz="1800" dirty="0"/>
          </a:p>
        </p:txBody>
      </p:sp>
      <p:sp>
        <p:nvSpPr>
          <p:cNvPr id="15" name="Title 1"/>
          <p:cNvSpPr txBox="1">
            <a:spLocks/>
          </p:cNvSpPr>
          <p:nvPr/>
        </p:nvSpPr>
        <p:spPr>
          <a:xfrm>
            <a:off x="2514600" y="46482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MIG2</a:t>
            </a:r>
            <a:endParaRPr lang="en-US" sz="1800" dirty="0"/>
          </a:p>
        </p:txBody>
      </p:sp>
      <p:sp>
        <p:nvSpPr>
          <p:cNvPr id="16" name="Title 1"/>
          <p:cNvSpPr txBox="1">
            <a:spLocks/>
          </p:cNvSpPr>
          <p:nvPr/>
        </p:nvSpPr>
        <p:spPr>
          <a:xfrm>
            <a:off x="5105400" y="46482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MSN2</a:t>
            </a:r>
            <a:endParaRPr lang="en-US" sz="1800" dirty="0"/>
          </a:p>
        </p:txBody>
      </p:sp>
      <p:cxnSp>
        <p:nvCxnSpPr>
          <p:cNvPr id="34" name="Straight Connector 33"/>
          <p:cNvCxnSpPr/>
          <p:nvPr/>
        </p:nvCxnSpPr>
        <p:spPr>
          <a:xfrm>
            <a:off x="0" y="25908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41" name="Picture 40" descr="FIXEDB_GLN3.jpg"/>
          <p:cNvPicPr>
            <a:picLocks noChangeAspect="1"/>
          </p:cNvPicPr>
          <p:nvPr/>
        </p:nvPicPr>
        <p:blipFill rotWithShape="1">
          <a:blip r:embed="rId11" cstate="print">
            <a:extLst>
              <a:ext uri="{28A0092B-C50C-407E-A947-70E740481C1C}">
                <a14:useLocalDpi xmlns:a14="http://schemas.microsoft.com/office/drawing/2010/main" xmlns="" val="0"/>
              </a:ext>
            </a:extLst>
          </a:blip>
          <a:srcRect l="6651" t="6501" r="27890"/>
          <a:stretch/>
        </p:blipFill>
        <p:spPr>
          <a:xfrm>
            <a:off x="4781547" y="2819400"/>
            <a:ext cx="1846573" cy="1978151"/>
          </a:xfrm>
          <a:prstGeom prst="rect">
            <a:avLst/>
          </a:prstGeom>
        </p:spPr>
      </p:pic>
      <p:cxnSp>
        <p:nvCxnSpPr>
          <p:cNvPr id="35" name="Straight Connector 34"/>
          <p:cNvCxnSpPr/>
          <p:nvPr/>
        </p:nvCxnSpPr>
        <p:spPr>
          <a:xfrm>
            <a:off x="0" y="4800600"/>
            <a:ext cx="90678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5467347"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GLN3</a:t>
            </a:r>
            <a:endParaRPr lang="en-US" sz="1800" dirty="0"/>
          </a:p>
        </p:txBody>
      </p:sp>
      <p:pic>
        <p:nvPicPr>
          <p:cNvPr id="45" name="Picture 44" descr="FIXEDB_ASG1.jpg"/>
          <p:cNvPicPr>
            <a:picLocks noChangeAspect="1"/>
          </p:cNvPicPr>
          <p:nvPr/>
        </p:nvPicPr>
        <p:blipFill rotWithShape="1">
          <a:blip r:embed="rId12" cstate="print">
            <a:extLst>
              <a:ext uri="{28A0092B-C50C-407E-A947-70E740481C1C}">
                <a14:useLocalDpi xmlns:a14="http://schemas.microsoft.com/office/drawing/2010/main" xmlns="" val="0"/>
              </a:ext>
            </a:extLst>
          </a:blip>
          <a:srcRect l="72108" t="6698" r="9273" b="78527"/>
          <a:stretch/>
        </p:blipFill>
        <p:spPr>
          <a:xfrm>
            <a:off x="7162800" y="5602660"/>
            <a:ext cx="1981200" cy="1179140"/>
          </a:xfrm>
          <a:prstGeom prst="rect">
            <a:avLst/>
          </a:prstGeom>
        </p:spPr>
      </p:pic>
    </p:spTree>
    <p:extLst>
      <p:ext uri="{BB962C8B-B14F-4D97-AF65-F5344CB8AC3E}">
        <p14:creationId xmlns:p14="http://schemas.microsoft.com/office/powerpoint/2010/main" xmlns="" val="1575665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FIXEDB_ZAP1.jpg"/>
          <p:cNvPicPr>
            <a:picLocks noChangeAspect="1"/>
          </p:cNvPicPr>
          <p:nvPr/>
        </p:nvPicPr>
        <p:blipFill rotWithShape="1">
          <a:blip r:embed="rId2" cstate="print">
            <a:extLst>
              <a:ext uri="{28A0092B-C50C-407E-A947-70E740481C1C}">
                <a14:useLocalDpi xmlns:a14="http://schemas.microsoft.com/office/drawing/2010/main" xmlns="" val="0"/>
              </a:ext>
            </a:extLst>
          </a:blip>
          <a:srcRect l="6422" t="5723" r="28603"/>
          <a:stretch/>
        </p:blipFill>
        <p:spPr>
          <a:xfrm>
            <a:off x="3819309" y="4877975"/>
            <a:ext cx="1819491" cy="1980025"/>
          </a:xfrm>
          <a:prstGeom prst="rect">
            <a:avLst/>
          </a:prstGeom>
        </p:spPr>
      </p:pic>
      <p:pic>
        <p:nvPicPr>
          <p:cNvPr id="45" name="Picture 44" descr="FIXEDB_YOX1.jpg"/>
          <p:cNvPicPr>
            <a:picLocks noChangeAspect="1"/>
          </p:cNvPicPr>
          <p:nvPr/>
        </p:nvPicPr>
        <p:blipFill rotWithShape="1">
          <a:blip r:embed="rId3" cstate="print">
            <a:extLst>
              <a:ext uri="{28A0092B-C50C-407E-A947-70E740481C1C}">
                <a14:useLocalDpi xmlns:a14="http://schemas.microsoft.com/office/drawing/2010/main" xmlns="" val="0"/>
              </a:ext>
            </a:extLst>
          </a:blip>
          <a:srcRect l="6798" t="6107" r="27891"/>
          <a:stretch/>
        </p:blipFill>
        <p:spPr>
          <a:xfrm>
            <a:off x="1447800" y="4891662"/>
            <a:ext cx="1837499" cy="1981199"/>
          </a:xfrm>
          <a:prstGeom prst="rect">
            <a:avLst/>
          </a:prstGeom>
        </p:spPr>
      </p:pic>
      <p:pic>
        <p:nvPicPr>
          <p:cNvPr id="44" name="Picture 43" descr="FIXEDB_YLR278C.jpg"/>
          <p:cNvPicPr>
            <a:picLocks noChangeAspect="1"/>
          </p:cNvPicPr>
          <p:nvPr/>
        </p:nvPicPr>
        <p:blipFill rotWithShape="1">
          <a:blip r:embed="rId4" cstate="print">
            <a:extLst>
              <a:ext uri="{28A0092B-C50C-407E-A947-70E740481C1C}">
                <a14:useLocalDpi xmlns:a14="http://schemas.microsoft.com/office/drawing/2010/main" xmlns="" val="0"/>
              </a:ext>
            </a:extLst>
          </a:blip>
          <a:srcRect l="6798" t="6304" r="27891"/>
          <a:stretch/>
        </p:blipFill>
        <p:spPr>
          <a:xfrm>
            <a:off x="7010403" y="2742437"/>
            <a:ext cx="1842070" cy="1981963"/>
          </a:xfrm>
          <a:prstGeom prst="rect">
            <a:avLst/>
          </a:prstGeom>
        </p:spPr>
      </p:pic>
      <p:pic>
        <p:nvPicPr>
          <p:cNvPr id="42" name="Picture 41" descr="FIXEDB_YHP1.jpg"/>
          <p:cNvPicPr>
            <a:picLocks noChangeAspect="1"/>
          </p:cNvPicPr>
          <p:nvPr/>
        </p:nvPicPr>
        <p:blipFill rotWithShape="1">
          <a:blip r:embed="rId5" cstate="print">
            <a:extLst>
              <a:ext uri="{28A0092B-C50C-407E-A947-70E740481C1C}">
                <a14:useLocalDpi xmlns:a14="http://schemas.microsoft.com/office/drawing/2010/main" xmlns="" val="0"/>
              </a:ext>
            </a:extLst>
          </a:blip>
          <a:srcRect l="6797" t="6304" r="28334"/>
          <a:stretch/>
        </p:blipFill>
        <p:spPr>
          <a:xfrm>
            <a:off x="4873923" y="2743200"/>
            <a:ext cx="1831677" cy="1984245"/>
          </a:xfrm>
          <a:prstGeom prst="rect">
            <a:avLst/>
          </a:prstGeom>
        </p:spPr>
      </p:pic>
      <p:pic>
        <p:nvPicPr>
          <p:cNvPr id="41" name="Picture 40" descr="FIXEDB_SWI5.jpg"/>
          <p:cNvPicPr>
            <a:picLocks noChangeAspect="1"/>
          </p:cNvPicPr>
          <p:nvPr/>
        </p:nvPicPr>
        <p:blipFill rotWithShape="1">
          <a:blip r:embed="rId6" cstate="print">
            <a:extLst>
              <a:ext uri="{28A0092B-C50C-407E-A947-70E740481C1C}">
                <a14:useLocalDpi xmlns:a14="http://schemas.microsoft.com/office/drawing/2010/main" xmlns="" val="0"/>
              </a:ext>
            </a:extLst>
          </a:blip>
          <a:srcRect l="6650" t="6107" r="27594"/>
          <a:stretch/>
        </p:blipFill>
        <p:spPr>
          <a:xfrm>
            <a:off x="2514600" y="2744921"/>
            <a:ext cx="1848367" cy="1979479"/>
          </a:xfrm>
          <a:prstGeom prst="rect">
            <a:avLst/>
          </a:prstGeom>
        </p:spPr>
      </p:pic>
      <p:pic>
        <p:nvPicPr>
          <p:cNvPr id="40" name="Picture 39" descr="FIXEDB_STB5.jpg"/>
          <p:cNvPicPr>
            <a:picLocks noChangeAspect="1"/>
          </p:cNvPicPr>
          <p:nvPr/>
        </p:nvPicPr>
        <p:blipFill rotWithShape="1">
          <a:blip r:embed="rId7" cstate="print">
            <a:extLst>
              <a:ext uri="{28A0092B-C50C-407E-A947-70E740481C1C}">
                <a14:useLocalDpi xmlns:a14="http://schemas.microsoft.com/office/drawing/2010/main" xmlns="" val="0"/>
              </a:ext>
            </a:extLst>
          </a:blip>
          <a:srcRect l="6650" t="6107" r="28186"/>
          <a:stretch/>
        </p:blipFill>
        <p:spPr>
          <a:xfrm>
            <a:off x="304800" y="2743200"/>
            <a:ext cx="1830524" cy="1978151"/>
          </a:xfrm>
          <a:prstGeom prst="rect">
            <a:avLst/>
          </a:prstGeom>
        </p:spPr>
      </p:pic>
      <p:pic>
        <p:nvPicPr>
          <p:cNvPr id="11" name="Picture 10" descr="FIXEDB_SNF6.jpg"/>
          <p:cNvPicPr>
            <a:picLocks noChangeAspect="1"/>
          </p:cNvPicPr>
          <p:nvPr/>
        </p:nvPicPr>
        <p:blipFill rotWithShape="1">
          <a:blip r:embed="rId8" cstate="print">
            <a:extLst>
              <a:ext uri="{28A0092B-C50C-407E-A947-70E740481C1C}">
                <a14:useLocalDpi xmlns:a14="http://schemas.microsoft.com/office/drawing/2010/main" xmlns="" val="0"/>
              </a:ext>
            </a:extLst>
          </a:blip>
          <a:srcRect l="6798" t="6304" r="28481"/>
          <a:stretch/>
        </p:blipFill>
        <p:spPr>
          <a:xfrm>
            <a:off x="7014510" y="609602"/>
            <a:ext cx="1824690" cy="1981198"/>
          </a:xfrm>
          <a:prstGeom prst="rect">
            <a:avLst/>
          </a:prstGeom>
        </p:spPr>
      </p:pic>
      <p:pic>
        <p:nvPicPr>
          <p:cNvPr id="10" name="Picture 9" descr="FIXEDB_SFP1.jpg"/>
          <p:cNvPicPr>
            <a:picLocks noChangeAspect="1"/>
          </p:cNvPicPr>
          <p:nvPr/>
        </p:nvPicPr>
        <p:blipFill rotWithShape="1">
          <a:blip r:embed="rId9" cstate="print">
            <a:extLst>
              <a:ext uri="{28A0092B-C50C-407E-A947-70E740481C1C}">
                <a14:useLocalDpi xmlns:a14="http://schemas.microsoft.com/office/drawing/2010/main" xmlns="" val="0"/>
              </a:ext>
            </a:extLst>
          </a:blip>
          <a:srcRect l="6797" t="6107" r="28334"/>
          <a:stretch/>
        </p:blipFill>
        <p:spPr>
          <a:xfrm>
            <a:off x="4800600" y="609600"/>
            <a:ext cx="1824502" cy="1980633"/>
          </a:xfrm>
          <a:prstGeom prst="rect">
            <a:avLst/>
          </a:prstGeom>
        </p:spPr>
      </p:pic>
      <p:pic>
        <p:nvPicPr>
          <p:cNvPr id="4" name="Picture 3" descr="FIXEDB_RIF1.jpg"/>
          <p:cNvPicPr>
            <a:picLocks noChangeAspect="1"/>
          </p:cNvPicPr>
          <p:nvPr/>
        </p:nvPicPr>
        <p:blipFill rotWithShape="1">
          <a:blip r:embed="rId10" cstate="print">
            <a:extLst>
              <a:ext uri="{28A0092B-C50C-407E-A947-70E740481C1C}">
                <a14:useLocalDpi xmlns:a14="http://schemas.microsoft.com/office/drawing/2010/main" xmlns="" val="0"/>
              </a:ext>
            </a:extLst>
          </a:blip>
          <a:srcRect l="7092" t="5910" r="28039"/>
          <a:stretch/>
        </p:blipFill>
        <p:spPr>
          <a:xfrm>
            <a:off x="2523006" y="609600"/>
            <a:ext cx="1820394" cy="1980316"/>
          </a:xfrm>
          <a:prstGeom prst="rect">
            <a:avLst/>
          </a:prstGeom>
        </p:spPr>
      </p:pic>
      <p:pic>
        <p:nvPicPr>
          <p:cNvPr id="3" name="Picture 2" descr="FIXEDB_PDR1.jpg"/>
          <p:cNvPicPr>
            <a:picLocks noChangeAspect="1"/>
          </p:cNvPicPr>
          <p:nvPr/>
        </p:nvPicPr>
        <p:blipFill rotWithShape="1">
          <a:blip r:embed="rId11" cstate="print">
            <a:extLst>
              <a:ext uri="{28A0092B-C50C-407E-A947-70E740481C1C}">
                <a14:useLocalDpi xmlns:a14="http://schemas.microsoft.com/office/drawing/2010/main" xmlns="" val="0"/>
              </a:ext>
            </a:extLst>
          </a:blip>
          <a:srcRect l="6502" t="6304" r="27891"/>
          <a:stretch/>
        </p:blipFill>
        <p:spPr>
          <a:xfrm>
            <a:off x="304818" y="609392"/>
            <a:ext cx="1849891" cy="1981408"/>
          </a:xfrm>
          <a:prstGeom prst="rect">
            <a:avLst/>
          </a:prstGeom>
        </p:spPr>
      </p:pic>
      <p:sp>
        <p:nvSpPr>
          <p:cNvPr id="2" name="Title 1"/>
          <p:cNvSpPr>
            <a:spLocks noGrp="1"/>
          </p:cNvSpPr>
          <p:nvPr>
            <p:ph type="title"/>
          </p:nvPr>
        </p:nvSpPr>
        <p:spPr>
          <a:xfrm>
            <a:off x="-76200" y="-152400"/>
            <a:ext cx="9220200" cy="838200"/>
          </a:xfrm>
        </p:spPr>
        <p:txBody>
          <a:bodyPr>
            <a:normAutofit/>
          </a:bodyPr>
          <a:lstStyle/>
          <a:p>
            <a:r>
              <a:rPr lang="en-US" sz="2400" dirty="0" smtClean="0"/>
              <a:t>Effects of WT &amp;dZAP1 on expressions of various genes (</a:t>
            </a:r>
            <a:r>
              <a:rPr lang="en-US" sz="2400" i="1" u="sng" dirty="0" smtClean="0"/>
              <a:t>with fixed b</a:t>
            </a:r>
            <a:r>
              <a:rPr lang="en-US" sz="2400" dirty="0" smtClean="0"/>
              <a:t>)</a:t>
            </a:r>
            <a:endParaRPr lang="en-US" sz="2400" dirty="0"/>
          </a:p>
        </p:txBody>
      </p:sp>
      <p:sp>
        <p:nvSpPr>
          <p:cNvPr id="17" name="Title 1"/>
          <p:cNvSpPr txBox="1">
            <a:spLocks/>
          </p:cNvSpPr>
          <p:nvPr/>
        </p:nvSpPr>
        <p:spPr>
          <a:xfrm>
            <a:off x="9144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PDR1</a:t>
            </a:r>
            <a:endParaRPr lang="en-US" sz="1800" dirty="0"/>
          </a:p>
        </p:txBody>
      </p:sp>
      <p:sp>
        <p:nvSpPr>
          <p:cNvPr id="18" name="Title 1"/>
          <p:cNvSpPr txBox="1">
            <a:spLocks/>
          </p:cNvSpPr>
          <p:nvPr/>
        </p:nvSpPr>
        <p:spPr>
          <a:xfrm>
            <a:off x="31242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RIF1</a:t>
            </a:r>
            <a:endParaRPr lang="en-US" sz="1800" dirty="0"/>
          </a:p>
        </p:txBody>
      </p:sp>
      <p:sp>
        <p:nvSpPr>
          <p:cNvPr id="19" name="Title 1"/>
          <p:cNvSpPr txBox="1">
            <a:spLocks/>
          </p:cNvSpPr>
          <p:nvPr/>
        </p:nvSpPr>
        <p:spPr>
          <a:xfrm>
            <a:off x="54864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SFP1</a:t>
            </a:r>
            <a:endParaRPr lang="en-US" sz="1800" dirty="0"/>
          </a:p>
        </p:txBody>
      </p:sp>
      <p:sp>
        <p:nvSpPr>
          <p:cNvPr id="20" name="Title 1"/>
          <p:cNvSpPr txBox="1">
            <a:spLocks/>
          </p:cNvSpPr>
          <p:nvPr/>
        </p:nvSpPr>
        <p:spPr>
          <a:xfrm>
            <a:off x="76200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SNF6</a:t>
            </a:r>
            <a:endParaRPr lang="en-US" sz="1800" dirty="0"/>
          </a:p>
        </p:txBody>
      </p:sp>
      <p:sp>
        <p:nvSpPr>
          <p:cNvPr id="21" name="Title 1"/>
          <p:cNvSpPr txBox="1">
            <a:spLocks/>
          </p:cNvSpPr>
          <p:nvPr/>
        </p:nvSpPr>
        <p:spPr>
          <a:xfrm>
            <a:off x="9144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STB5</a:t>
            </a:r>
            <a:endParaRPr lang="en-US" sz="1800" dirty="0"/>
          </a:p>
        </p:txBody>
      </p:sp>
      <p:sp>
        <p:nvSpPr>
          <p:cNvPr id="22" name="Title 1"/>
          <p:cNvSpPr txBox="1">
            <a:spLocks/>
          </p:cNvSpPr>
          <p:nvPr/>
        </p:nvSpPr>
        <p:spPr>
          <a:xfrm>
            <a:off x="30480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SWI5</a:t>
            </a:r>
            <a:endParaRPr lang="en-US" sz="1800" dirty="0"/>
          </a:p>
        </p:txBody>
      </p:sp>
      <p:sp>
        <p:nvSpPr>
          <p:cNvPr id="23" name="Title 1"/>
          <p:cNvSpPr txBox="1">
            <a:spLocks/>
          </p:cNvSpPr>
          <p:nvPr/>
        </p:nvSpPr>
        <p:spPr>
          <a:xfrm>
            <a:off x="54864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YHP1</a:t>
            </a:r>
            <a:endParaRPr lang="en-US" sz="1800" dirty="0"/>
          </a:p>
        </p:txBody>
      </p:sp>
      <p:sp>
        <p:nvSpPr>
          <p:cNvPr id="24" name="Title 1"/>
          <p:cNvSpPr txBox="1">
            <a:spLocks/>
          </p:cNvSpPr>
          <p:nvPr/>
        </p:nvSpPr>
        <p:spPr>
          <a:xfrm>
            <a:off x="7467600" y="2514600"/>
            <a:ext cx="11430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YLR278C</a:t>
            </a:r>
            <a:endParaRPr lang="en-US" sz="1800" dirty="0"/>
          </a:p>
        </p:txBody>
      </p:sp>
      <p:sp>
        <p:nvSpPr>
          <p:cNvPr id="25" name="Title 1"/>
          <p:cNvSpPr txBox="1">
            <a:spLocks/>
          </p:cNvSpPr>
          <p:nvPr/>
        </p:nvSpPr>
        <p:spPr>
          <a:xfrm>
            <a:off x="1981200" y="47244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YOX1</a:t>
            </a:r>
            <a:endParaRPr lang="en-US" sz="1800" dirty="0"/>
          </a:p>
        </p:txBody>
      </p:sp>
      <p:sp>
        <p:nvSpPr>
          <p:cNvPr id="26" name="Title 1"/>
          <p:cNvSpPr txBox="1">
            <a:spLocks/>
          </p:cNvSpPr>
          <p:nvPr/>
        </p:nvSpPr>
        <p:spPr>
          <a:xfrm>
            <a:off x="3962400" y="47244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ZAP1</a:t>
            </a:r>
            <a:endParaRPr lang="en-US" sz="1800" dirty="0"/>
          </a:p>
        </p:txBody>
      </p:sp>
      <p:cxnSp>
        <p:nvCxnSpPr>
          <p:cNvPr id="35" name="Straight Connector 34"/>
          <p:cNvCxnSpPr/>
          <p:nvPr/>
        </p:nvCxnSpPr>
        <p:spPr>
          <a:xfrm>
            <a:off x="0" y="25908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0" y="4800600"/>
            <a:ext cx="90678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9" name="Picture 38" descr="FIXEDB_ASG1.jpg"/>
          <p:cNvPicPr>
            <a:picLocks noChangeAspect="1"/>
          </p:cNvPicPr>
          <p:nvPr/>
        </p:nvPicPr>
        <p:blipFill rotWithShape="1">
          <a:blip r:embed="rId12" cstate="print">
            <a:extLst>
              <a:ext uri="{28A0092B-C50C-407E-A947-70E740481C1C}">
                <a14:useLocalDpi xmlns:a14="http://schemas.microsoft.com/office/drawing/2010/main" xmlns="" val="0"/>
              </a:ext>
            </a:extLst>
          </a:blip>
          <a:srcRect l="72108" t="6698" r="9273" b="78527"/>
          <a:stretch/>
        </p:blipFill>
        <p:spPr>
          <a:xfrm>
            <a:off x="7162800" y="5602660"/>
            <a:ext cx="1981200" cy="1179140"/>
          </a:xfrm>
          <a:prstGeom prst="rect">
            <a:avLst/>
          </a:prstGeom>
        </p:spPr>
      </p:pic>
    </p:spTree>
    <p:extLst>
      <p:ext uri="{BB962C8B-B14F-4D97-AF65-F5344CB8AC3E}">
        <p14:creationId xmlns:p14="http://schemas.microsoft.com/office/powerpoint/2010/main" xmlns="" val="4094896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8458200" cy="1143000"/>
          </a:xfrm>
        </p:spPr>
        <p:txBody>
          <a:bodyPr>
            <a:normAutofit/>
          </a:bodyPr>
          <a:lstStyle/>
          <a:p>
            <a:r>
              <a:rPr lang="en-US" dirty="0" smtClean="0"/>
              <a:t>MATLAB Counter </a:t>
            </a:r>
            <a:r>
              <a:rPr lang="en-US" i="1" dirty="0" smtClean="0"/>
              <a:t>(estimated b)</a:t>
            </a:r>
            <a:endParaRPr lang="en-US" i="1" dirty="0"/>
          </a:p>
        </p:txBody>
      </p:sp>
      <p:pic>
        <p:nvPicPr>
          <p:cNvPr id="4" name="Content Placeholder 2" descr="ESTB_COUNTER.jp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5135" r="6199"/>
          <a:stretch/>
        </p:blipFill>
        <p:spPr>
          <a:xfrm>
            <a:off x="1524000" y="1371600"/>
            <a:ext cx="6161363" cy="5211763"/>
          </a:xfrm>
        </p:spPr>
      </p:pic>
    </p:spTree>
    <p:extLst>
      <p:ext uri="{BB962C8B-B14F-4D97-AF65-F5344CB8AC3E}">
        <p14:creationId xmlns:p14="http://schemas.microsoft.com/office/powerpoint/2010/main" xmlns="" val="3182867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ESTB_MSN2.jpg"/>
          <p:cNvPicPr>
            <a:picLocks noChangeAspect="1"/>
          </p:cNvPicPr>
          <p:nvPr/>
        </p:nvPicPr>
        <p:blipFill rotWithShape="1">
          <a:blip r:embed="rId3" cstate="print">
            <a:extLst>
              <a:ext uri="{28A0092B-C50C-407E-A947-70E740481C1C}">
                <a14:useLocalDpi xmlns:a14="http://schemas.microsoft.com/office/drawing/2010/main" xmlns="" val="0"/>
              </a:ext>
            </a:extLst>
          </a:blip>
          <a:srcRect l="6797" t="6107" r="28334"/>
          <a:stretch/>
        </p:blipFill>
        <p:spPr>
          <a:xfrm>
            <a:off x="4267200" y="4876803"/>
            <a:ext cx="1825020" cy="1981197"/>
          </a:xfrm>
          <a:prstGeom prst="rect">
            <a:avLst/>
          </a:prstGeom>
        </p:spPr>
      </p:pic>
      <p:pic>
        <p:nvPicPr>
          <p:cNvPr id="24" name="Picture 23" descr="ESTB_MIG2.jpg"/>
          <p:cNvPicPr>
            <a:picLocks noChangeAspect="1"/>
          </p:cNvPicPr>
          <p:nvPr/>
        </p:nvPicPr>
        <p:blipFill rotWithShape="1">
          <a:blip r:embed="rId4" cstate="print">
            <a:extLst>
              <a:ext uri="{28A0092B-C50C-407E-A947-70E740481C1C}">
                <a14:useLocalDpi xmlns:a14="http://schemas.microsoft.com/office/drawing/2010/main" xmlns="" val="0"/>
              </a:ext>
            </a:extLst>
          </a:blip>
          <a:srcRect l="6650" t="6304" r="28186"/>
          <a:stretch/>
        </p:blipFill>
        <p:spPr>
          <a:xfrm>
            <a:off x="1981189" y="4876803"/>
            <a:ext cx="1837185" cy="1981197"/>
          </a:xfrm>
          <a:prstGeom prst="rect">
            <a:avLst/>
          </a:prstGeom>
        </p:spPr>
      </p:pic>
      <p:pic>
        <p:nvPicPr>
          <p:cNvPr id="23" name="Picture 22" descr="ESTB_HMO1.jpg"/>
          <p:cNvPicPr>
            <a:picLocks noChangeAspect="1"/>
          </p:cNvPicPr>
          <p:nvPr/>
        </p:nvPicPr>
        <p:blipFill rotWithShape="1">
          <a:blip r:embed="rId5" cstate="print">
            <a:extLst>
              <a:ext uri="{28A0092B-C50C-407E-A947-70E740481C1C}">
                <a14:useLocalDpi xmlns:a14="http://schemas.microsoft.com/office/drawing/2010/main" xmlns="" val="0"/>
              </a:ext>
            </a:extLst>
          </a:blip>
          <a:srcRect l="6206" t="5910" r="28039"/>
          <a:stretch/>
        </p:blipFill>
        <p:spPr>
          <a:xfrm>
            <a:off x="6998299" y="2743200"/>
            <a:ext cx="1917101" cy="2057399"/>
          </a:xfrm>
          <a:prstGeom prst="rect">
            <a:avLst/>
          </a:prstGeom>
        </p:spPr>
      </p:pic>
      <p:pic>
        <p:nvPicPr>
          <p:cNvPr id="22" name="Picture 21" descr="ESTB_GLN3.jpg"/>
          <p:cNvPicPr>
            <a:picLocks noChangeAspect="1"/>
          </p:cNvPicPr>
          <p:nvPr/>
        </p:nvPicPr>
        <p:blipFill rotWithShape="1">
          <a:blip r:embed="rId6" cstate="print">
            <a:extLst>
              <a:ext uri="{28A0092B-C50C-407E-A947-70E740481C1C}">
                <a14:useLocalDpi xmlns:a14="http://schemas.microsoft.com/office/drawing/2010/main" xmlns="" val="0"/>
              </a:ext>
            </a:extLst>
          </a:blip>
          <a:srcRect l="7093" t="6304" r="28186"/>
          <a:stretch/>
        </p:blipFill>
        <p:spPr>
          <a:xfrm>
            <a:off x="4724400" y="2732211"/>
            <a:ext cx="1905000" cy="2068389"/>
          </a:xfrm>
          <a:prstGeom prst="rect">
            <a:avLst/>
          </a:prstGeom>
        </p:spPr>
      </p:pic>
      <p:pic>
        <p:nvPicPr>
          <p:cNvPr id="21" name="Picture 20" descr="ESTB_GAT3.jpg"/>
          <p:cNvPicPr>
            <a:picLocks noChangeAspect="1"/>
          </p:cNvPicPr>
          <p:nvPr/>
        </p:nvPicPr>
        <p:blipFill rotWithShape="1">
          <a:blip r:embed="rId7" cstate="print">
            <a:extLst>
              <a:ext uri="{28A0092B-C50C-407E-A947-70E740481C1C}">
                <a14:useLocalDpi xmlns:a14="http://schemas.microsoft.com/office/drawing/2010/main" xmlns="" val="0"/>
              </a:ext>
            </a:extLst>
          </a:blip>
          <a:srcRect l="6650" t="5713" r="28186"/>
          <a:stretch/>
        </p:blipFill>
        <p:spPr>
          <a:xfrm>
            <a:off x="2498216" y="2819400"/>
            <a:ext cx="1755462" cy="1905000"/>
          </a:xfrm>
          <a:prstGeom prst="rect">
            <a:avLst/>
          </a:prstGeom>
        </p:spPr>
      </p:pic>
      <p:pic>
        <p:nvPicPr>
          <p:cNvPr id="20" name="Picture 19" descr="ESTB_FKH2.jpg"/>
          <p:cNvPicPr>
            <a:picLocks noChangeAspect="1"/>
          </p:cNvPicPr>
          <p:nvPr/>
        </p:nvPicPr>
        <p:blipFill rotWithShape="1">
          <a:blip r:embed="rId8" cstate="print">
            <a:extLst>
              <a:ext uri="{28A0092B-C50C-407E-A947-70E740481C1C}">
                <a14:useLocalDpi xmlns:a14="http://schemas.microsoft.com/office/drawing/2010/main" xmlns="" val="0"/>
              </a:ext>
            </a:extLst>
          </a:blip>
          <a:srcRect l="6502" t="5713" r="27298"/>
          <a:stretch/>
        </p:blipFill>
        <p:spPr>
          <a:xfrm>
            <a:off x="278942" y="2743200"/>
            <a:ext cx="1854658" cy="1981197"/>
          </a:xfrm>
          <a:prstGeom prst="rect">
            <a:avLst/>
          </a:prstGeom>
        </p:spPr>
      </p:pic>
      <p:pic>
        <p:nvPicPr>
          <p:cNvPr id="19" name="Picture 18" descr="ESTB_CYC8.jpg"/>
          <p:cNvPicPr>
            <a:picLocks noChangeAspect="1"/>
          </p:cNvPicPr>
          <p:nvPr/>
        </p:nvPicPr>
        <p:blipFill rotWithShape="1">
          <a:blip r:embed="rId9" cstate="print">
            <a:extLst>
              <a:ext uri="{28A0092B-C50C-407E-A947-70E740481C1C}">
                <a14:useLocalDpi xmlns:a14="http://schemas.microsoft.com/office/drawing/2010/main" xmlns="" val="0"/>
              </a:ext>
            </a:extLst>
          </a:blip>
          <a:srcRect l="6649" t="6304" r="28039"/>
          <a:stretch/>
        </p:blipFill>
        <p:spPr>
          <a:xfrm>
            <a:off x="6997849" y="533400"/>
            <a:ext cx="1841351" cy="1981198"/>
          </a:xfrm>
          <a:prstGeom prst="rect">
            <a:avLst/>
          </a:prstGeom>
        </p:spPr>
      </p:pic>
      <p:pic>
        <p:nvPicPr>
          <p:cNvPr id="18" name="Picture 17" descr="ESTB_CIN5.jpg"/>
          <p:cNvPicPr>
            <a:picLocks noChangeAspect="1"/>
          </p:cNvPicPr>
          <p:nvPr/>
        </p:nvPicPr>
        <p:blipFill rotWithShape="1">
          <a:blip r:embed="rId10" cstate="print">
            <a:extLst>
              <a:ext uri="{28A0092B-C50C-407E-A947-70E740481C1C}">
                <a14:useLocalDpi xmlns:a14="http://schemas.microsoft.com/office/drawing/2010/main" xmlns="" val="0"/>
              </a:ext>
            </a:extLst>
          </a:blip>
          <a:srcRect l="6650" t="5910" r="28186"/>
          <a:stretch/>
        </p:blipFill>
        <p:spPr>
          <a:xfrm>
            <a:off x="4724400" y="533400"/>
            <a:ext cx="1829498" cy="1981198"/>
          </a:xfrm>
          <a:prstGeom prst="rect">
            <a:avLst/>
          </a:prstGeom>
        </p:spPr>
      </p:pic>
      <p:pic>
        <p:nvPicPr>
          <p:cNvPr id="17" name="Picture 16" descr="ESTB_ASG1.jpg"/>
          <p:cNvPicPr>
            <a:picLocks noChangeAspect="1"/>
          </p:cNvPicPr>
          <p:nvPr/>
        </p:nvPicPr>
        <p:blipFill rotWithShape="1">
          <a:blip r:embed="rId11" cstate="print">
            <a:extLst>
              <a:ext uri="{28A0092B-C50C-407E-A947-70E740481C1C}">
                <a14:useLocalDpi xmlns:a14="http://schemas.microsoft.com/office/drawing/2010/main" xmlns="" val="0"/>
              </a:ext>
            </a:extLst>
          </a:blip>
          <a:srcRect l="6797" t="5910" r="27595"/>
          <a:stretch/>
        </p:blipFill>
        <p:spPr>
          <a:xfrm>
            <a:off x="2422016" y="533400"/>
            <a:ext cx="1845184" cy="1984674"/>
          </a:xfrm>
          <a:prstGeom prst="rect">
            <a:avLst/>
          </a:prstGeom>
        </p:spPr>
      </p:pic>
      <p:pic>
        <p:nvPicPr>
          <p:cNvPr id="4" name="Picture 3" descr="ESTB_ACE2.jpg"/>
          <p:cNvPicPr>
            <a:picLocks noChangeAspect="1"/>
          </p:cNvPicPr>
          <p:nvPr/>
        </p:nvPicPr>
        <p:blipFill rotWithShape="1">
          <a:blip r:embed="rId12" cstate="print">
            <a:extLst>
              <a:ext uri="{28A0092B-C50C-407E-A947-70E740481C1C}">
                <a14:useLocalDpi xmlns:a14="http://schemas.microsoft.com/office/drawing/2010/main" xmlns="" val="0"/>
              </a:ext>
            </a:extLst>
          </a:blip>
          <a:srcRect t="5910" r="27891"/>
          <a:stretch/>
        </p:blipFill>
        <p:spPr>
          <a:xfrm>
            <a:off x="76200" y="535560"/>
            <a:ext cx="2022269" cy="1979040"/>
          </a:xfrm>
          <a:prstGeom prst="rect">
            <a:avLst/>
          </a:prstGeom>
        </p:spPr>
      </p:pic>
      <p:sp>
        <p:nvSpPr>
          <p:cNvPr id="2" name="Title 1"/>
          <p:cNvSpPr>
            <a:spLocks noGrp="1"/>
          </p:cNvSpPr>
          <p:nvPr>
            <p:ph type="title"/>
          </p:nvPr>
        </p:nvSpPr>
        <p:spPr>
          <a:xfrm>
            <a:off x="-76200" y="-152400"/>
            <a:ext cx="9220200" cy="838200"/>
          </a:xfrm>
        </p:spPr>
        <p:txBody>
          <a:bodyPr>
            <a:normAutofit/>
          </a:bodyPr>
          <a:lstStyle/>
          <a:p>
            <a:r>
              <a:rPr lang="en-US" sz="2400" dirty="0" smtClean="0"/>
              <a:t>Effects of WT &amp;dZAP1 on expressions of various genes (</a:t>
            </a:r>
            <a:r>
              <a:rPr lang="en-US" sz="2400" i="1" u="sng" dirty="0" smtClean="0"/>
              <a:t>with estimated b</a:t>
            </a:r>
            <a:r>
              <a:rPr lang="en-US" sz="2400" dirty="0" smtClean="0"/>
              <a:t>)</a:t>
            </a:r>
            <a:endParaRPr lang="en-US" sz="2400" dirty="0"/>
          </a:p>
        </p:txBody>
      </p:sp>
      <p:sp>
        <p:nvSpPr>
          <p:cNvPr id="5" name="Title 1"/>
          <p:cNvSpPr txBox="1">
            <a:spLocks/>
          </p:cNvSpPr>
          <p:nvPr/>
        </p:nvSpPr>
        <p:spPr>
          <a:xfrm>
            <a:off x="3031616"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ASG1</a:t>
            </a:r>
            <a:endParaRPr lang="en-US" sz="1800" dirty="0"/>
          </a:p>
        </p:txBody>
      </p:sp>
      <p:sp>
        <p:nvSpPr>
          <p:cNvPr id="6" name="Title 1"/>
          <p:cNvSpPr txBox="1">
            <a:spLocks/>
          </p:cNvSpPr>
          <p:nvPr/>
        </p:nvSpPr>
        <p:spPr>
          <a:xfrm>
            <a:off x="381000" y="304800"/>
            <a:ext cx="15240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ACE2</a:t>
            </a:r>
            <a:endParaRPr lang="en-US" sz="1800" dirty="0"/>
          </a:p>
        </p:txBody>
      </p:sp>
      <p:sp>
        <p:nvSpPr>
          <p:cNvPr id="7" name="Title 1"/>
          <p:cNvSpPr txBox="1">
            <a:spLocks/>
          </p:cNvSpPr>
          <p:nvPr/>
        </p:nvSpPr>
        <p:spPr>
          <a:xfrm>
            <a:off x="5791898" y="1752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CIN5</a:t>
            </a:r>
            <a:endParaRPr lang="en-US" sz="1800" dirty="0"/>
          </a:p>
        </p:txBody>
      </p:sp>
      <p:sp>
        <p:nvSpPr>
          <p:cNvPr id="8" name="Title 1"/>
          <p:cNvSpPr txBox="1">
            <a:spLocks/>
          </p:cNvSpPr>
          <p:nvPr/>
        </p:nvSpPr>
        <p:spPr>
          <a:xfrm>
            <a:off x="76200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CYC8</a:t>
            </a:r>
            <a:endParaRPr lang="en-US" sz="1800" dirty="0"/>
          </a:p>
        </p:txBody>
      </p:sp>
      <p:sp>
        <p:nvSpPr>
          <p:cNvPr id="9" name="Title 1"/>
          <p:cNvSpPr txBox="1">
            <a:spLocks/>
          </p:cNvSpPr>
          <p:nvPr/>
        </p:nvSpPr>
        <p:spPr>
          <a:xfrm>
            <a:off x="7620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FKH2</a:t>
            </a:r>
            <a:endParaRPr lang="en-US" sz="1800" dirty="0"/>
          </a:p>
        </p:txBody>
      </p:sp>
      <p:sp>
        <p:nvSpPr>
          <p:cNvPr id="12" name="Title 1"/>
          <p:cNvSpPr txBox="1">
            <a:spLocks/>
          </p:cNvSpPr>
          <p:nvPr/>
        </p:nvSpPr>
        <p:spPr>
          <a:xfrm>
            <a:off x="2950918"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GAT3</a:t>
            </a:r>
            <a:endParaRPr lang="en-US" sz="1800" dirty="0"/>
          </a:p>
        </p:txBody>
      </p:sp>
      <p:sp>
        <p:nvSpPr>
          <p:cNvPr id="14" name="Title 1"/>
          <p:cNvSpPr txBox="1">
            <a:spLocks/>
          </p:cNvSpPr>
          <p:nvPr/>
        </p:nvSpPr>
        <p:spPr>
          <a:xfrm>
            <a:off x="76200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HMO1</a:t>
            </a:r>
            <a:endParaRPr lang="en-US" sz="1800" dirty="0"/>
          </a:p>
        </p:txBody>
      </p:sp>
      <p:sp>
        <p:nvSpPr>
          <p:cNvPr id="15" name="Title 1"/>
          <p:cNvSpPr txBox="1">
            <a:spLocks/>
          </p:cNvSpPr>
          <p:nvPr/>
        </p:nvSpPr>
        <p:spPr>
          <a:xfrm>
            <a:off x="2057400" y="60960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MIG2</a:t>
            </a:r>
            <a:endParaRPr lang="en-US" sz="1800" dirty="0"/>
          </a:p>
        </p:txBody>
      </p:sp>
      <p:sp>
        <p:nvSpPr>
          <p:cNvPr id="16" name="Title 1"/>
          <p:cNvSpPr txBox="1">
            <a:spLocks/>
          </p:cNvSpPr>
          <p:nvPr/>
        </p:nvSpPr>
        <p:spPr>
          <a:xfrm>
            <a:off x="4800600" y="46482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MSN2</a:t>
            </a:r>
            <a:endParaRPr lang="en-US" sz="1800" dirty="0"/>
          </a:p>
        </p:txBody>
      </p:sp>
      <p:cxnSp>
        <p:nvCxnSpPr>
          <p:cNvPr id="34" name="Straight Connector 33"/>
          <p:cNvCxnSpPr/>
          <p:nvPr/>
        </p:nvCxnSpPr>
        <p:spPr>
          <a:xfrm>
            <a:off x="0" y="25908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0" y="4800600"/>
            <a:ext cx="90678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53340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GLN3</a:t>
            </a:r>
            <a:endParaRPr lang="en-US" sz="1800" dirty="0"/>
          </a:p>
        </p:txBody>
      </p:sp>
      <p:pic>
        <p:nvPicPr>
          <p:cNvPr id="45" name="Picture 44" descr="FIXEDB_ASG1.jpg"/>
          <p:cNvPicPr>
            <a:picLocks noChangeAspect="1"/>
          </p:cNvPicPr>
          <p:nvPr/>
        </p:nvPicPr>
        <p:blipFill rotWithShape="1">
          <a:blip r:embed="rId13" cstate="print">
            <a:extLst>
              <a:ext uri="{28A0092B-C50C-407E-A947-70E740481C1C}">
                <a14:useLocalDpi xmlns:a14="http://schemas.microsoft.com/office/drawing/2010/main" xmlns="" val="0"/>
              </a:ext>
            </a:extLst>
          </a:blip>
          <a:srcRect l="72108" t="6698" r="9273" b="78527"/>
          <a:stretch/>
        </p:blipFill>
        <p:spPr>
          <a:xfrm>
            <a:off x="7162800" y="5602660"/>
            <a:ext cx="1981200" cy="1179140"/>
          </a:xfrm>
          <a:prstGeom prst="rect">
            <a:avLst/>
          </a:prstGeom>
        </p:spPr>
      </p:pic>
    </p:spTree>
    <p:extLst>
      <p:ext uri="{BB962C8B-B14F-4D97-AF65-F5344CB8AC3E}">
        <p14:creationId xmlns:p14="http://schemas.microsoft.com/office/powerpoint/2010/main" xmlns="" val="3465773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ESTB_ZAP1.jpg"/>
          <p:cNvPicPr>
            <a:picLocks noChangeAspect="1"/>
          </p:cNvPicPr>
          <p:nvPr/>
        </p:nvPicPr>
        <p:blipFill rotWithShape="1">
          <a:blip r:embed="rId3" cstate="print">
            <a:extLst>
              <a:ext uri="{28A0092B-C50C-407E-A947-70E740481C1C}">
                <a14:useLocalDpi xmlns:a14="http://schemas.microsoft.com/office/drawing/2010/main" xmlns="" val="0"/>
              </a:ext>
            </a:extLst>
          </a:blip>
          <a:srcRect l="6043" t="5977" r="28792"/>
          <a:stretch/>
        </p:blipFill>
        <p:spPr>
          <a:xfrm>
            <a:off x="4114800" y="4892760"/>
            <a:ext cx="1828800" cy="1979031"/>
          </a:xfrm>
          <a:prstGeom prst="rect">
            <a:avLst/>
          </a:prstGeom>
        </p:spPr>
      </p:pic>
      <p:pic>
        <p:nvPicPr>
          <p:cNvPr id="15" name="Picture 14" descr="ESTB_YOX1.jpg"/>
          <p:cNvPicPr>
            <a:picLocks noChangeAspect="1"/>
          </p:cNvPicPr>
          <p:nvPr/>
        </p:nvPicPr>
        <p:blipFill rotWithShape="1">
          <a:blip r:embed="rId4" cstate="print">
            <a:extLst>
              <a:ext uri="{28A0092B-C50C-407E-A947-70E740481C1C}">
                <a14:useLocalDpi xmlns:a14="http://schemas.microsoft.com/office/drawing/2010/main" xmlns="" val="0"/>
              </a:ext>
            </a:extLst>
          </a:blip>
          <a:srcRect l="5616" t="6501" r="27447"/>
          <a:stretch/>
        </p:blipFill>
        <p:spPr>
          <a:xfrm>
            <a:off x="1767554" y="4876800"/>
            <a:ext cx="1890046" cy="1980026"/>
          </a:xfrm>
          <a:prstGeom prst="rect">
            <a:avLst/>
          </a:prstGeom>
        </p:spPr>
      </p:pic>
      <p:pic>
        <p:nvPicPr>
          <p:cNvPr id="14" name="Picture 13" descr="ESTB_YLR278C.jpg"/>
          <p:cNvPicPr>
            <a:picLocks noChangeAspect="1"/>
          </p:cNvPicPr>
          <p:nvPr/>
        </p:nvPicPr>
        <p:blipFill rotWithShape="1">
          <a:blip r:embed="rId5" cstate="print">
            <a:extLst>
              <a:ext uri="{28A0092B-C50C-407E-A947-70E740481C1C}">
                <a14:useLocalDpi xmlns:a14="http://schemas.microsoft.com/office/drawing/2010/main" xmlns="" val="0"/>
              </a:ext>
            </a:extLst>
          </a:blip>
          <a:srcRect l="7093" t="6304" r="27299"/>
          <a:stretch/>
        </p:blipFill>
        <p:spPr>
          <a:xfrm>
            <a:off x="7062257" y="2815708"/>
            <a:ext cx="1853143" cy="1984892"/>
          </a:xfrm>
          <a:prstGeom prst="rect">
            <a:avLst/>
          </a:prstGeom>
        </p:spPr>
      </p:pic>
      <p:pic>
        <p:nvPicPr>
          <p:cNvPr id="13" name="Picture 12" descr="ESTB_YHP1.jpg"/>
          <p:cNvPicPr>
            <a:picLocks noChangeAspect="1"/>
          </p:cNvPicPr>
          <p:nvPr/>
        </p:nvPicPr>
        <p:blipFill rotWithShape="1">
          <a:blip r:embed="rId6" cstate="print">
            <a:extLst>
              <a:ext uri="{28A0092B-C50C-407E-A947-70E740481C1C}">
                <a14:useLocalDpi xmlns:a14="http://schemas.microsoft.com/office/drawing/2010/main" xmlns="" val="0"/>
              </a:ext>
            </a:extLst>
          </a:blip>
          <a:srcRect l="6501" t="5910" r="28039"/>
          <a:stretch/>
        </p:blipFill>
        <p:spPr>
          <a:xfrm>
            <a:off x="4876800" y="2816355"/>
            <a:ext cx="1840622" cy="1984245"/>
          </a:xfrm>
          <a:prstGeom prst="rect">
            <a:avLst/>
          </a:prstGeom>
        </p:spPr>
      </p:pic>
      <p:pic>
        <p:nvPicPr>
          <p:cNvPr id="12" name="Picture 11" descr="ESTB_SWI5.jpg"/>
          <p:cNvPicPr>
            <a:picLocks noChangeAspect="1"/>
          </p:cNvPicPr>
          <p:nvPr/>
        </p:nvPicPr>
        <p:blipFill rotWithShape="1">
          <a:blip r:embed="rId7" cstate="print">
            <a:extLst>
              <a:ext uri="{28A0092B-C50C-407E-A947-70E740481C1C}">
                <a14:useLocalDpi xmlns:a14="http://schemas.microsoft.com/office/drawing/2010/main" xmlns="" val="0"/>
              </a:ext>
            </a:extLst>
          </a:blip>
          <a:srcRect l="6650" t="6501" r="26709"/>
          <a:stretch/>
        </p:blipFill>
        <p:spPr>
          <a:xfrm>
            <a:off x="2514600" y="2819403"/>
            <a:ext cx="1882814" cy="1981197"/>
          </a:xfrm>
          <a:prstGeom prst="rect">
            <a:avLst/>
          </a:prstGeom>
        </p:spPr>
      </p:pic>
      <p:pic>
        <p:nvPicPr>
          <p:cNvPr id="9" name="Picture 8" descr="ESTB_STB5.jpg"/>
          <p:cNvPicPr>
            <a:picLocks noChangeAspect="1"/>
          </p:cNvPicPr>
          <p:nvPr/>
        </p:nvPicPr>
        <p:blipFill rotWithShape="1">
          <a:blip r:embed="rId8" cstate="print">
            <a:extLst>
              <a:ext uri="{28A0092B-C50C-407E-A947-70E740481C1C}">
                <a14:useLocalDpi xmlns:a14="http://schemas.microsoft.com/office/drawing/2010/main" xmlns="" val="0"/>
              </a:ext>
            </a:extLst>
          </a:blip>
          <a:srcRect l="6798" t="6107" r="28038"/>
          <a:stretch/>
        </p:blipFill>
        <p:spPr>
          <a:xfrm>
            <a:off x="304800" y="2821719"/>
            <a:ext cx="1831192" cy="1978881"/>
          </a:xfrm>
          <a:prstGeom prst="rect">
            <a:avLst/>
          </a:prstGeom>
        </p:spPr>
      </p:pic>
      <p:pic>
        <p:nvPicPr>
          <p:cNvPr id="8" name="Picture 7" descr="ESTB_SNF6.jpg"/>
          <p:cNvPicPr>
            <a:picLocks noChangeAspect="1"/>
          </p:cNvPicPr>
          <p:nvPr/>
        </p:nvPicPr>
        <p:blipFill rotWithShape="1">
          <a:blip r:embed="rId9" cstate="print">
            <a:extLst>
              <a:ext uri="{28A0092B-C50C-407E-A947-70E740481C1C}">
                <a14:useLocalDpi xmlns:a14="http://schemas.microsoft.com/office/drawing/2010/main" xmlns="" val="0"/>
              </a:ext>
            </a:extLst>
          </a:blip>
          <a:srcRect l="6945" t="6304" r="28039"/>
          <a:stretch/>
        </p:blipFill>
        <p:spPr>
          <a:xfrm>
            <a:off x="7010401" y="614120"/>
            <a:ext cx="1828851" cy="1976680"/>
          </a:xfrm>
          <a:prstGeom prst="rect">
            <a:avLst/>
          </a:prstGeom>
        </p:spPr>
      </p:pic>
      <p:pic>
        <p:nvPicPr>
          <p:cNvPr id="7" name="Picture 6" descr="ESTB_SFP1.jpg"/>
          <p:cNvPicPr>
            <a:picLocks noChangeAspect="1"/>
          </p:cNvPicPr>
          <p:nvPr/>
        </p:nvPicPr>
        <p:blipFill rotWithShape="1">
          <a:blip r:embed="rId10" cstate="print">
            <a:extLst>
              <a:ext uri="{28A0092B-C50C-407E-A947-70E740481C1C}">
                <a14:useLocalDpi xmlns:a14="http://schemas.microsoft.com/office/drawing/2010/main" xmlns="" val="0"/>
              </a:ext>
            </a:extLst>
          </a:blip>
          <a:srcRect l="6502" t="6304" r="28186"/>
          <a:stretch/>
        </p:blipFill>
        <p:spPr>
          <a:xfrm>
            <a:off x="4798795" y="457200"/>
            <a:ext cx="1983005" cy="2133599"/>
          </a:xfrm>
          <a:prstGeom prst="rect">
            <a:avLst/>
          </a:prstGeom>
        </p:spPr>
      </p:pic>
      <p:pic>
        <p:nvPicPr>
          <p:cNvPr id="6" name="Picture 5" descr="ESTB_RIF1.jpg"/>
          <p:cNvPicPr>
            <a:picLocks noChangeAspect="1"/>
          </p:cNvPicPr>
          <p:nvPr/>
        </p:nvPicPr>
        <p:blipFill rotWithShape="1">
          <a:blip r:embed="rId11" cstate="print">
            <a:extLst>
              <a:ext uri="{28A0092B-C50C-407E-A947-70E740481C1C}">
                <a14:useLocalDpi xmlns:a14="http://schemas.microsoft.com/office/drawing/2010/main" xmlns="" val="0"/>
              </a:ext>
            </a:extLst>
          </a:blip>
          <a:srcRect l="6206" t="5910" r="28187"/>
          <a:stretch/>
        </p:blipFill>
        <p:spPr>
          <a:xfrm>
            <a:off x="2472488" y="496487"/>
            <a:ext cx="1947112" cy="2094313"/>
          </a:xfrm>
          <a:prstGeom prst="rect">
            <a:avLst/>
          </a:prstGeom>
        </p:spPr>
      </p:pic>
      <p:pic>
        <p:nvPicPr>
          <p:cNvPr id="5" name="Picture 4" descr="ESTB_PDR1.jpg"/>
          <p:cNvPicPr>
            <a:picLocks noChangeAspect="1"/>
          </p:cNvPicPr>
          <p:nvPr/>
        </p:nvPicPr>
        <p:blipFill rotWithShape="1">
          <a:blip r:embed="rId12" cstate="print">
            <a:extLst>
              <a:ext uri="{28A0092B-C50C-407E-A947-70E740481C1C}">
                <a14:useLocalDpi xmlns:a14="http://schemas.microsoft.com/office/drawing/2010/main" xmlns="" val="0"/>
              </a:ext>
            </a:extLst>
          </a:blip>
          <a:srcRect l="6945" t="6304" r="27890"/>
          <a:stretch/>
        </p:blipFill>
        <p:spPr>
          <a:xfrm>
            <a:off x="228600" y="618788"/>
            <a:ext cx="1828679" cy="1972012"/>
          </a:xfrm>
          <a:prstGeom prst="rect">
            <a:avLst/>
          </a:prstGeom>
        </p:spPr>
      </p:pic>
      <p:sp>
        <p:nvSpPr>
          <p:cNvPr id="2" name="Title 1"/>
          <p:cNvSpPr>
            <a:spLocks noGrp="1"/>
          </p:cNvSpPr>
          <p:nvPr>
            <p:ph type="title"/>
          </p:nvPr>
        </p:nvSpPr>
        <p:spPr>
          <a:xfrm>
            <a:off x="-76200" y="-152400"/>
            <a:ext cx="9220200" cy="838200"/>
          </a:xfrm>
        </p:spPr>
        <p:txBody>
          <a:bodyPr>
            <a:normAutofit/>
          </a:bodyPr>
          <a:lstStyle/>
          <a:p>
            <a:r>
              <a:rPr lang="en-US" sz="2400" dirty="0" smtClean="0"/>
              <a:t>Effects of WT &amp;dZAP1 on expressions of various genes (</a:t>
            </a:r>
            <a:r>
              <a:rPr lang="en-US" sz="2400" i="1" u="sng" dirty="0" smtClean="0"/>
              <a:t>with estimated b</a:t>
            </a:r>
            <a:r>
              <a:rPr lang="en-US" sz="2400" dirty="0" smtClean="0"/>
              <a:t>)</a:t>
            </a:r>
            <a:endParaRPr lang="en-US" sz="2400" dirty="0"/>
          </a:p>
        </p:txBody>
      </p:sp>
      <p:sp>
        <p:nvSpPr>
          <p:cNvPr id="17" name="Title 1"/>
          <p:cNvSpPr txBox="1">
            <a:spLocks/>
          </p:cNvSpPr>
          <p:nvPr/>
        </p:nvSpPr>
        <p:spPr>
          <a:xfrm>
            <a:off x="9144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PDR1</a:t>
            </a:r>
            <a:endParaRPr lang="en-US" sz="1800" dirty="0"/>
          </a:p>
        </p:txBody>
      </p:sp>
      <p:sp>
        <p:nvSpPr>
          <p:cNvPr id="18" name="Title 1"/>
          <p:cNvSpPr txBox="1">
            <a:spLocks/>
          </p:cNvSpPr>
          <p:nvPr/>
        </p:nvSpPr>
        <p:spPr>
          <a:xfrm>
            <a:off x="31242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RIF1</a:t>
            </a:r>
            <a:endParaRPr lang="en-US" sz="1800" dirty="0"/>
          </a:p>
        </p:txBody>
      </p:sp>
      <p:sp>
        <p:nvSpPr>
          <p:cNvPr id="19" name="Title 1"/>
          <p:cNvSpPr txBox="1">
            <a:spLocks/>
          </p:cNvSpPr>
          <p:nvPr/>
        </p:nvSpPr>
        <p:spPr>
          <a:xfrm>
            <a:off x="6096000" y="1828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SFP1</a:t>
            </a:r>
            <a:endParaRPr lang="en-US" sz="1800" dirty="0"/>
          </a:p>
        </p:txBody>
      </p:sp>
      <p:sp>
        <p:nvSpPr>
          <p:cNvPr id="20" name="Title 1"/>
          <p:cNvSpPr txBox="1">
            <a:spLocks/>
          </p:cNvSpPr>
          <p:nvPr/>
        </p:nvSpPr>
        <p:spPr>
          <a:xfrm>
            <a:off x="76200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SNF6</a:t>
            </a:r>
            <a:endParaRPr lang="en-US" sz="1800" dirty="0"/>
          </a:p>
        </p:txBody>
      </p:sp>
      <p:sp>
        <p:nvSpPr>
          <p:cNvPr id="21" name="Title 1"/>
          <p:cNvSpPr txBox="1">
            <a:spLocks/>
          </p:cNvSpPr>
          <p:nvPr/>
        </p:nvSpPr>
        <p:spPr>
          <a:xfrm>
            <a:off x="9144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STB5</a:t>
            </a:r>
            <a:endParaRPr lang="en-US" sz="1800" dirty="0"/>
          </a:p>
        </p:txBody>
      </p:sp>
      <p:sp>
        <p:nvSpPr>
          <p:cNvPr id="22" name="Title 1"/>
          <p:cNvSpPr txBox="1">
            <a:spLocks/>
          </p:cNvSpPr>
          <p:nvPr/>
        </p:nvSpPr>
        <p:spPr>
          <a:xfrm>
            <a:off x="30480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SWI5</a:t>
            </a:r>
            <a:endParaRPr lang="en-US" sz="1800" dirty="0"/>
          </a:p>
        </p:txBody>
      </p:sp>
      <p:sp>
        <p:nvSpPr>
          <p:cNvPr id="23" name="Title 1"/>
          <p:cNvSpPr txBox="1">
            <a:spLocks/>
          </p:cNvSpPr>
          <p:nvPr/>
        </p:nvSpPr>
        <p:spPr>
          <a:xfrm>
            <a:off x="54864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YHP1</a:t>
            </a:r>
            <a:endParaRPr lang="en-US" sz="1800" dirty="0"/>
          </a:p>
        </p:txBody>
      </p:sp>
      <p:sp>
        <p:nvSpPr>
          <p:cNvPr id="24" name="Title 1"/>
          <p:cNvSpPr txBox="1">
            <a:spLocks/>
          </p:cNvSpPr>
          <p:nvPr/>
        </p:nvSpPr>
        <p:spPr>
          <a:xfrm>
            <a:off x="7467600" y="2514600"/>
            <a:ext cx="11430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YLR278C</a:t>
            </a:r>
            <a:endParaRPr lang="en-US" sz="1800" dirty="0"/>
          </a:p>
        </p:txBody>
      </p:sp>
      <p:sp>
        <p:nvSpPr>
          <p:cNvPr id="25" name="Title 1"/>
          <p:cNvSpPr txBox="1">
            <a:spLocks/>
          </p:cNvSpPr>
          <p:nvPr/>
        </p:nvSpPr>
        <p:spPr>
          <a:xfrm>
            <a:off x="2286000" y="47244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YOX1</a:t>
            </a:r>
            <a:endParaRPr lang="en-US" sz="1800" dirty="0"/>
          </a:p>
        </p:txBody>
      </p:sp>
      <p:sp>
        <p:nvSpPr>
          <p:cNvPr id="26" name="Title 1"/>
          <p:cNvSpPr txBox="1">
            <a:spLocks/>
          </p:cNvSpPr>
          <p:nvPr/>
        </p:nvSpPr>
        <p:spPr>
          <a:xfrm>
            <a:off x="5257800" y="60960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ZAP1</a:t>
            </a:r>
            <a:endParaRPr lang="en-US" sz="1800" dirty="0"/>
          </a:p>
        </p:txBody>
      </p:sp>
      <p:cxnSp>
        <p:nvCxnSpPr>
          <p:cNvPr id="35" name="Straight Connector 34"/>
          <p:cNvCxnSpPr/>
          <p:nvPr/>
        </p:nvCxnSpPr>
        <p:spPr>
          <a:xfrm>
            <a:off x="0" y="25908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0" y="4800600"/>
            <a:ext cx="90678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9" name="Picture 38" descr="FIXEDB_ASG1.jpg"/>
          <p:cNvPicPr>
            <a:picLocks noChangeAspect="1"/>
          </p:cNvPicPr>
          <p:nvPr/>
        </p:nvPicPr>
        <p:blipFill rotWithShape="1">
          <a:blip r:embed="rId13" cstate="print">
            <a:extLst>
              <a:ext uri="{28A0092B-C50C-407E-A947-70E740481C1C}">
                <a14:useLocalDpi xmlns:a14="http://schemas.microsoft.com/office/drawing/2010/main" xmlns="" val="0"/>
              </a:ext>
            </a:extLst>
          </a:blip>
          <a:srcRect l="72108" t="6698" r="9273" b="78527"/>
          <a:stretch/>
        </p:blipFill>
        <p:spPr>
          <a:xfrm>
            <a:off x="7162800" y="5602660"/>
            <a:ext cx="1981200" cy="1179140"/>
          </a:xfrm>
          <a:prstGeom prst="rect">
            <a:avLst/>
          </a:prstGeom>
        </p:spPr>
      </p:pic>
    </p:spTree>
    <p:extLst>
      <p:ext uri="{BB962C8B-B14F-4D97-AF65-F5344CB8AC3E}">
        <p14:creationId xmlns:p14="http://schemas.microsoft.com/office/powerpoint/2010/main" xmlns="" val="2833298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5-04 at 7.32.56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49400"/>
            <a:ext cx="9144000" cy="3733955"/>
          </a:xfrm>
          <a:prstGeom prst="rect">
            <a:avLst/>
          </a:prstGeom>
        </p:spPr>
      </p:pic>
    </p:spTree>
    <p:extLst>
      <p:ext uri="{BB962C8B-B14F-4D97-AF65-F5344CB8AC3E}">
        <p14:creationId xmlns:p14="http://schemas.microsoft.com/office/powerpoint/2010/main" xmlns="" val="62680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3668797043"/>
              </p:ext>
            </p:extLst>
          </p:nvPr>
        </p:nvGraphicFramePr>
        <p:xfrm>
          <a:off x="533400" y="304800"/>
          <a:ext cx="8610600"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106358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249</Words>
  <Application>Microsoft Office PowerPoint</Application>
  <PresentationFormat>On-screen Show (4:3)</PresentationFormat>
  <Paragraphs>62</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Week 14 Assignment</vt:lpstr>
      <vt:lpstr>MATLAB Counter (fixed b)</vt:lpstr>
      <vt:lpstr>Effects of WT &amp;dZAP1 on expressions of various genes (with fixed b)</vt:lpstr>
      <vt:lpstr>Effects of WT &amp;dZAP1 on expressions of various genes (with fixed b)</vt:lpstr>
      <vt:lpstr>MATLAB Counter (estimated b)</vt:lpstr>
      <vt:lpstr>Effects of WT &amp;dZAP1 on expressions of various genes (with estimated b)</vt:lpstr>
      <vt:lpstr>Effects of WT &amp;dZAP1 on expressions of various genes (with estimated b)</vt:lpstr>
      <vt:lpstr>Slide 8</vt:lpstr>
      <vt:lpstr>Slide 9</vt:lpstr>
      <vt:lpstr>GRNsight Generated Network (fixed b)</vt:lpstr>
      <vt:lpstr>GRNsight Generated Network (estimated b)</vt:lpstr>
    </vt:vector>
  </TitlesOfParts>
  <Company>Loyola Marymount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14 Assignment</dc:title>
  <dc:creator>WHH Library</dc:creator>
  <cp:lastModifiedBy>mathpc</cp:lastModifiedBy>
  <cp:revision>29</cp:revision>
  <dcterms:created xsi:type="dcterms:W3CDTF">2015-04-27T23:05:46Z</dcterms:created>
  <dcterms:modified xsi:type="dcterms:W3CDTF">2015-05-05T18:58:25Z</dcterms:modified>
</cp:coreProperties>
</file>