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1" r:id="rId3"/>
    <p:sldId id="257" r:id="rId4"/>
    <p:sldId id="258" r:id="rId5"/>
    <p:sldId id="270" r:id="rId6"/>
    <p:sldId id="269" r:id="rId7"/>
    <p:sldId id="266" r:id="rId8"/>
    <p:sldId id="265" r:id="rId9"/>
    <p:sldId id="267" r:id="rId10"/>
    <p:sldId id="268" r:id="rId11"/>
    <p:sldId id="264" r:id="rId12"/>
    <p:sldId id="272" r:id="rId13"/>
    <p:sldId id="263" r:id="rId14"/>
    <p:sldId id="273" r:id="rId15"/>
    <p:sldId id="274" r:id="rId16"/>
    <p:sldId id="262" r:id="rId17"/>
    <p:sldId id="275" r:id="rId18"/>
    <p:sldId id="260" r:id="rId19"/>
    <p:sldId id="261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49352-4579-4120-AF72-76287CB87B11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5324F-74C8-42C3-A2DB-963D91829D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324F-74C8-42C3-A2DB-963D91829DF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324F-74C8-42C3-A2DB-963D91829DF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324F-74C8-42C3-A2DB-963D91829DF0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324F-74C8-42C3-A2DB-963D91829DF0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324F-74C8-42C3-A2DB-963D91829DF0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324F-74C8-42C3-A2DB-963D91829DF0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324F-74C8-42C3-A2DB-963D91829DF0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324F-74C8-42C3-A2DB-963D91829DF0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324F-74C8-42C3-A2DB-963D91829DF0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324F-74C8-42C3-A2DB-963D91829DF0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324F-74C8-42C3-A2DB-963D91829DF0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324F-74C8-42C3-A2DB-963D91829DF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324F-74C8-42C3-A2DB-963D91829DF0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324F-74C8-42C3-A2DB-963D91829DF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324F-74C8-42C3-A2DB-963D91829DF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324F-74C8-42C3-A2DB-963D91829DF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324F-74C8-42C3-A2DB-963D91829DF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324F-74C8-42C3-A2DB-963D91829DF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324F-74C8-42C3-A2DB-963D91829DF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324F-74C8-42C3-A2DB-963D91829DF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E94E-BCE7-4708-97AD-6D00F5458E0E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EFFA-AE00-4E2A-AC1B-91AFA26338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E94E-BCE7-4708-97AD-6D00F5458E0E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EFFA-AE00-4E2A-AC1B-91AFA2633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E94E-BCE7-4708-97AD-6D00F5458E0E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EFFA-AE00-4E2A-AC1B-91AFA2633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E94E-BCE7-4708-97AD-6D00F5458E0E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EFFA-AE00-4E2A-AC1B-91AFA2633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E94E-BCE7-4708-97AD-6D00F5458E0E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32DEFFA-AE00-4E2A-AC1B-91AFA2633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E94E-BCE7-4708-97AD-6D00F5458E0E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EFFA-AE00-4E2A-AC1B-91AFA2633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E94E-BCE7-4708-97AD-6D00F5458E0E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EFFA-AE00-4E2A-AC1B-91AFA2633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E94E-BCE7-4708-97AD-6D00F5458E0E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EFFA-AE00-4E2A-AC1B-91AFA2633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E94E-BCE7-4708-97AD-6D00F5458E0E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EFFA-AE00-4E2A-AC1B-91AFA2633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E94E-BCE7-4708-97AD-6D00F5458E0E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EFFA-AE00-4E2A-AC1B-91AFA2633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E94E-BCE7-4708-97AD-6D00F5458E0E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EFFA-AE00-4E2A-AC1B-91AFA2633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3EE94E-BCE7-4708-97AD-6D00F5458E0E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2DEFFA-AE00-4E2A-AC1B-91AFA2633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91705/pdf/am005198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eescience.utoledo.edu/Faculty/Sigler/Von_Sigler/LEPR_Protocols_files/DNA%20extraction%20-%20culture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5146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Expression of methane </a:t>
            </a:r>
            <a:r>
              <a:rPr lang="en-US" dirty="0" err="1" smtClean="0"/>
              <a:t>monooxygenase</a:t>
            </a:r>
            <a:r>
              <a:rPr lang="en-US" dirty="0" smtClean="0"/>
              <a:t> in </a:t>
            </a:r>
            <a:r>
              <a:rPr lang="en-US" i="1" dirty="0" smtClean="0"/>
              <a:t>E. coli</a:t>
            </a:r>
            <a:r>
              <a:rPr lang="en-US" dirty="0" smtClean="0"/>
              <a:t> for biodegradation of methane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r>
              <a:rPr lang="en-US" dirty="0" smtClean="0"/>
              <a:t>Austin Jones</a:t>
            </a:r>
          </a:p>
          <a:p>
            <a:r>
              <a:rPr lang="en-US" dirty="0" smtClean="0"/>
              <a:t>Jace Dolphin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51034" y="2880433"/>
            <a:ext cx="27432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J23100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08239" y="2837868"/>
            <a:ext cx="2515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ACTAGT     CTGCA 3’</a:t>
            </a:r>
          </a:p>
          <a:p>
            <a:endParaRPr lang="en-US" dirty="0"/>
          </a:p>
          <a:p>
            <a:r>
              <a:rPr lang="en-US" dirty="0" smtClean="0"/>
              <a:t>TGATCA     G	     5’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42328" y="2837868"/>
            <a:ext cx="1319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5’ CTAGA</a:t>
            </a:r>
          </a:p>
          <a:p>
            <a:endParaRPr lang="en-US" dirty="0" smtClean="0"/>
          </a:p>
          <a:p>
            <a:r>
              <a:rPr lang="en-US" dirty="0" smtClean="0"/>
              <a:t> 3’             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13290" y="2382279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SpeI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2382279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PstI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745" y="2382279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XbaI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4816" y="1523999"/>
            <a:ext cx="6476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J23100 is small enough (35bp) to be ordered as an </a:t>
            </a:r>
            <a:r>
              <a:rPr lang="en-US" sz="2400" dirty="0" err="1" smtClean="0"/>
              <a:t>oligo</a:t>
            </a:r>
            <a:r>
              <a:rPr lang="en-US" sz="2400" dirty="0" smtClean="0"/>
              <a:t> set with </a:t>
            </a:r>
            <a:r>
              <a:rPr lang="en-US" sz="2400" dirty="0" err="1" smtClean="0"/>
              <a:t>biobrick</a:t>
            </a:r>
            <a:r>
              <a:rPr lang="en-US" sz="2400" dirty="0" smtClean="0"/>
              <a:t> sticky ends included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96628" y="4572000"/>
            <a:ext cx="81580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Ordered two </a:t>
            </a:r>
            <a:r>
              <a:rPr lang="en-US" sz="2000" dirty="0" err="1" smtClean="0"/>
              <a:t>oligos</a:t>
            </a:r>
            <a:r>
              <a:rPr lang="en-US" sz="2000" dirty="0" smtClean="0"/>
              <a:t> that give this double strand when ligated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27F_J23100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27R_J23100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Included </a:t>
            </a:r>
            <a:r>
              <a:rPr lang="en-US" sz="2000" dirty="0" err="1" smtClean="0"/>
              <a:t>XbaI</a:t>
            </a:r>
            <a:r>
              <a:rPr lang="en-US" sz="2000" dirty="0" smtClean="0"/>
              <a:t> and </a:t>
            </a:r>
            <a:r>
              <a:rPr lang="en-US" sz="2000" dirty="0" err="1" smtClean="0"/>
              <a:t>PstI</a:t>
            </a:r>
            <a:r>
              <a:rPr lang="en-US" sz="2000" dirty="0" smtClean="0"/>
              <a:t> sticky ends for ligation to plasmid backbone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Not self-compatible with </a:t>
            </a:r>
            <a:r>
              <a:rPr lang="en-US" sz="2000" dirty="0" err="1" smtClean="0"/>
              <a:t>XbaI</a:t>
            </a:r>
            <a:r>
              <a:rPr lang="en-US" sz="2000" dirty="0" smtClean="0"/>
              <a:t> and </a:t>
            </a:r>
            <a:r>
              <a:rPr lang="en-US" sz="2000" dirty="0" err="1" smtClean="0"/>
              <a:t>PstI</a:t>
            </a:r>
            <a:r>
              <a:rPr lang="en-US" sz="2000" dirty="0" smtClean="0"/>
              <a:t> sticky ends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Performed a ligation to combine </a:t>
            </a:r>
            <a:r>
              <a:rPr lang="en-US" sz="2000" dirty="0" err="1" smtClean="0"/>
              <a:t>oligos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12126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Plasmid Digestion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33" t="24083"/>
          <a:stretch/>
        </p:blipFill>
        <p:spPr bwMode="auto">
          <a:xfrm>
            <a:off x="914400" y="2889841"/>
            <a:ext cx="7391400" cy="374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1142876"/>
            <a:ext cx="61895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J61002 and pSB1K3 vectors digested with Xba1 and Pst1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Inserts separated from backbones on a gel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pSB1K3 insert – 1022bp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J61002 insert – 845bp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pSB1K3 backbone – 2204bp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J61002 backbone – 2103bp</a:t>
            </a:r>
          </a:p>
        </p:txBody>
      </p:sp>
    </p:spTree>
    <p:extLst>
      <p:ext uri="{BB962C8B-B14F-4D97-AF65-F5344CB8AC3E}">
        <p14:creationId xmlns="" xmlns:p14="http://schemas.microsoft.com/office/powerpoint/2010/main" val="3438239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Gel Extraction &amp; Ligation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" y="1219200"/>
            <a:ext cx="601662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1" y="2177534"/>
            <a:ext cx="2819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Bands containing plasmid backbones were excised, DNA was purified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54864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Ligation was performed between digested plasmid (purified from gel) and assembled promoter (</a:t>
            </a:r>
            <a:r>
              <a:rPr lang="en-US" sz="2000" dirty="0" err="1" smtClean="0"/>
              <a:t>oligos</a:t>
            </a:r>
            <a:r>
              <a:rPr lang="en-US" sz="2000" dirty="0" smtClean="0"/>
              <a:t> w/ </a:t>
            </a:r>
            <a:r>
              <a:rPr lang="en-US" sz="2000" dirty="0" err="1" smtClean="0"/>
              <a:t>biobricks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077819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46" t="26212" r="4269"/>
          <a:stretch/>
        </p:blipFill>
        <p:spPr bwMode="auto">
          <a:xfrm>
            <a:off x="1447800" y="2438400"/>
            <a:ext cx="6455229" cy="394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56263" y="2735469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mmoBZDC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48862" y="310480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55˚    60˚    65˚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2760975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mmoXY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05098" y="313564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55˚    60˚    65˚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93786" y="2932012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3255177"/>
            <a:ext cx="96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   +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111524" y="1237081"/>
            <a:ext cx="31277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Target Product Sizes:</a:t>
            </a:r>
          </a:p>
          <a:p>
            <a:r>
              <a:rPr lang="en-US" sz="2400" dirty="0" smtClean="0"/>
              <a:t> - </a:t>
            </a:r>
            <a:r>
              <a:rPr lang="en-US" sz="2400" dirty="0" err="1" smtClean="0"/>
              <a:t>mmoXY</a:t>
            </a:r>
            <a:r>
              <a:rPr lang="en-US" sz="2400" dirty="0" smtClean="0"/>
              <a:t>: 2893bp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- </a:t>
            </a:r>
            <a:r>
              <a:rPr lang="en-US" sz="2400" dirty="0" err="1" smtClean="0"/>
              <a:t>mmoBZDC</a:t>
            </a:r>
            <a:r>
              <a:rPr lang="en-US" sz="2400" dirty="0" smtClean="0"/>
              <a:t>: 2378bp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016110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Ligated J62001+J23100 and pSB1K3+J23100 parts were transformed into </a:t>
            </a:r>
            <a:r>
              <a:rPr lang="en-US" i="1" dirty="0"/>
              <a:t>E. coli</a:t>
            </a:r>
            <a:endParaRPr lang="en-US" dirty="0"/>
          </a:p>
          <a:p>
            <a:pPr lvl="1"/>
            <a:r>
              <a:rPr lang="en-US" dirty="0"/>
              <a:t>No gel was run after ligation – J23100 too small to visibly change band </a:t>
            </a:r>
            <a:r>
              <a:rPr lang="en-US" dirty="0" smtClean="0"/>
              <a:t>size</a:t>
            </a:r>
          </a:p>
          <a:p>
            <a:pPr lvl="1"/>
            <a:endParaRPr lang="en-US" dirty="0"/>
          </a:p>
          <a:p>
            <a:r>
              <a:rPr lang="en-US" dirty="0" smtClean="0"/>
              <a:t>Transformed cells plated on LB media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 RESULTS</a:t>
            </a:r>
          </a:p>
          <a:p>
            <a:pPr lvl="1"/>
            <a:r>
              <a:rPr lang="en-US" dirty="0" smtClean="0"/>
              <a:t>No colonies grew on antibiotic plates</a:t>
            </a:r>
          </a:p>
          <a:p>
            <a:pPr lvl="1"/>
            <a:r>
              <a:rPr lang="en-US" dirty="0" smtClean="0"/>
              <a:t>Colonies present on +control plates, plates w/o antibiotics</a:t>
            </a:r>
          </a:p>
          <a:p>
            <a:pPr lvl="1"/>
            <a:r>
              <a:rPr lang="en-US" dirty="0" smtClean="0"/>
              <a:t>Failed ligation?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956735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Ligation &amp; Transformation…2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Ligation attempted again, but at 4˚C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Ligated promoter-plasmid parts again transformed into </a:t>
            </a:r>
            <a:r>
              <a:rPr lang="en-US" i="1" dirty="0" err="1" smtClean="0"/>
              <a:t>E.coli</a:t>
            </a:r>
            <a:endParaRPr lang="en-US" i="1" dirty="0" smtClean="0"/>
          </a:p>
          <a:p>
            <a:endParaRPr lang="en-US" dirty="0" smtClean="0"/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2 colonies of pSB1K3+J23100 on kanamycin </a:t>
            </a:r>
          </a:p>
          <a:p>
            <a:pPr lvl="1"/>
            <a:r>
              <a:rPr lang="en-US" dirty="0" smtClean="0"/>
              <a:t>Multiple colonies of J62001+J23100 on ampicillin </a:t>
            </a:r>
          </a:p>
          <a:p>
            <a:pPr lvl="1"/>
            <a:r>
              <a:rPr lang="en-US" dirty="0" smtClean="0"/>
              <a:t>Grew colonies overnight in liquid LB for plasmid DNA extraction</a:t>
            </a:r>
          </a:p>
        </p:txBody>
      </p:sp>
    </p:spTree>
    <p:extLst>
      <p:ext uri="{BB962C8B-B14F-4D97-AF65-F5344CB8AC3E}">
        <p14:creationId xmlns="" xmlns:p14="http://schemas.microsoft.com/office/powerpoint/2010/main" val="4010036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PCR #2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883" t="12142" b="25000"/>
          <a:stretch/>
        </p:blipFill>
        <p:spPr bwMode="auto">
          <a:xfrm>
            <a:off x="1847011" y="2917370"/>
            <a:ext cx="5693829" cy="394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5204" y="3321520"/>
            <a:ext cx="936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5ul</a:t>
            </a:r>
          </a:p>
          <a:p>
            <a:pPr algn="ctr"/>
            <a:r>
              <a:rPr lang="en-US" sz="1400" dirty="0" smtClean="0"/>
              <a:t>Template</a:t>
            </a:r>
            <a:endParaRPr lang="en-US" sz="1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19400" y="3844740"/>
            <a:ext cx="264165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473965" y="3831653"/>
            <a:ext cx="345435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67665" y="3250360"/>
            <a:ext cx="827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1:10</a:t>
            </a:r>
          </a:p>
          <a:p>
            <a:pPr algn="ctr"/>
            <a:r>
              <a:rPr lang="en-US" sz="1200" dirty="0" smtClean="0"/>
              <a:t>Template</a:t>
            </a:r>
          </a:p>
          <a:p>
            <a:pPr algn="ctr"/>
            <a:r>
              <a:rPr lang="en-US" sz="1200" dirty="0" smtClean="0"/>
              <a:t>Dilution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581400" y="3901247"/>
            <a:ext cx="272065" cy="1808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292356" y="3896691"/>
            <a:ext cx="289044" cy="1808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80805" y="3473325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mmoXY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05545" y="377437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45˚ 47˚ 50˚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17934" y="3482231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mmoBZDC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83657" y="377437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45˚ 47˚ 50˚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785751" y="3684343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  +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667000" y="1371600"/>
            <a:ext cx="44214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Attempted again with: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More template – 5ul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Less template – 2ul of 1:10 dilution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Lower annealing temperatures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772634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Plasmid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containing pSB1K3+J23100 did not grow in liquid LB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Plasmid DNA isolated from 4 colonies presumably containing J62001+J23100</a:t>
            </a:r>
          </a:p>
          <a:p>
            <a:pPr lvl="1"/>
            <a:r>
              <a:rPr lang="en-US" dirty="0" smtClean="0"/>
              <a:t>DNA sent for sequencing</a:t>
            </a:r>
          </a:p>
        </p:txBody>
      </p:sp>
    </p:spTree>
    <p:extLst>
      <p:ext uri="{BB962C8B-B14F-4D97-AF65-F5344CB8AC3E}">
        <p14:creationId xmlns="" xmlns:p14="http://schemas.microsoft.com/office/powerpoint/2010/main" val="316661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62500" lnSpcReduction="20000"/>
          </a:bodyPr>
          <a:lstStyle/>
          <a:p>
            <a:r>
              <a:rPr lang="en-US" sz="3400" b="1" dirty="0" smtClean="0"/>
              <a:t>A03_J624_VR_803339.seq</a:t>
            </a:r>
            <a:r>
              <a:rPr lang="en-US" sz="3400" dirty="0" smtClean="0"/>
              <a:t>|TNNNNNNNNNNNNNNNNNNNNNNNNNNCNNNNNNNNNNNNNNNCNNNNNNNNGNNNNNNNGNNNNNNNNNNNNNCNNNNNTNNNNNNNNNNNGNNNNANTNTNTANNGNNNCTGGTNCNNNNNGNTTCCNNNNNGGANNGNNNNNNNTGNNCNCNNCGCANTNNANGNGANTNANNTNNNNNATTTNGNACCNCNNGNNTTNNNCNNTANGCTNNNNNNTCNNNTNNTGNGNGNAANNNNNNNNGNATNNNNNTNNCNCACNNGAAANNGCTNTGANCNTGANTNCNCCNAGNNNGCNNNTAANNCTCNNTANNNGGNANNNNANNTGGNNACNNNNNCCNCCCNCNANGNNNNCNGNNNNNATNNNNNNNNNNNNNNNTNNNNNCNNNNNGNNNNNNNNNNNNNNNNNNNANNNNNNNNNNNNNNNNNNNNNCTNCNNNNCNNCNNNNNNNNNNNNNNATNNNNNNNNNNCANTGNNNNNNTTTTNNNNNNNNNNNNNNGNNNNNNNNNNNNNNNNNNNNNNNNNNNNNNNNNNNNNNNNNNNNNNNNTNNNNNNNNNNNNTAANNNNNNNNNNNNCNNNNNNNNNNNNNNNNNNNNNNNNNNNNNNNNNNNNNNNNNNNNNNNNNNNNNNNNNNNNNN NNNNNNNGNNNNTNNNNNNNNNNNNNNNNNNN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sequence we got back was mostly unreadable</a:t>
            </a:r>
          </a:p>
          <a:p>
            <a:pPr lvl="1"/>
            <a:r>
              <a:rPr lang="en-US" dirty="0" smtClean="0"/>
              <a:t>Mess up? </a:t>
            </a:r>
          </a:p>
          <a:p>
            <a:pPr lvl="1"/>
            <a:r>
              <a:rPr lang="en-US" dirty="0" smtClean="0"/>
              <a:t>Impure preparation?</a:t>
            </a:r>
          </a:p>
          <a:p>
            <a:pPr lvl="1"/>
            <a:r>
              <a:rPr lang="en-US" dirty="0" smtClean="0"/>
              <a:t>Improper concentrations?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No time to do anything else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Organism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2667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400" y="1371600"/>
            <a:ext cx="5029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i="1" dirty="0" err="1" smtClean="0"/>
              <a:t>Methylosinus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trichosporium</a:t>
            </a:r>
            <a:r>
              <a:rPr lang="en-US" sz="2400" dirty="0" smtClean="0"/>
              <a:t> culture courtesy of Dr. Alan </a:t>
            </a:r>
            <a:r>
              <a:rPr lang="en-US" sz="2400" dirty="0" err="1" smtClean="0"/>
              <a:t>DiSpirito</a:t>
            </a:r>
            <a:r>
              <a:rPr lang="en-US" sz="2400" dirty="0" smtClean="0"/>
              <a:t>, ISU</a:t>
            </a:r>
          </a:p>
          <a:p>
            <a:pPr marL="285750" indent="-285750"/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Phenol/Chloroform Genomic DNA Extraction from protocol by Lab for Environmental Pathogens Research, U of Toledo</a:t>
            </a:r>
          </a:p>
          <a:p>
            <a:pPr marL="285750" indent="-285750"/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Precipitated DNA was dissolved in water, used as template for PCR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694568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 err="1" smtClean="0"/>
              <a:t>Shigematsu</a:t>
            </a:r>
            <a:r>
              <a:rPr lang="en-US" sz="2400" dirty="0" smtClean="0"/>
              <a:t>, Toru, Satoshi </a:t>
            </a:r>
            <a:r>
              <a:rPr lang="en-US" sz="2400" dirty="0" err="1" smtClean="0"/>
              <a:t>Hanada</a:t>
            </a:r>
            <a:r>
              <a:rPr lang="en-US" sz="2400" dirty="0" smtClean="0"/>
              <a:t>, Masahiro </a:t>
            </a:r>
            <a:r>
              <a:rPr lang="en-US" sz="2400" dirty="0" err="1" smtClean="0"/>
              <a:t>Eguchi</a:t>
            </a:r>
            <a:r>
              <a:rPr lang="en-US" sz="2400" dirty="0" smtClean="0"/>
              <a:t>, and Yoichi </a:t>
            </a:r>
            <a:r>
              <a:rPr lang="en-US" sz="2400" dirty="0" err="1" smtClean="0"/>
              <a:t>Kamagata</a:t>
            </a:r>
            <a:r>
              <a:rPr lang="en-US" sz="2400" dirty="0" smtClean="0"/>
              <a:t>. </a:t>
            </a:r>
          </a:p>
          <a:p>
            <a:pPr marL="585216" lvl="1" indent="0">
              <a:buNone/>
            </a:pPr>
            <a:r>
              <a:rPr lang="en-US" sz="2000" dirty="0" smtClean="0"/>
              <a:t>	"</a:t>
            </a:r>
            <a:r>
              <a:rPr lang="en-US" sz="2000" b="1" dirty="0" smtClean="0"/>
              <a:t>Soluble Methane </a:t>
            </a:r>
            <a:r>
              <a:rPr lang="en-US" sz="2000" b="1" dirty="0" err="1" smtClean="0"/>
              <a:t>Monooxygenase</a:t>
            </a:r>
            <a:r>
              <a:rPr lang="en-US" sz="2000" b="1" dirty="0" smtClean="0"/>
              <a:t> Gene Clusters from 	Trichloroethylene-Degrading </a:t>
            </a:r>
            <a:r>
              <a:rPr lang="en-US" sz="2000" b="1" i="1" dirty="0" err="1" smtClean="0"/>
              <a:t>Methylomonas</a:t>
            </a:r>
            <a:r>
              <a:rPr lang="en-US" sz="2000" b="1" dirty="0" smtClean="0"/>
              <a:t> sp. Strains and 	Detection of </a:t>
            </a:r>
            <a:r>
              <a:rPr lang="en-US" sz="2000" b="1" dirty="0" err="1" smtClean="0"/>
              <a:t>Methanotrophs</a:t>
            </a:r>
            <a:r>
              <a:rPr lang="en-US" sz="2000" b="1" dirty="0" smtClean="0"/>
              <a:t> during In Situ Bioremediation</a:t>
            </a:r>
            <a:r>
              <a:rPr lang="en-US" sz="2000" dirty="0" smtClean="0"/>
              <a:t>." 	</a:t>
            </a:r>
            <a:r>
              <a:rPr lang="en-US" sz="2000" i="1" dirty="0" smtClean="0"/>
              <a:t>APPLIED AND ENVIRONMENTAL MICROBIOLOGY</a:t>
            </a:r>
            <a:r>
              <a:rPr lang="en-US" sz="2000" dirty="0" smtClean="0"/>
              <a:t> 65.12 </a:t>
            </a:r>
            <a:r>
              <a:rPr lang="en-US" sz="2000" dirty="0" smtClean="0"/>
              <a:t>(</a:t>
            </a:r>
            <a:r>
              <a:rPr lang="en-US" sz="2000" dirty="0" smtClean="0"/>
              <a:t>1999): </a:t>
            </a:r>
            <a:r>
              <a:rPr lang="en-US" sz="2000" dirty="0" smtClean="0"/>
              <a:t>5198-	206</a:t>
            </a:r>
            <a:r>
              <a:rPr lang="en-US" sz="2000" dirty="0" smtClean="0"/>
              <a:t>. </a:t>
            </a:r>
            <a:r>
              <a:rPr lang="en-US" sz="2000" i="1" dirty="0" smtClean="0"/>
              <a:t>NCBI</a:t>
            </a:r>
            <a:r>
              <a:rPr lang="en-US" sz="2000" dirty="0" smtClean="0"/>
              <a:t>. NIH, Dec. 1999. Web. 27 Aug. 2012. 	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smtClean="0">
                <a:hlinkClick r:id="rId3"/>
              </a:rPr>
              <a:t>://</a:t>
            </a:r>
            <a:r>
              <a:rPr lang="en-US" sz="2000" smtClean="0">
                <a:hlinkClick r:id="rId3"/>
              </a:rPr>
              <a:t>www.ncbi.nlm.nih.gov/pmc/articles/PMC91705/pdf	/am005198.pdf</a:t>
            </a:r>
            <a:endParaRPr lang="en-US" sz="2400" dirty="0" smtClean="0"/>
          </a:p>
          <a:p>
            <a:r>
              <a:rPr lang="en-US" sz="2400" dirty="0" smtClean="0"/>
              <a:t>Julie </a:t>
            </a:r>
            <a:r>
              <a:rPr lang="en-US" sz="2400" dirty="0" err="1" smtClean="0"/>
              <a:t>Scanlan</a:t>
            </a:r>
            <a:r>
              <a:rPr lang="en-US" sz="2400" dirty="0" smtClean="0"/>
              <a:t>, Marc G. Dumont, J. Colin Murrell</a:t>
            </a:r>
          </a:p>
          <a:p>
            <a:pPr lvl="1"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Involvement of </a:t>
            </a:r>
            <a:r>
              <a:rPr lang="en-US" sz="2000" b="1" dirty="0" err="1" smtClean="0"/>
              <a:t>MmoR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MmoG</a:t>
            </a:r>
            <a:r>
              <a:rPr lang="en-US" sz="2000" b="1" dirty="0" smtClean="0"/>
              <a:t> in the transcriptional activation of soluble methane </a:t>
            </a:r>
            <a:r>
              <a:rPr lang="en-US" sz="2000" b="1" dirty="0" err="1" smtClean="0"/>
              <a:t>monooxygenase</a:t>
            </a:r>
            <a:r>
              <a:rPr lang="en-US" sz="2000" b="1" dirty="0" smtClean="0"/>
              <a:t> genes in </a:t>
            </a:r>
            <a:r>
              <a:rPr lang="en-US" sz="2000" b="1" i="1" dirty="0" err="1" smtClean="0"/>
              <a:t>Methylosinus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trichosporium</a:t>
            </a:r>
            <a:r>
              <a:rPr lang="en-US" sz="2000" b="1" dirty="0" smtClean="0"/>
              <a:t> OB3b. </a:t>
            </a:r>
            <a:r>
              <a:rPr lang="en-US" sz="2000" dirty="0" smtClean="0"/>
              <a:t>FEMS </a:t>
            </a:r>
            <a:r>
              <a:rPr lang="en-US" sz="2000" dirty="0" err="1" smtClean="0"/>
              <a:t>Microbiol</a:t>
            </a:r>
            <a:r>
              <a:rPr lang="en-US" sz="2000" dirty="0" smtClean="0"/>
              <a:t> </a:t>
            </a:r>
            <a:r>
              <a:rPr lang="en-US" sz="2000" dirty="0" err="1" smtClean="0"/>
              <a:t>Lett</a:t>
            </a:r>
            <a:r>
              <a:rPr lang="en-US" sz="2000" dirty="0" smtClean="0"/>
              <a:t> </a:t>
            </a:r>
            <a:r>
              <a:rPr lang="en-US" sz="2000" b="1" dirty="0" smtClean="0"/>
              <a:t>301 </a:t>
            </a:r>
            <a:r>
              <a:rPr lang="en-US" sz="2000" dirty="0" smtClean="0"/>
              <a:t>(2009) 181-187</a:t>
            </a:r>
          </a:p>
          <a:p>
            <a:r>
              <a:rPr lang="en-US" sz="2400" dirty="0" smtClean="0"/>
              <a:t>Genomic DNA Extraction Protocol from Univ. of Toledo: </a:t>
            </a:r>
            <a:r>
              <a:rPr lang="en-US" sz="2400" dirty="0" smtClean="0">
                <a:hlinkClick r:id="rId4"/>
              </a:rPr>
              <a:t>http</a:t>
            </a:r>
            <a:r>
              <a:rPr lang="en-US" sz="2400" dirty="0" smtClean="0">
                <a:hlinkClick r:id="rId4"/>
              </a:rPr>
              <a:t>://www.eeescience.utoledo.edu/Faculty/Sigler/Von_Sigler/LEPR_Protocols_files/DNA%20extraction%20-%</a:t>
            </a:r>
            <a:r>
              <a:rPr lang="en-US" sz="2400" dirty="0" smtClean="0">
                <a:hlinkClick r:id="rId4"/>
              </a:rPr>
              <a:t>20culture.pdf</a:t>
            </a:r>
            <a:r>
              <a:rPr lang="en-US" sz="2400" dirty="0" smtClean="0"/>
              <a:t> 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were attempting to isolate a cluster of genes from the </a:t>
            </a:r>
            <a:r>
              <a:rPr lang="en-US" i="1" dirty="0" err="1" smtClean="0"/>
              <a:t>Methylosinus</a:t>
            </a:r>
            <a:r>
              <a:rPr lang="en-US" dirty="0" smtClean="0"/>
              <a:t> species of bacteria that enable them to breakdown and use methane for their energy and carbon source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Produce methane </a:t>
            </a:r>
            <a:r>
              <a:rPr lang="en-US" dirty="0" err="1" smtClean="0"/>
              <a:t>monooxygenase</a:t>
            </a:r>
            <a:r>
              <a:rPr lang="en-US" dirty="0" smtClean="0"/>
              <a:t>- oxidizes wide range of substrates</a:t>
            </a:r>
          </a:p>
          <a:p>
            <a:pPr lvl="1"/>
            <a:r>
              <a:rPr lang="en-US" dirty="0" smtClean="0"/>
              <a:t>Saturated and unsaturated, linear, branched and cyclic compounds up to about C8, as well as aromatic, heterocyclic, and chlorinated compounds</a:t>
            </a:r>
          </a:p>
          <a:p>
            <a:pPr lvl="1"/>
            <a:endParaRPr lang="en-US" sz="2800" dirty="0" smtClean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Makes enzyme system ideal for petroleum spills, related cleanup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05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Gene: Soluble Methane </a:t>
            </a:r>
            <a:r>
              <a:rPr lang="en-US" dirty="0" err="1" smtClean="0"/>
              <a:t>Monooxygenase</a:t>
            </a:r>
            <a:r>
              <a:rPr lang="en-US" dirty="0" smtClean="0"/>
              <a:t> (</a:t>
            </a:r>
            <a:r>
              <a:rPr lang="en-US" dirty="0" err="1" smtClean="0"/>
              <a:t>sMMO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Accession # </a:t>
            </a:r>
            <a:r>
              <a:rPr lang="en-US" dirty="0" smtClean="0"/>
              <a:t> </a:t>
            </a:r>
            <a:r>
              <a:rPr lang="en-US" dirty="0"/>
              <a:t>X55394</a:t>
            </a:r>
            <a:endParaRPr lang="en-US" dirty="0" smtClean="0"/>
          </a:p>
          <a:p>
            <a:r>
              <a:rPr lang="en-US" dirty="0" smtClean="0"/>
              <a:t>Amplify </a:t>
            </a:r>
            <a:r>
              <a:rPr lang="en-US" dirty="0" err="1" smtClean="0"/>
              <a:t>mmoX</a:t>
            </a:r>
            <a:r>
              <a:rPr lang="en-US" dirty="0" smtClean="0"/>
              <a:t> and </a:t>
            </a:r>
            <a:r>
              <a:rPr lang="en-US" dirty="0" err="1" smtClean="0"/>
              <a:t>mmoY</a:t>
            </a:r>
            <a:r>
              <a:rPr lang="en-US" dirty="0" smtClean="0"/>
              <a:t> separately from </a:t>
            </a:r>
            <a:r>
              <a:rPr lang="en-US" dirty="0" err="1" smtClean="0"/>
              <a:t>mmoB</a:t>
            </a:r>
            <a:r>
              <a:rPr lang="en-US" dirty="0" smtClean="0"/>
              <a:t>, </a:t>
            </a:r>
            <a:r>
              <a:rPr lang="en-US" dirty="0" err="1" smtClean="0"/>
              <a:t>mmoZ</a:t>
            </a:r>
            <a:r>
              <a:rPr lang="en-US" dirty="0" smtClean="0"/>
              <a:t>, </a:t>
            </a:r>
            <a:r>
              <a:rPr lang="en-US" dirty="0" err="1" smtClean="0"/>
              <a:t>mmoD</a:t>
            </a:r>
            <a:r>
              <a:rPr lang="en-US" dirty="0" smtClean="0"/>
              <a:t>, </a:t>
            </a:r>
            <a:r>
              <a:rPr lang="en-US" dirty="0" err="1" smtClean="0"/>
              <a:t>mmoC</a:t>
            </a:r>
            <a:endParaRPr lang="en-US" dirty="0" smtClean="0"/>
          </a:p>
          <a:p>
            <a:r>
              <a:rPr lang="en-US" dirty="0" smtClean="0"/>
              <a:t>Target genes to be ligated into two different vectors, both transformed into </a:t>
            </a:r>
            <a:r>
              <a:rPr lang="en-US" i="1" dirty="0" smtClean="0"/>
              <a:t>E. coli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8229600" cy="318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J62001 – Ampicillin-Resistant plasmid vector</a:t>
            </a:r>
          </a:p>
          <a:p>
            <a:endParaRPr lang="en-US" dirty="0" smtClean="0"/>
          </a:p>
          <a:p>
            <a:r>
              <a:rPr lang="en-US" dirty="0" smtClean="0"/>
              <a:t>pSB1K3 – Kanamycin-Resistant plasmid vector</a:t>
            </a:r>
          </a:p>
          <a:p>
            <a:endParaRPr lang="en-US" dirty="0" smtClean="0"/>
          </a:p>
          <a:p>
            <a:r>
              <a:rPr lang="en-US" dirty="0" smtClean="0"/>
              <a:t>J23100 – Constitutive Promoter Part</a:t>
            </a:r>
          </a:p>
          <a:p>
            <a:endParaRPr lang="en-US" dirty="0" smtClean="0"/>
          </a:p>
          <a:p>
            <a:r>
              <a:rPr lang="en-US" dirty="0" err="1" smtClean="0"/>
              <a:t>mmoXY</a:t>
            </a:r>
            <a:r>
              <a:rPr lang="en-US" dirty="0" smtClean="0"/>
              <a:t> – Target region of gene cluster, 2893bp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mmoBZDC</a:t>
            </a:r>
            <a:r>
              <a:rPr lang="en-US" dirty="0" smtClean="0"/>
              <a:t> – Target region of gene cluster, 2378bp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5265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Transformed J61002 plasmid (Ampicillin R., containing J23100 promoter), pSB1K3 (Kanamycin R.), and pSB1A7 (+control) into </a:t>
            </a:r>
            <a:r>
              <a:rPr lang="en-US" i="1" dirty="0" smtClean="0"/>
              <a:t>E. coli</a:t>
            </a:r>
            <a:r>
              <a:rPr lang="en-US" dirty="0" smtClean="0"/>
              <a:t> and plated</a:t>
            </a:r>
          </a:p>
          <a:p>
            <a:endParaRPr lang="en-US" dirty="0" smtClean="0"/>
          </a:p>
          <a:p>
            <a:r>
              <a:rPr lang="en-US" dirty="0" smtClean="0"/>
              <a:t>Plasmid DNA isolated from 2 colonies containing each plasmid for digestion</a:t>
            </a:r>
          </a:p>
        </p:txBody>
      </p:sp>
    </p:spTree>
    <p:extLst>
      <p:ext uri="{BB962C8B-B14F-4D97-AF65-F5344CB8AC3E}">
        <p14:creationId xmlns="" xmlns:p14="http://schemas.microsoft.com/office/powerpoint/2010/main" val="1564647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86"/>
          <a:stretch/>
        </p:blipFill>
        <p:spPr bwMode="auto">
          <a:xfrm>
            <a:off x="152401" y="2894076"/>
            <a:ext cx="5388429" cy="396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16764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Idea – Remove J23100 promoter from J61002 backbone, to be ligated into pSB1K3.  This way, end up with two vectors containing J23100, behind which target genes can be inserted.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43799" y="2887682"/>
            <a:ext cx="32983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Digested J61002 with EcoR1 and Pst1 to remove, isolate insert</a:t>
            </a:r>
            <a:r>
              <a:rPr lang="en-US" dirty="0"/>
              <a:t> </a:t>
            </a:r>
            <a:r>
              <a:rPr lang="en-US" dirty="0" smtClean="0"/>
              <a:t>and to confirm length of plasmid backbone – target 2103bp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Digested pSB1K3 with EcoR1 to confirm length, linearize backbone – target 2204bp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Digested pSB1A7 with EcoR1 – target 2431bp (+ control)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3276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J61002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3276600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pSB1K3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327660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pSB1A7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7513" y="3640569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      C2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20795" y="3628901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        C2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15044" y="3628901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        C2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5943600"/>
            <a:ext cx="4731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Plasmids isolated from two colonies (C1,C2) each.  Two </a:t>
            </a:r>
            <a:r>
              <a:rPr lang="en-US" dirty="0" err="1" smtClean="0"/>
              <a:t>elutions</a:t>
            </a:r>
            <a:r>
              <a:rPr lang="en-US" dirty="0" smtClean="0"/>
              <a:t> (lanes) per colony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6207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Digestion Enzyme Test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3999"/>
            <a:ext cx="7391400" cy="490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4486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Oh…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22" y="990600"/>
            <a:ext cx="3657600" cy="391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80232"/>
            <a:ext cx="3190613" cy="347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1676400"/>
            <a:ext cx="3124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Plasmids contained Red Fluorescent Protein (RFP) gene between </a:t>
            </a:r>
            <a:r>
              <a:rPr lang="en-US" dirty="0" err="1" smtClean="0"/>
              <a:t>biobricks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1022bp insert in pSB1K3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845bp insert in J62001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Also means J23100 that was ordered is unusable because of mixed </a:t>
            </a:r>
            <a:r>
              <a:rPr lang="en-US" dirty="0" err="1" smtClean="0"/>
              <a:t>biobricks</a:t>
            </a:r>
            <a:r>
              <a:rPr lang="en-US" dirty="0" smtClean="0"/>
              <a:t> site directly downstream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7866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2972</TotalTime>
  <Words>785</Words>
  <Application>Microsoft Office PowerPoint</Application>
  <PresentationFormat>On-screen Show (4:3)</PresentationFormat>
  <Paragraphs>170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Expression of methane monooxygenase in E. coli for biodegradation of methane </vt:lpstr>
      <vt:lpstr>Source Organism</vt:lpstr>
      <vt:lpstr>Purpose</vt:lpstr>
      <vt:lpstr>Goals</vt:lpstr>
      <vt:lpstr>Parts</vt:lpstr>
      <vt:lpstr>Transformation</vt:lpstr>
      <vt:lpstr>Digestion</vt:lpstr>
      <vt:lpstr>Digestion Enzyme Test</vt:lpstr>
      <vt:lpstr>Oh…</vt:lpstr>
      <vt:lpstr>But…</vt:lpstr>
      <vt:lpstr>Plasmid Digestion</vt:lpstr>
      <vt:lpstr>Gel Extraction &amp; Ligation</vt:lpstr>
      <vt:lpstr>PCR</vt:lpstr>
      <vt:lpstr>Transformation</vt:lpstr>
      <vt:lpstr>Ligation &amp; Transformation…2</vt:lpstr>
      <vt:lpstr>PCR #2</vt:lpstr>
      <vt:lpstr>Plasmid Extraction</vt:lpstr>
      <vt:lpstr>Results</vt:lpstr>
      <vt:lpstr>Results, cont.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Jace  Dolphin</dc:creator>
  <cp:lastModifiedBy>jonesaah</cp:lastModifiedBy>
  <cp:revision>59</cp:revision>
  <dcterms:created xsi:type="dcterms:W3CDTF">2012-11-30T01:55:33Z</dcterms:created>
  <dcterms:modified xsi:type="dcterms:W3CDTF">2012-12-06T17:55:05Z</dcterms:modified>
</cp:coreProperties>
</file>