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8" r:id="rId15"/>
    <p:sldId id="273" r:id="rId16"/>
    <p:sldId id="270" r:id="rId17"/>
    <p:sldId id="272" r:id="rId18"/>
    <p:sldId id="28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4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'bargraph comparison'!$B$1</c:f>
              <c:strCache>
                <c:ptCount val="1"/>
                <c:pt idx="0">
                  <c:v>fixed b</c:v>
                </c:pt>
              </c:strCache>
            </c:strRef>
          </c:tx>
          <c:invertIfNegative val="0"/>
          <c:cat>
            <c:strRef>
              <c:f>'bargraph comparison'!$A$2:$A$47</c:f>
              <c:strCache>
                <c:ptCount val="46"/>
                <c:pt idx="0">
                  <c:v>CBF1 -&gt; HAP4</c:v>
                </c:pt>
                <c:pt idx="1">
                  <c:v>CBF1 -&gt; HMO1</c:v>
                </c:pt>
                <c:pt idx="2">
                  <c:v>CBF1 -&gt; SWI4</c:v>
                </c:pt>
                <c:pt idx="3">
                  <c:v>CIN5 -&gt; CBF1</c:v>
                </c:pt>
                <c:pt idx="4">
                  <c:v>CIN5 -&gt; HAP4</c:v>
                </c:pt>
                <c:pt idx="5">
                  <c:v>CIN5 -&gt; HSF1</c:v>
                </c:pt>
                <c:pt idx="6">
                  <c:v>CIN5 -&gt; SSN2</c:v>
                </c:pt>
                <c:pt idx="7">
                  <c:v>CIN5 -&gt; YHP1</c:v>
                </c:pt>
                <c:pt idx="8">
                  <c:v>CSE2 -&gt; MGA2</c:v>
                </c:pt>
                <c:pt idx="9">
                  <c:v>GLN3 -&gt; HMO1</c:v>
                </c:pt>
                <c:pt idx="10">
                  <c:v>GLN3 -&gt; MGA2</c:v>
                </c:pt>
                <c:pt idx="11">
                  <c:v>HAP4 -&gt; MGA2</c:v>
                </c:pt>
                <c:pt idx="12">
                  <c:v>HAP4 -&gt; NDT80</c:v>
                </c:pt>
                <c:pt idx="13">
                  <c:v>HAP4 -&gt; SWI4</c:v>
                </c:pt>
                <c:pt idx="14">
                  <c:v>HAP4 -&gt; YHP1</c:v>
                </c:pt>
                <c:pt idx="15">
                  <c:v>HAP4 -&gt; YOX1</c:v>
                </c:pt>
                <c:pt idx="16">
                  <c:v>HMO1 -&gt; CIN5</c:v>
                </c:pt>
                <c:pt idx="17">
                  <c:v>HMO1 -&gt; HAP4</c:v>
                </c:pt>
                <c:pt idx="18">
                  <c:v>HMO1 -&gt; HMO1</c:v>
                </c:pt>
                <c:pt idx="19">
                  <c:v>HMO1 -&gt; HSF1</c:v>
                </c:pt>
                <c:pt idx="20">
                  <c:v>HMO1 -&gt; YOX1</c:v>
                </c:pt>
                <c:pt idx="21">
                  <c:v>HSF1 -&gt; CSE2</c:v>
                </c:pt>
                <c:pt idx="22">
                  <c:v>HSF1 -&gt; HMO1</c:v>
                </c:pt>
                <c:pt idx="23">
                  <c:v>HSF1 -&gt; MGA2</c:v>
                </c:pt>
                <c:pt idx="24">
                  <c:v>HSF1 -&gt; SPT20</c:v>
                </c:pt>
                <c:pt idx="25">
                  <c:v>HSF1 -&gt; ZAP1</c:v>
                </c:pt>
                <c:pt idx="26">
                  <c:v>MGA2 -&gt; CSE2</c:v>
                </c:pt>
                <c:pt idx="27">
                  <c:v>MGA2 -&gt; GLN3</c:v>
                </c:pt>
                <c:pt idx="28">
                  <c:v>SPT20 -&gt; HMO1</c:v>
                </c:pt>
                <c:pt idx="29">
                  <c:v>SPT20 -&gt; SSN2</c:v>
                </c:pt>
                <c:pt idx="30">
                  <c:v>SPT20 -&gt; YOX1</c:v>
                </c:pt>
                <c:pt idx="31">
                  <c:v>SWI4 -&gt; HAP4</c:v>
                </c:pt>
                <c:pt idx="32">
                  <c:v>SWI4 -&gt; HMO1</c:v>
                </c:pt>
                <c:pt idx="33">
                  <c:v>SWI4 -&gt; YHP1</c:v>
                </c:pt>
                <c:pt idx="34">
                  <c:v>SWI4 -&gt; YOX1</c:v>
                </c:pt>
                <c:pt idx="35">
                  <c:v>YHP1 -&gt; CIN5</c:v>
                </c:pt>
                <c:pt idx="36">
                  <c:v>YHP1 -&gt; GLN3</c:v>
                </c:pt>
                <c:pt idx="37">
                  <c:v>YHP1 -&gt; HAP4</c:v>
                </c:pt>
                <c:pt idx="38">
                  <c:v>YHP1 -&gt; SWI4</c:v>
                </c:pt>
                <c:pt idx="39">
                  <c:v>YHP1 -&gt; YOX1</c:v>
                </c:pt>
                <c:pt idx="40">
                  <c:v>YOX1 -&gt; CIN5</c:v>
                </c:pt>
                <c:pt idx="41">
                  <c:v>YOX1 -&gt; HAP4</c:v>
                </c:pt>
                <c:pt idx="42">
                  <c:v>YOX1 -&gt; SWI4</c:v>
                </c:pt>
                <c:pt idx="43">
                  <c:v>YOX1 -&gt; YHP1</c:v>
                </c:pt>
                <c:pt idx="44">
                  <c:v>ZAP1 -&gt; HAP4</c:v>
                </c:pt>
                <c:pt idx="45">
                  <c:v>ZAP1 -&gt; YOX1</c:v>
                </c:pt>
              </c:strCache>
            </c:strRef>
          </c:cat>
          <c:val>
            <c:numRef>
              <c:f>'bargraph comparison'!$B$2:$B$47</c:f>
              <c:numCache>
                <c:formatCode>General</c:formatCode>
                <c:ptCount val="46"/>
                <c:pt idx="0">
                  <c:v>7.615157029575928E-2</c:v>
                </c:pt>
                <c:pt idx="1">
                  <c:v>0.54607817422180871</c:v>
                </c:pt>
                <c:pt idx="2">
                  <c:v>-0.34272774690716629</c:v>
                </c:pt>
                <c:pt idx="3">
                  <c:v>0.42131564314636971</c:v>
                </c:pt>
                <c:pt idx="4">
                  <c:v>-0.19229715941058392</c:v>
                </c:pt>
                <c:pt idx="5">
                  <c:v>1.9655345531931445</c:v>
                </c:pt>
                <c:pt idx="6">
                  <c:v>0.28998574316525016</c:v>
                </c:pt>
                <c:pt idx="7">
                  <c:v>0.8963347689471467</c:v>
                </c:pt>
                <c:pt idx="8">
                  <c:v>-4.1193382958001803E-2</c:v>
                </c:pt>
                <c:pt idx="9">
                  <c:v>-0.12480230937038247</c:v>
                </c:pt>
                <c:pt idx="10">
                  <c:v>-0.2687072403448843</c:v>
                </c:pt>
                <c:pt idx="11">
                  <c:v>0.69192811650492303</c:v>
                </c:pt>
                <c:pt idx="12">
                  <c:v>1.0976089203171306</c:v>
                </c:pt>
                <c:pt idx="13">
                  <c:v>-1.962708527264492</c:v>
                </c:pt>
                <c:pt idx="14">
                  <c:v>0.29702390607812829</c:v>
                </c:pt>
                <c:pt idx="15">
                  <c:v>0.93112390787081478</c:v>
                </c:pt>
                <c:pt idx="16">
                  <c:v>-0.15554513219849753</c:v>
                </c:pt>
                <c:pt idx="17">
                  <c:v>4.3022087561788783E-3</c:v>
                </c:pt>
                <c:pt idx="18">
                  <c:v>-0.21245311588054122</c:v>
                </c:pt>
                <c:pt idx="19">
                  <c:v>-2.8675288213872432</c:v>
                </c:pt>
                <c:pt idx="20">
                  <c:v>-1.9073532582747899E-2</c:v>
                </c:pt>
                <c:pt idx="21">
                  <c:v>0.15939386527260924</c:v>
                </c:pt>
                <c:pt idx="22">
                  <c:v>-4.0366073092882468E-2</c:v>
                </c:pt>
                <c:pt idx="23">
                  <c:v>-0.84118050773545217</c:v>
                </c:pt>
                <c:pt idx="24">
                  <c:v>-0.34275768289224318</c:v>
                </c:pt>
                <c:pt idx="25">
                  <c:v>-5.0041497885786361</c:v>
                </c:pt>
                <c:pt idx="26">
                  <c:v>-8.2265507693926543E-2</c:v>
                </c:pt>
                <c:pt idx="27">
                  <c:v>0.13553758992052736</c:v>
                </c:pt>
                <c:pt idx="28">
                  <c:v>0.44745408649399693</c:v>
                </c:pt>
                <c:pt idx="29">
                  <c:v>-0.2338874837166097</c:v>
                </c:pt>
                <c:pt idx="30">
                  <c:v>-0.66439033462781294</c:v>
                </c:pt>
                <c:pt idx="31">
                  <c:v>5.476838147374765E-2</c:v>
                </c:pt>
                <c:pt idx="32">
                  <c:v>-1.5640981444659796</c:v>
                </c:pt>
                <c:pt idx="33">
                  <c:v>-1.9039857552958765</c:v>
                </c:pt>
                <c:pt idx="34">
                  <c:v>-0.38732583733951614</c:v>
                </c:pt>
                <c:pt idx="35">
                  <c:v>1.5806289755822684</c:v>
                </c:pt>
                <c:pt idx="36">
                  <c:v>0.86758273342711445</c:v>
                </c:pt>
                <c:pt idx="37">
                  <c:v>-8.347668971993201E-2</c:v>
                </c:pt>
                <c:pt idx="38">
                  <c:v>-0.22276584123397089</c:v>
                </c:pt>
                <c:pt idx="39">
                  <c:v>0.85520595733872129</c:v>
                </c:pt>
                <c:pt idx="40">
                  <c:v>-3.0645027596441019</c:v>
                </c:pt>
                <c:pt idx="41">
                  <c:v>3.8618207588938494E-3</c:v>
                </c:pt>
                <c:pt idx="42">
                  <c:v>-0.493152610220917</c:v>
                </c:pt>
                <c:pt idx="43">
                  <c:v>-1.1366471326137761</c:v>
                </c:pt>
                <c:pt idx="44">
                  <c:v>-0.21153966803841576</c:v>
                </c:pt>
                <c:pt idx="45">
                  <c:v>0.13258559097541806</c:v>
                </c:pt>
              </c:numCache>
            </c:numRef>
          </c:val>
        </c:ser>
        <c:ser>
          <c:idx val="1"/>
          <c:order val="1"/>
          <c:tx>
            <c:strRef>
              <c:f>'bargraph comparison'!$C$1</c:f>
              <c:strCache>
                <c:ptCount val="1"/>
                <c:pt idx="0">
                  <c:v>estimated b</c:v>
                </c:pt>
              </c:strCache>
            </c:strRef>
          </c:tx>
          <c:invertIfNegative val="0"/>
          <c:cat>
            <c:strRef>
              <c:f>'bargraph comparison'!$A$2:$A$47</c:f>
              <c:strCache>
                <c:ptCount val="46"/>
                <c:pt idx="0">
                  <c:v>CBF1 -&gt; HAP4</c:v>
                </c:pt>
                <c:pt idx="1">
                  <c:v>CBF1 -&gt; HMO1</c:v>
                </c:pt>
                <c:pt idx="2">
                  <c:v>CBF1 -&gt; SWI4</c:v>
                </c:pt>
                <c:pt idx="3">
                  <c:v>CIN5 -&gt; CBF1</c:v>
                </c:pt>
                <c:pt idx="4">
                  <c:v>CIN5 -&gt; HAP4</c:v>
                </c:pt>
                <c:pt idx="5">
                  <c:v>CIN5 -&gt; HSF1</c:v>
                </c:pt>
                <c:pt idx="6">
                  <c:v>CIN5 -&gt; SSN2</c:v>
                </c:pt>
                <c:pt idx="7">
                  <c:v>CIN5 -&gt; YHP1</c:v>
                </c:pt>
                <c:pt idx="8">
                  <c:v>CSE2 -&gt; MGA2</c:v>
                </c:pt>
                <c:pt idx="9">
                  <c:v>GLN3 -&gt; HMO1</c:v>
                </c:pt>
                <c:pt idx="10">
                  <c:v>GLN3 -&gt; MGA2</c:v>
                </c:pt>
                <c:pt idx="11">
                  <c:v>HAP4 -&gt; MGA2</c:v>
                </c:pt>
                <c:pt idx="12">
                  <c:v>HAP4 -&gt; NDT80</c:v>
                </c:pt>
                <c:pt idx="13">
                  <c:v>HAP4 -&gt; SWI4</c:v>
                </c:pt>
                <c:pt idx="14">
                  <c:v>HAP4 -&gt; YHP1</c:v>
                </c:pt>
                <c:pt idx="15">
                  <c:v>HAP4 -&gt; YOX1</c:v>
                </c:pt>
                <c:pt idx="16">
                  <c:v>HMO1 -&gt; CIN5</c:v>
                </c:pt>
                <c:pt idx="17">
                  <c:v>HMO1 -&gt; HAP4</c:v>
                </c:pt>
                <c:pt idx="18">
                  <c:v>HMO1 -&gt; HMO1</c:v>
                </c:pt>
                <c:pt idx="19">
                  <c:v>HMO1 -&gt; HSF1</c:v>
                </c:pt>
                <c:pt idx="20">
                  <c:v>HMO1 -&gt; YOX1</c:v>
                </c:pt>
                <c:pt idx="21">
                  <c:v>HSF1 -&gt; CSE2</c:v>
                </c:pt>
                <c:pt idx="22">
                  <c:v>HSF1 -&gt; HMO1</c:v>
                </c:pt>
                <c:pt idx="23">
                  <c:v>HSF1 -&gt; MGA2</c:v>
                </c:pt>
                <c:pt idx="24">
                  <c:v>HSF1 -&gt; SPT20</c:v>
                </c:pt>
                <c:pt idx="25">
                  <c:v>HSF1 -&gt; ZAP1</c:v>
                </c:pt>
                <c:pt idx="26">
                  <c:v>MGA2 -&gt; CSE2</c:v>
                </c:pt>
                <c:pt idx="27">
                  <c:v>MGA2 -&gt; GLN3</c:v>
                </c:pt>
                <c:pt idx="28">
                  <c:v>SPT20 -&gt; HMO1</c:v>
                </c:pt>
                <c:pt idx="29">
                  <c:v>SPT20 -&gt; SSN2</c:v>
                </c:pt>
                <c:pt idx="30">
                  <c:v>SPT20 -&gt; YOX1</c:v>
                </c:pt>
                <c:pt idx="31">
                  <c:v>SWI4 -&gt; HAP4</c:v>
                </c:pt>
                <c:pt idx="32">
                  <c:v>SWI4 -&gt; HMO1</c:v>
                </c:pt>
                <c:pt idx="33">
                  <c:v>SWI4 -&gt; YHP1</c:v>
                </c:pt>
                <c:pt idx="34">
                  <c:v>SWI4 -&gt; YOX1</c:v>
                </c:pt>
                <c:pt idx="35">
                  <c:v>YHP1 -&gt; CIN5</c:v>
                </c:pt>
                <c:pt idx="36">
                  <c:v>YHP1 -&gt; GLN3</c:v>
                </c:pt>
                <c:pt idx="37">
                  <c:v>YHP1 -&gt; HAP4</c:v>
                </c:pt>
                <c:pt idx="38">
                  <c:v>YHP1 -&gt; SWI4</c:v>
                </c:pt>
                <c:pt idx="39">
                  <c:v>YHP1 -&gt; YOX1</c:v>
                </c:pt>
                <c:pt idx="40">
                  <c:v>YOX1 -&gt; CIN5</c:v>
                </c:pt>
                <c:pt idx="41">
                  <c:v>YOX1 -&gt; HAP4</c:v>
                </c:pt>
                <c:pt idx="42">
                  <c:v>YOX1 -&gt; SWI4</c:v>
                </c:pt>
                <c:pt idx="43">
                  <c:v>YOX1 -&gt; YHP1</c:v>
                </c:pt>
                <c:pt idx="44">
                  <c:v>ZAP1 -&gt; HAP4</c:v>
                </c:pt>
                <c:pt idx="45">
                  <c:v>ZAP1 -&gt; YOX1</c:v>
                </c:pt>
              </c:strCache>
            </c:strRef>
          </c:cat>
          <c:val>
            <c:numRef>
              <c:f>'bargraph comparison'!$C$2:$C$47</c:f>
              <c:numCache>
                <c:formatCode>General</c:formatCode>
                <c:ptCount val="46"/>
                <c:pt idx="0">
                  <c:v>7.3433969988756578E-2</c:v>
                </c:pt>
                <c:pt idx="1">
                  <c:v>0.19757134970686477</c:v>
                </c:pt>
                <c:pt idx="2">
                  <c:v>-0.31807647652239468</c:v>
                </c:pt>
                <c:pt idx="3">
                  <c:v>0.75513051790340568</c:v>
                </c:pt>
                <c:pt idx="4">
                  <c:v>-0.18165196784996124</c:v>
                </c:pt>
                <c:pt idx="5">
                  <c:v>2.1142306331928529</c:v>
                </c:pt>
                <c:pt idx="6">
                  <c:v>0.28104251852255374</c:v>
                </c:pt>
                <c:pt idx="7">
                  <c:v>0.81622546851984412</c:v>
                </c:pt>
                <c:pt idx="8">
                  <c:v>1.8227325307721375E-2</c:v>
                </c:pt>
                <c:pt idx="9">
                  <c:v>-0.43643694588532417</c:v>
                </c:pt>
                <c:pt idx="10">
                  <c:v>-0.23713820561367255</c:v>
                </c:pt>
                <c:pt idx="11">
                  <c:v>0.65927687311665362</c:v>
                </c:pt>
                <c:pt idx="12">
                  <c:v>0.95017832773750011</c:v>
                </c:pt>
                <c:pt idx="13">
                  <c:v>-1.6885028444316141</c:v>
                </c:pt>
                <c:pt idx="14">
                  <c:v>0.19007486655158035</c:v>
                </c:pt>
                <c:pt idx="15">
                  <c:v>0.95604636296638001</c:v>
                </c:pt>
                <c:pt idx="16">
                  <c:v>0.4520532120376578</c:v>
                </c:pt>
                <c:pt idx="17">
                  <c:v>-3.9910746621009054E-2</c:v>
                </c:pt>
                <c:pt idx="18">
                  <c:v>-4.4261448090872187E-2</c:v>
                </c:pt>
                <c:pt idx="19">
                  <c:v>-2.0142146285602607</c:v>
                </c:pt>
                <c:pt idx="20">
                  <c:v>0.73106803330149028</c:v>
                </c:pt>
                <c:pt idx="21">
                  <c:v>0.20785366427723687</c:v>
                </c:pt>
                <c:pt idx="22">
                  <c:v>-0.59444959830781652</c:v>
                </c:pt>
                <c:pt idx="23">
                  <c:v>-0.9110358256379999</c:v>
                </c:pt>
                <c:pt idx="24">
                  <c:v>-0.26025854788329705</c:v>
                </c:pt>
                <c:pt idx="25">
                  <c:v>-4.9906743682947292</c:v>
                </c:pt>
                <c:pt idx="26">
                  <c:v>-7.1509308184630901E-2</c:v>
                </c:pt>
                <c:pt idx="27">
                  <c:v>0.35353231437795235</c:v>
                </c:pt>
                <c:pt idx="28">
                  <c:v>0.55061106265162907</c:v>
                </c:pt>
                <c:pt idx="29">
                  <c:v>-0.17486239899482078</c:v>
                </c:pt>
                <c:pt idx="30">
                  <c:v>-0.82867644150676567</c:v>
                </c:pt>
                <c:pt idx="31">
                  <c:v>5.6673885995117371E-2</c:v>
                </c:pt>
                <c:pt idx="32">
                  <c:v>-1.0258235799270934</c:v>
                </c:pt>
                <c:pt idx="33">
                  <c:v>-1.1923368266463807</c:v>
                </c:pt>
                <c:pt idx="34">
                  <c:v>-0.56633435485067918</c:v>
                </c:pt>
                <c:pt idx="35">
                  <c:v>1.3929063939819846</c:v>
                </c:pt>
                <c:pt idx="36">
                  <c:v>0.80511928172537794</c:v>
                </c:pt>
                <c:pt idx="37">
                  <c:v>-7.4736132233938643E-2</c:v>
                </c:pt>
                <c:pt idx="38">
                  <c:v>0.22942328078449103</c:v>
                </c:pt>
                <c:pt idx="39">
                  <c:v>0.59767991949126464</c:v>
                </c:pt>
                <c:pt idx="40">
                  <c:v>-2.8175207909339286</c:v>
                </c:pt>
                <c:pt idx="41">
                  <c:v>-4.1905112407075009E-3</c:v>
                </c:pt>
                <c:pt idx="42">
                  <c:v>-0.4960027421782035</c:v>
                </c:pt>
                <c:pt idx="43">
                  <c:v>-0.31012121656185776</c:v>
                </c:pt>
                <c:pt idx="44">
                  <c:v>-0.20276072024433911</c:v>
                </c:pt>
                <c:pt idx="45">
                  <c:v>-0.14839290324624724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87520"/>
        <c:axId val="184924352"/>
      </c:barChart>
      <c:catAx>
        <c:axId val="7978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924352"/>
        <c:crosses val="autoZero"/>
        <c:auto val="1"/>
        <c:lblAlgn val="ctr"/>
        <c:lblOffset val="100"/>
        <c:noMultiLvlLbl val="0"/>
      </c:catAx>
      <c:valAx>
        <c:axId val="18492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87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44199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Within Strain 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 (38.4%)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2387 (38.6%)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 (24.7%)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1489 (24.1 %)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(13.8%)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679 (11.0%)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 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240 (3.88%)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 (27.0%)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1615 (26.1%)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 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61 (0.986%)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1629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Number of genes with expression significantly different from zero for within-strain ANOVA tests of </a:t>
            </a:r>
            <a:r>
              <a:rPr lang="en-US" dirty="0" err="1" smtClean="0"/>
              <a:t>wt</a:t>
            </a:r>
            <a:r>
              <a:rPr lang="en-US" dirty="0" smtClean="0"/>
              <a:t> and dHAP4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1418" r="1284" b="1418"/>
          <a:stretch/>
        </p:blipFill>
        <p:spPr bwMode="auto">
          <a:xfrm>
            <a:off x="-32657" y="659804"/>
            <a:ext cx="8991600" cy="61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16 Regulation Network for DNA plus Binding (Most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78976"/>
            <a:ext cx="8839200" cy="61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16 Regulation Network for DNA Binding Only (Middle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1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" y="639201"/>
            <a:ext cx="9056915" cy="62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9 Regulation Network for DNA plus Binding (Most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685800"/>
            <a:ext cx="9035143" cy="63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9 Regulation Network for DNA Binding Only (Middle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7940040" cy="60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45 Regulation Network for DNA plus Binding (Most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6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91600" cy="62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45 Regulation Network for DNA Binding Only (Middle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993331"/>
            <a:ext cx="7680960" cy="58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45 Regulation Network for DNA and Binding (Least connected)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Profile </a:t>
            </a:r>
            <a:r>
              <a:rPr lang="en-US" sz="3200" dirty="0" smtClean="0"/>
              <a:t>16 </a:t>
            </a:r>
            <a:r>
              <a:rPr lang="en-US" sz="3200" dirty="0" smtClean="0"/>
              <a:t>using DNA binding PLUS expression </a:t>
            </a:r>
            <a:r>
              <a:rPr lang="en-US" sz="3200" dirty="0" smtClean="0"/>
              <a:t>evidence was input into MATLAB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18789" r="2641" b="14782"/>
          <a:stretch/>
        </p:blipFill>
        <p:spPr bwMode="auto">
          <a:xfrm>
            <a:off x="1066800" y="1758108"/>
            <a:ext cx="7086600" cy="447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CBF1 Outputs, fixed b and estimated b</a:t>
            </a:r>
            <a:endParaRPr lang="en-US" dirty="0"/>
          </a:p>
        </p:txBody>
      </p:sp>
      <p:pic>
        <p:nvPicPr>
          <p:cNvPr id="1026" name="Picture 2" descr="C:\Users\Student\Desktop\Microarray analysis\GRNmap\fix-b images\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482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Microarray analysis\GRNmap\fig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482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55963"/>
              </p:ext>
            </p:extLst>
          </p:nvPr>
        </p:nvGraphicFramePr>
        <p:xfrm>
          <a:off x="511629" y="11430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dHAP4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690 (11.1%)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947 (15.3%)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1028 (16.6%)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141 (2.28%)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289 (4.67%)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501 (8.10%)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814 (13.2%)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967 (15.6%)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83 (1.34%)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216 (3.49%)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 (19.3%)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1772 (28.6%)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 (32.4%)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 (3.78%)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</a:rPr>
                        <a:t>515 (8.32%)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(0.03%)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108 (1.75%)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241 (3.89%)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(0.03%)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2: Number of genes with significantly different expression for within-strain t-test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CIN5 </a:t>
            </a:r>
            <a:r>
              <a:rPr lang="en-US" dirty="0"/>
              <a:t>Outputs, fixed b and estimated b</a:t>
            </a:r>
          </a:p>
        </p:txBody>
      </p:sp>
      <p:pic>
        <p:nvPicPr>
          <p:cNvPr id="2050" name="Picture 2" descr="C:\Users\Student\Desktop\Microarray analysis\GRNmap\fix-b images\figur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5" y="2438399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\Desktop\Microarray analysis\GRNmap\figur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94" y="2514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9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CSE2 </a:t>
            </a:r>
            <a:r>
              <a:rPr lang="en-US" dirty="0"/>
              <a:t>Outputs, fixed b and estimated b</a:t>
            </a:r>
          </a:p>
        </p:txBody>
      </p:sp>
      <p:pic>
        <p:nvPicPr>
          <p:cNvPr id="3074" name="Picture 2" descr="C:\Users\Student\Desktop\Microarray analysis\GRNmap\fix-b images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72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t\Desktop\Microarray analysis\GRNmap\figur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533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3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GLN3 </a:t>
            </a:r>
            <a:r>
              <a:rPr lang="en-US" dirty="0"/>
              <a:t>Outputs, fixed b and estimated b</a:t>
            </a:r>
          </a:p>
        </p:txBody>
      </p:sp>
      <p:pic>
        <p:nvPicPr>
          <p:cNvPr id="4098" name="Picture 2" descr="C:\Users\Student\Desktop\Microarray analysis\GRNmap\fix-b images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\Desktop\Microarray analysis\GRNmap\figur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18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6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HAP4 </a:t>
            </a:r>
            <a:r>
              <a:rPr lang="en-US" dirty="0"/>
              <a:t>Outputs, fixed b and estimated b</a:t>
            </a:r>
          </a:p>
        </p:txBody>
      </p:sp>
      <p:pic>
        <p:nvPicPr>
          <p:cNvPr id="5122" name="Picture 2" descr="C:\Users\Student\Desktop\Microarray analysis\GRNmap\fix-b images\figur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\Desktop\Microarray analysis\GRNmap\figure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16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1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HMO1 </a:t>
            </a:r>
            <a:r>
              <a:rPr lang="en-US" dirty="0"/>
              <a:t>Outputs, fixed b and estimated b</a:t>
            </a:r>
          </a:p>
        </p:txBody>
      </p:sp>
      <p:pic>
        <p:nvPicPr>
          <p:cNvPr id="6146" name="Picture 2" descr="C:\Users\Student\Desktop\Microarray analysis\GRNmap\fix-b images\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979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Desktop\Microarray analysis\GRNmap\figur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09800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HSF1 </a:t>
            </a:r>
            <a:r>
              <a:rPr lang="en-US" dirty="0"/>
              <a:t>Outputs, fixed b and estimated b</a:t>
            </a:r>
          </a:p>
        </p:txBody>
      </p:sp>
      <p:pic>
        <p:nvPicPr>
          <p:cNvPr id="7170" name="Picture 2" descr="C:\Users\Student\Desktop\Microarray analysis\GRNmap\fix-b images\figur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udent\Desktop\Microarray analysis\GRNmap\figure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MGA2 </a:t>
            </a:r>
            <a:r>
              <a:rPr lang="en-US" dirty="0"/>
              <a:t>Outputs, fixed b and estimated b</a:t>
            </a:r>
          </a:p>
        </p:txBody>
      </p:sp>
      <p:pic>
        <p:nvPicPr>
          <p:cNvPr id="8194" name="Picture 2" descr="C:\Users\Student\Desktop\Microarray analysis\GRNmap\fix-b images\figur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1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udent\Desktop\Microarray analysis\GRNmap\figure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4932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0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NDT80 </a:t>
            </a:r>
            <a:r>
              <a:rPr lang="en-US" dirty="0"/>
              <a:t>Outputs, fixed b and estimated b</a:t>
            </a:r>
          </a:p>
        </p:txBody>
      </p:sp>
      <p:pic>
        <p:nvPicPr>
          <p:cNvPr id="9218" name="Picture 2" descr="C:\Users\Student\Desktop\Microarray analysis\GRNmap\fix-b images\figur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" y="2166341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udent\Desktop\Microarray analysis\GRNmap\figure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412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4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SPT20 </a:t>
            </a:r>
            <a:r>
              <a:rPr lang="en-US" dirty="0"/>
              <a:t>Outputs, fixed b and estimated b</a:t>
            </a:r>
          </a:p>
        </p:txBody>
      </p:sp>
      <p:pic>
        <p:nvPicPr>
          <p:cNvPr id="10242" name="Picture 2" descr="C:\Users\Student\Desktop\Microarray analysis\GRNmap\fix-b images\figur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38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udent\Desktop\Microarray analysis\GRNmap\figure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737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1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SSN2 </a:t>
            </a:r>
            <a:r>
              <a:rPr lang="en-US" dirty="0"/>
              <a:t>Outputs, fixed b and estimated b</a:t>
            </a:r>
          </a:p>
        </p:txBody>
      </p:sp>
      <p:pic>
        <p:nvPicPr>
          <p:cNvPr id="11266" name="Picture 2" descr="C:\Users\Student\Desktop\Microarray analysis\GRNmap\fix-b images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106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tudent\Desktop\Microarray analysis\GRNmap\figure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310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4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3828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Between Strain 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p&lt;0.05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B-H</a:t>
                      </a:r>
                      <a:r>
                        <a:rPr lang="en-US" sz="1800" b="1" i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p&lt;0.05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720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36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640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556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dZAP1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spar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703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57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3: Number of genes with significantly different expression for between-strain ANOVA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SWI4 </a:t>
            </a:r>
            <a:r>
              <a:rPr lang="en-US" dirty="0"/>
              <a:t>Outputs, fixed b and estimated b</a:t>
            </a:r>
          </a:p>
        </p:txBody>
      </p:sp>
      <p:pic>
        <p:nvPicPr>
          <p:cNvPr id="12290" name="Picture 2" descr="C:\Users\Student\Desktop\Microarray analysis\GRNmap\fix-b images\figur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tudent\Desktop\Microarray analysis\GRNmap\figure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133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YHP1 </a:t>
            </a:r>
            <a:r>
              <a:rPr lang="en-US" dirty="0"/>
              <a:t>Outputs, fixed b and estimated b</a:t>
            </a:r>
          </a:p>
        </p:txBody>
      </p:sp>
      <p:pic>
        <p:nvPicPr>
          <p:cNvPr id="13314" name="Picture 2" descr="C:\Users\Student\Desktop\Microarray analysis\GRNmap\fix-b images\figur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7" y="210706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tudent\Desktop\Microarray analysis\GRNmap\figure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706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98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YOX1 </a:t>
            </a:r>
            <a:r>
              <a:rPr lang="en-US" dirty="0"/>
              <a:t>Outputs, fixed b and estimated b</a:t>
            </a:r>
          </a:p>
        </p:txBody>
      </p:sp>
      <p:pic>
        <p:nvPicPr>
          <p:cNvPr id="14338" name="Picture 2" descr="C:\Users\Student\Desktop\Microarray analysis\GRNmap\fix-b images\figure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9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tudent\Desktop\Microarray analysis\GRNmap\figure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01" y="22983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1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ZAP1 </a:t>
            </a:r>
            <a:r>
              <a:rPr lang="en-US" dirty="0"/>
              <a:t>Outputs, fixed b and estimated b</a:t>
            </a:r>
          </a:p>
        </p:txBody>
      </p:sp>
      <p:pic>
        <p:nvPicPr>
          <p:cNvPr id="15362" name="Picture 2" descr="C:\Users\Student\Desktop\Microarray analysis\GRNmap\fix-b images\figur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17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tudent\Desktop\Microarray analysis\GRNmap\figure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51" y="23599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87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weights, fixed and estimated 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22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16 Plus, fixed 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8259" r="4241" b="5919"/>
          <a:stretch/>
        </p:blipFill>
        <p:spPr bwMode="auto">
          <a:xfrm>
            <a:off x="990600" y="1752600"/>
            <a:ext cx="7315200" cy="46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5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16 Plus, estimated 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28501" r="3050" b="6675"/>
          <a:stretch/>
        </p:blipFill>
        <p:spPr bwMode="auto">
          <a:xfrm>
            <a:off x="1066800" y="1600200"/>
            <a:ext cx="718010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1484"/>
            <a:ext cx="7619998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STEM profiles generated from dHAP4 </a:t>
            </a:r>
            <a:r>
              <a:rPr lang="en-US" dirty="0" err="1" smtClean="0"/>
              <a:t>LogFC</a:t>
            </a:r>
            <a:r>
              <a:rPr lang="en-US" dirty="0" smtClean="0"/>
              <a:t>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286"/>
            <a:ext cx="8178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3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8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463"/>
            <a:ext cx="8686800" cy="65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4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01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3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551</Words>
  <Application>Microsoft Office PowerPoint</Application>
  <PresentationFormat>On-screen Show (4:3)</PresentationFormat>
  <Paragraphs>116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16 using DNA binding PLUS expression evidence was input into MATLAB</vt:lpstr>
      <vt:lpstr>CBF1 Outputs, fixed b and estimated b</vt:lpstr>
      <vt:lpstr>CIN5 Outputs, fixed b and estimated b</vt:lpstr>
      <vt:lpstr>CSE2 Outputs, fixed b and estimated b</vt:lpstr>
      <vt:lpstr>GLN3 Outputs, fixed b and estimated b</vt:lpstr>
      <vt:lpstr>HAP4 Outputs, fixed b and estimated b</vt:lpstr>
      <vt:lpstr>HMO1 Outputs, fixed b and estimated b</vt:lpstr>
      <vt:lpstr>HSF1 Outputs, fixed b and estimated b</vt:lpstr>
      <vt:lpstr>MGA2 Outputs, fixed b and estimated b</vt:lpstr>
      <vt:lpstr>NDT80 Outputs, fixed b and estimated b</vt:lpstr>
      <vt:lpstr>SPT20 Outputs, fixed b and estimated b</vt:lpstr>
      <vt:lpstr>SSN2 Outputs, fixed b and estimated b</vt:lpstr>
      <vt:lpstr>SWI4 Outputs, fixed b and estimated b</vt:lpstr>
      <vt:lpstr>YHP1 Outputs, fixed b and estimated b</vt:lpstr>
      <vt:lpstr>YOX1 Outputs, fixed b and estimated b</vt:lpstr>
      <vt:lpstr>ZAP1 Outputs, fixed b and estimated b</vt:lpstr>
      <vt:lpstr>Estimated weights, fixed and estimated b</vt:lpstr>
      <vt:lpstr>Profile 16 Plus, fixed b</vt:lpstr>
      <vt:lpstr>Profile 16 Plus, estimated b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40</cp:revision>
  <dcterms:created xsi:type="dcterms:W3CDTF">2015-03-26T07:22:14Z</dcterms:created>
  <dcterms:modified xsi:type="dcterms:W3CDTF">2015-05-26T23:52:30Z</dcterms:modified>
</cp:coreProperties>
</file>