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9" r:id="rId2"/>
    <p:sldId id="298" r:id="rId3"/>
    <p:sldId id="299" r:id="rId4"/>
    <p:sldId id="300" r:id="rId5"/>
    <p:sldId id="301" r:id="rId6"/>
    <p:sldId id="282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56" r:id="rId17"/>
    <p:sldId id="257" r:id="rId18"/>
    <p:sldId id="260" r:id="rId19"/>
    <p:sldId id="258" r:id="rId20"/>
    <p:sldId id="262" r:id="rId21"/>
    <p:sldId id="261" r:id="rId22"/>
    <p:sldId id="266" r:id="rId23"/>
    <p:sldId id="271" r:id="rId24"/>
    <p:sldId id="272" r:id="rId25"/>
    <p:sldId id="273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28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20DC-1358-1647-89B2-9A972FBB9ED6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790E6-C14D-534A-8040-E43B75383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806A-52D0-2941-9138-EAD9A175475B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0C2D-29E4-7847-BD78-7F06E023B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google.com/url?sa=t&amp;source=web&amp;cd=10&amp;ved=0CEcQFjAJ&amp;url=http://ftp.rta.nato.int/public//PubFulltext/AGARD/CP/AGARD-CP-602///08CHAP05.pdf&amp;rct=j&amp;q=forward%20engineering%20boeing%20777&amp;ei=y_MzTp7EG4P30gHfhbWJDA&amp;usg=AFQjCNHUjNJUyq7SEixgQuFZXjXYBtSIKg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www.google.com/url?sa=t&amp;source=web&amp;cd=10&amp;ved=0CEcQFjAJ&amp;url=http://ftp.rta.nato.int/public//PubFulltext/AGARD/CP/AGARD-CP-602///08CHAP05.pdf&amp;rct=j&amp;q=forward%20engineering%20boeing%20777&amp;ei=y_MzTp7EG4P30gHfhbWJDA&amp;usg=AFQjCNHUjNJUyq7SEixgQuFZXjXYBtSIK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0C2D-29E4-7847-BD78-7F06E023BA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[PDF] </a:t>
            </a:r>
            <a:r>
              <a:rPr lang="en-US" b="1" dirty="0" smtClean="0">
                <a:hlinkClick r:id="rId3"/>
              </a:rPr>
              <a:t>The </a:t>
            </a:r>
            <a:r>
              <a:rPr lang="en-US" b="1" i="1" dirty="0" smtClean="0">
                <a:hlinkClick r:id="rId3"/>
              </a:rPr>
              <a:t>Boeing 777</a:t>
            </a:r>
            <a:r>
              <a:rPr lang="en-US" b="1" dirty="0" smtClean="0">
                <a:hlinkClick r:id="rId3"/>
              </a:rPr>
              <a:t>: A Look Back</a:t>
            </a:r>
            <a:endParaRPr lang="en-US" b="1" dirty="0" smtClean="0"/>
          </a:p>
          <a:p>
            <a:r>
              <a:rPr lang="en-US" i="1" dirty="0" err="1" smtClean="0"/>
              <a:t>ftp.rta.nato.int/public//PubFulltext/AGARD/CP</a:t>
            </a:r>
            <a:r>
              <a:rPr lang="en-US" i="1" dirty="0" smtClean="0"/>
              <a:t>/...CP...///08CHAP05.pdf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0C2D-29E4-7847-BD78-7F06E023BA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[PDF] </a:t>
            </a:r>
            <a:r>
              <a:rPr lang="en-US" b="1" dirty="0" smtClean="0">
                <a:hlinkClick r:id="rId3"/>
              </a:rPr>
              <a:t>The </a:t>
            </a:r>
            <a:r>
              <a:rPr lang="en-US" b="1" i="1" dirty="0" smtClean="0">
                <a:hlinkClick r:id="rId3"/>
              </a:rPr>
              <a:t>Boeing 777</a:t>
            </a:r>
            <a:r>
              <a:rPr lang="en-US" b="1" dirty="0" smtClean="0">
                <a:hlinkClick r:id="rId3"/>
              </a:rPr>
              <a:t>: A Look Back</a:t>
            </a:r>
            <a:endParaRPr lang="en-US" b="1" dirty="0" smtClean="0"/>
          </a:p>
          <a:p>
            <a:r>
              <a:rPr lang="en-US" i="1" dirty="0" err="1" smtClean="0"/>
              <a:t>ftp.rta.nato.int/public//PubFulltext/AGARD/CP</a:t>
            </a:r>
            <a:r>
              <a:rPr lang="en-US" i="1" dirty="0" smtClean="0"/>
              <a:t>/...CP...///08CHAP05.pdf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0C2D-29E4-7847-BD78-7F06E023BA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A28F-3D62-9A4A-91B6-065553BA3909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E5B-2413-4842-BB58-CA11B53B3BF3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0BD9-E08E-1548-B6ED-782E56B20A77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537-43D6-2646-B32D-797B5A7D0C35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FEA5-B94F-0041-94A3-2B7134C69188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70F2-07C0-A64E-A56F-3B045489F809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E37D-B254-3445-AD04-5CAB3A41C309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FCA6-04FE-BA40-9606-4A5AD4E86002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0F8-6BA3-8948-9B35-37CC21C47D61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238-BA84-BA46-B9C1-FFB7FCD1090B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9F37-94C0-A14C-A8A0-2828AEE89CD3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DA8B-B15B-C943-9CBC-37CAF5E98C64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openwetware.org/wiki/Talk:2020(S12)_Lecture:week_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youtu.be/Ai2HmvAXcU0" TargetMode="Externa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store for today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763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Review weeks 1 &amp; </a:t>
            </a:r>
            <a:r>
              <a:rPr lang="en-US" sz="2600" dirty="0" smtClean="0"/>
              <a:t>2: All questions answered environment….</a:t>
            </a:r>
          </a:p>
          <a:p>
            <a:endParaRPr lang="en-US" dirty="0"/>
          </a:p>
        </p:txBody>
      </p:sp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125787"/>
            <a:ext cx="914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Primer_L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Goal: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 a working cell that uses a synthetic genome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Design, synthesis and assembly of largest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functional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genome to date</a:t>
            </a:r>
            <a:endParaRPr kumimoji="0" lang="en-US" sz="32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			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2400" y="2971800"/>
            <a:ext cx="9372600" cy="3235325"/>
            <a:chOff x="76200" y="3352800"/>
            <a:chExt cx="9372600" cy="3235325"/>
          </a:xfrm>
        </p:grpSpPr>
        <p:pic>
          <p:nvPicPr>
            <p:cNvPr id="5" name="Picture 3" descr="WithoutDirectDecen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463925" y="-34925"/>
              <a:ext cx="2233613" cy="900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486400" y="6126163"/>
              <a:ext cx="3429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art from Drew Endy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410200" y="5586413"/>
              <a:ext cx="403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Helvetica" charset="0"/>
                  <a:ea typeface="Helvetica" charset="0"/>
                  <a:cs typeface="Helvetica" charset="0"/>
                </a:rPr>
                <a:t>aka “Darwin is dead”</a:t>
              </a: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Cloning and PCR</a:t>
            </a:r>
            <a:endParaRPr lang="en-US" sz="3200" dirty="0"/>
          </a:p>
        </p:txBody>
      </p:sp>
      <p:pic>
        <p:nvPicPr>
          <p:cNvPr id="3" name="Picture 2" descr="Cloning_gene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776"/>
            <a:ext cx="4374804" cy="5873174"/>
          </a:xfrm>
          <a:prstGeom prst="rect">
            <a:avLst/>
          </a:prstGeom>
        </p:spPr>
      </p:pic>
      <p:pic>
        <p:nvPicPr>
          <p:cNvPr id="4" name="Picture 3" descr="200px-Mod1_1_eco_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02" y="1066800"/>
            <a:ext cx="3524898" cy="3454400"/>
          </a:xfrm>
          <a:prstGeom prst="rect">
            <a:avLst/>
          </a:prstGeom>
        </p:spPr>
      </p:pic>
      <p:pic>
        <p:nvPicPr>
          <p:cNvPr id="5" name="Picture 4" descr="PCRschema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04" y="4666456"/>
            <a:ext cx="8045796" cy="21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Cloning and PCR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81337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http://openwetware.org/wiki/Talk:</a:t>
            </a:r>
            <a:r>
              <a:rPr lang="en-US" dirty="0" smtClean="0">
                <a:hlinkClick r:id="rId2"/>
              </a:rPr>
              <a:t>2020</a:t>
            </a:r>
            <a:r>
              <a:rPr lang="en-US" dirty="0" smtClean="0">
                <a:hlinkClick r:id="rId2"/>
              </a:rPr>
              <a:t>(</a:t>
            </a:r>
            <a:r>
              <a:rPr lang="en-US" dirty="0" smtClean="0">
                <a:hlinkClick r:id="rId2"/>
              </a:rPr>
              <a:t>S12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>
                <a:hlinkClick r:id="rId2"/>
              </a:rPr>
              <a:t>_Lecture:week_2</a:t>
            </a:r>
            <a:endParaRPr lang="en-US" dirty="0"/>
          </a:p>
        </p:txBody>
      </p:sp>
      <p:pic>
        <p:nvPicPr>
          <p:cNvPr id="7" name="Picture 6" descr="20.20(S12)_Gel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8" y="1524000"/>
            <a:ext cx="4877862" cy="3645694"/>
          </a:xfrm>
          <a:prstGeom prst="rect">
            <a:avLst/>
          </a:prstGeom>
        </p:spPr>
      </p:pic>
      <p:pic>
        <p:nvPicPr>
          <p:cNvPr id="8" name="Picture 7" descr="20.20(S12)_Gel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602706"/>
            <a:ext cx="5081770" cy="379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5181600" y="2743200"/>
            <a:ext cx="1955800" cy="358775"/>
            <a:chOff x="3232" y="1392"/>
            <a:chExt cx="1232" cy="226"/>
          </a:xfrm>
        </p:grpSpPr>
        <p:sp>
          <p:nvSpPr>
            <p:cNvPr id="4" name="Rectangle 1028"/>
            <p:cNvSpPr>
              <a:spLocks noChangeArrowheads="1"/>
            </p:cNvSpPr>
            <p:nvPr/>
          </p:nvSpPr>
          <p:spPr bwMode="auto">
            <a:xfrm>
              <a:off x="3643" y="1392"/>
              <a:ext cx="411" cy="2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Line 1029"/>
            <p:cNvSpPr>
              <a:spLocks noChangeShapeType="1"/>
            </p:cNvSpPr>
            <p:nvPr/>
          </p:nvSpPr>
          <p:spPr bwMode="auto">
            <a:xfrm>
              <a:off x="3232" y="1468"/>
              <a:ext cx="4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1030"/>
            <p:cNvSpPr>
              <a:spLocks noChangeShapeType="1"/>
            </p:cNvSpPr>
            <p:nvPr/>
          </p:nvSpPr>
          <p:spPr bwMode="auto">
            <a:xfrm>
              <a:off x="4054" y="1543"/>
              <a:ext cx="4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031"/>
          <p:cNvGrpSpPr>
            <a:grpSpLocks/>
          </p:cNvGrpSpPr>
          <p:nvPr/>
        </p:nvGrpSpPr>
        <p:grpSpPr bwMode="auto">
          <a:xfrm>
            <a:off x="1752600" y="1295400"/>
            <a:ext cx="6477000" cy="5257800"/>
            <a:chOff x="1056" y="480"/>
            <a:chExt cx="4080" cy="3312"/>
          </a:xfrm>
        </p:grpSpPr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1138" y="555"/>
              <a:ext cx="3450" cy="2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>
              <a:off x="1138" y="2211"/>
              <a:ext cx="3450" cy="301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1138" y="3370"/>
              <a:ext cx="11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PCR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1728" y="2208"/>
              <a:ext cx="3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Genetic Engineering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795" y="480"/>
              <a:ext cx="2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Synthetic Biology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037"/>
            <p:cNvSpPr>
              <a:spLocks noChangeArrowheads="1"/>
            </p:cNvSpPr>
            <p:nvPr/>
          </p:nvSpPr>
          <p:spPr bwMode="auto">
            <a:xfrm>
              <a:off x="1056" y="480"/>
              <a:ext cx="3614" cy="33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1138" y="2903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Sequencing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044"/>
            <p:cNvSpPr txBox="1">
              <a:spLocks noChangeArrowheads="1"/>
            </p:cNvSpPr>
            <p:nvPr/>
          </p:nvSpPr>
          <p:spPr bwMode="auto">
            <a:xfrm>
              <a:off x="1138" y="251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rDNA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045" descr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6" y="2880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051"/>
            <p:cNvSpPr txBox="1">
              <a:spLocks noChangeArrowheads="1"/>
            </p:cNvSpPr>
            <p:nvPr/>
          </p:nvSpPr>
          <p:spPr bwMode="auto">
            <a:xfrm>
              <a:off x="1138" y="1760"/>
              <a:ext cx="19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Synthesis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052"/>
            <p:cNvSpPr txBox="1">
              <a:spLocks noChangeArrowheads="1"/>
            </p:cNvSpPr>
            <p:nvPr/>
          </p:nvSpPr>
          <p:spPr bwMode="auto">
            <a:xfrm>
              <a:off x="1138" y="132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Abstraction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1138" y="932"/>
              <a:ext cx="25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Standardization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1054"/>
            <p:cNvSpPr txBox="1">
              <a:spLocks noChangeArrowheads="1"/>
            </p:cNvSpPr>
            <p:nvPr/>
          </p:nvSpPr>
          <p:spPr bwMode="auto">
            <a:xfrm>
              <a:off x="3247" y="1776"/>
              <a:ext cx="1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A+A+C+T+T…</a:t>
              </a:r>
            </a:p>
          </p:txBody>
        </p:sp>
        <p:pic>
          <p:nvPicPr>
            <p:cNvPr id="21" name="Picture 1055" descr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960"/>
              <a:ext cx="12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784725" y="6096000"/>
            <a:ext cx="2606675" cy="228600"/>
            <a:chOff x="1680" y="2640"/>
            <a:chExt cx="960" cy="144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776" y="2688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776" y="2736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680" y="2640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2400" y="278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5130800" y="4800600"/>
            <a:ext cx="1955800" cy="76200"/>
            <a:chOff x="1776" y="2160"/>
            <a:chExt cx="720" cy="48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76" y="2160"/>
              <a:ext cx="43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1776" y="2208"/>
              <a:ext cx="240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064" y="2208"/>
              <a:ext cx="432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2256" y="2160"/>
              <a:ext cx="240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Tools for Engineering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273425"/>
            <a:ext cx="7772400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i="1" dirty="0" smtClean="0"/>
              <a:t>Abstraction introduction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5334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7787"/>
            <a:ext cx="914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330005"/>
            <a:ext cx="45025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Leaked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Need wrench and funnel to use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 algn="ctr"/>
            <a:r>
              <a:rPr lang="en-US" sz="2400" b="1" i="1" dirty="0" smtClean="0"/>
              <a:t>“Flimsies”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167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Fuel Cans used by WW I British army</a:t>
            </a:r>
          </a:p>
          <a:p>
            <a:endParaRPr lang="en-US" dirty="0"/>
          </a:p>
        </p:txBody>
      </p:sp>
      <p:pic>
        <p:nvPicPr>
          <p:cNvPr id="9" name="Picture 8" descr="wwIfuel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64" y="2079486"/>
            <a:ext cx="3048000" cy="2892418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5105400" y="15165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German</a:t>
            </a:r>
            <a:r>
              <a:rPr lang="en-US" sz="2200" i="1" u="sng" dirty="0" smtClean="0"/>
              <a:t> </a:t>
            </a:r>
            <a:r>
              <a:rPr lang="en-US" sz="2200" i="1" u="sng" dirty="0" err="1" smtClean="0"/>
              <a:t>Wehrmachtskanister</a:t>
            </a:r>
            <a:r>
              <a:rPr lang="en-US" sz="2200" u="sng" dirty="0" smtClean="0"/>
              <a:t>, 1930s</a:t>
            </a:r>
            <a:endParaRPr lang="en-US" sz="2200" u="sng" dirty="0"/>
          </a:p>
        </p:txBody>
      </p:sp>
      <p:pic>
        <p:nvPicPr>
          <p:cNvPr id="11" name="Picture 10" descr="573px-Jerry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38" y="2060575"/>
            <a:ext cx="2912662" cy="3044825"/>
          </a:xfrm>
          <a:prstGeom prst="rect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TextBox 11"/>
          <p:cNvSpPr txBox="1"/>
          <p:nvPr/>
        </p:nvSpPr>
        <p:spPr>
          <a:xfrm>
            <a:off x="4793836" y="4482405"/>
            <a:ext cx="45025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200" dirty="0" err="1" smtClean="0"/>
              <a:t>Snapcap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X-marks for strength, expansion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Plastic lined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Pressed seems</a:t>
            </a:r>
          </a:p>
          <a:p>
            <a:pPr algn="ctr"/>
            <a:r>
              <a:rPr lang="en-US" sz="2400" b="1" i="1" dirty="0" smtClean="0"/>
              <a:t>“WWII </a:t>
            </a:r>
            <a:r>
              <a:rPr lang="en-US" sz="2400" b="1" i="1" dirty="0" err="1" smtClean="0"/>
              <a:t>JerryCans</a:t>
            </a:r>
            <a:r>
              <a:rPr lang="en-US" sz="2400" b="1" i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(historical) Engineering</a:t>
            </a:r>
            <a:endParaRPr lang="en-US" dirty="0"/>
          </a:p>
        </p:txBody>
      </p:sp>
      <p:pic>
        <p:nvPicPr>
          <p:cNvPr id="8" name="Picture 7" descr="11010 5 Gallon Metal Gas 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2169068" cy="2895600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TextBox 10"/>
          <p:cNvSpPr txBox="1"/>
          <p:nvPr/>
        </p:nvSpPr>
        <p:spPr>
          <a:xfrm>
            <a:off x="609600" y="4572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"Study the past, if you would divine the future"</a:t>
            </a:r>
            <a:br>
              <a:rPr lang="en-US" sz="2800" dirty="0" smtClean="0"/>
            </a:br>
            <a:r>
              <a:rPr lang="en-US" sz="2800" dirty="0" smtClean="0"/>
              <a:t>-Confucius</a:t>
            </a:r>
            <a:endParaRPr lang="en-US" sz="2800" dirty="0"/>
          </a:p>
        </p:txBody>
      </p:sp>
      <p:pic>
        <p:nvPicPr>
          <p:cNvPr id="12" name="Picture 11" descr="Screen shot 2011-07-30 at 7.25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23176"/>
            <a:ext cx="2743200" cy="1278785"/>
          </a:xfrm>
          <a:prstGeom prst="rect">
            <a:avLst/>
          </a:prstGeom>
        </p:spPr>
      </p:pic>
      <p:pic>
        <p:nvPicPr>
          <p:cNvPr id="15" name="Picture 14" descr="Screen shot 2011-07-30 at 7.28.0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0" y="3200400"/>
            <a:ext cx="5842000" cy="1308100"/>
          </a:xfrm>
          <a:prstGeom prst="rect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Picture 15" descr="Screen shot 2011-07-30 at 7.40.5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174321"/>
            <a:ext cx="3276600" cy="19498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3810000"/>
            <a:ext cx="3886200" cy="22860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752600" y="5257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"Learn from your mistakes"</a:t>
            </a:r>
            <a:br>
              <a:rPr lang="en-US" sz="2800" dirty="0" smtClean="0"/>
            </a:br>
            <a:r>
              <a:rPr lang="en-US" sz="2800" dirty="0" smtClean="0"/>
              <a:t>-my mom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Engineering</a:t>
            </a:r>
            <a:endParaRPr lang="en-US" dirty="0"/>
          </a:p>
        </p:txBody>
      </p:sp>
      <p:pic>
        <p:nvPicPr>
          <p:cNvPr id="5" name="Picture 4" descr="Screen shot 2011-07-30 at 8.12.4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8364"/>
            <a:ext cx="7754330" cy="46459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600" y="1189037"/>
            <a:ext cx="8440130" cy="4830763"/>
            <a:chOff x="609600" y="1189037"/>
            <a:chExt cx="8440130" cy="4830763"/>
          </a:xfrm>
        </p:grpSpPr>
        <p:sp>
          <p:nvSpPr>
            <p:cNvPr id="6" name="Line Callout 1 5"/>
            <p:cNvSpPr/>
            <p:nvPr/>
          </p:nvSpPr>
          <p:spPr>
            <a:xfrm>
              <a:off x="4038600" y="3426979"/>
              <a:ext cx="4648200" cy="609600"/>
            </a:xfrm>
            <a:prstGeom prst="borderCallout1">
              <a:avLst>
                <a:gd name="adj1" fmla="val 50893"/>
                <a:gd name="adj2" fmla="val -3703"/>
                <a:gd name="adj3" fmla="val 92369"/>
                <a:gd name="adj4" fmla="val -260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Commercial needs (#passengers, cost, distance)</a:t>
              </a: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609600" y="1935018"/>
              <a:ext cx="1295400" cy="1491961"/>
            </a:xfrm>
            <a:prstGeom prst="borderCallout2">
              <a:avLst>
                <a:gd name="adj1" fmla="val 22155"/>
                <a:gd name="adj2" fmla="val 103432"/>
                <a:gd name="adj3" fmla="val 23857"/>
                <a:gd name="adj4" fmla="val 110784"/>
                <a:gd name="adj5" fmla="val 58873"/>
                <a:gd name="adj6" fmla="val 24352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~100 year history of manned flight</a:t>
              </a: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609600" y="5562600"/>
              <a:ext cx="1676400" cy="457200"/>
            </a:xfrm>
            <a:prstGeom prst="borderCallout1">
              <a:avLst>
                <a:gd name="adj1" fmla="val 35417"/>
                <a:gd name="adj2" fmla="val 113637"/>
                <a:gd name="adj3" fmla="val -115278"/>
                <a:gd name="adj4" fmla="val 2003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Consumer data</a:t>
              </a:r>
            </a:p>
          </p:txBody>
        </p:sp>
        <p:sp>
          <p:nvSpPr>
            <p:cNvPr id="9" name="Line Callout 1 8"/>
            <p:cNvSpPr/>
            <p:nvPr/>
          </p:nvSpPr>
          <p:spPr>
            <a:xfrm>
              <a:off x="2438400" y="1669802"/>
              <a:ext cx="3200400" cy="685800"/>
            </a:xfrm>
            <a:prstGeom prst="borderCallout1">
              <a:avLst>
                <a:gd name="adj1" fmla="val 111343"/>
                <a:gd name="adj2" fmla="val 24207"/>
                <a:gd name="adj3" fmla="val 227315"/>
                <a:gd name="adj4" fmla="val -10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Scientific understanding of materials, physics, atmosphere</a:t>
              </a: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6992330" y="1189037"/>
              <a:ext cx="2057400" cy="1491961"/>
            </a:xfrm>
            <a:prstGeom prst="borderCallout1">
              <a:avLst>
                <a:gd name="adj1" fmla="val 86848"/>
                <a:gd name="adj2" fmla="val -8333"/>
                <a:gd name="adj3" fmla="val 106541"/>
                <a:gd name="adj4" fmla="val -3586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238 teams of engineers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8 mainframe computers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2200 workstations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store for today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7638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Review weeks 1 &amp; </a:t>
            </a:r>
            <a:r>
              <a:rPr lang="en-US" sz="2600" dirty="0" smtClean="0"/>
              <a:t>2: All questions answered environment….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New Material: abstraction + bacterial photography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Engineering</a:t>
            </a:r>
            <a:endParaRPr lang="en-US" dirty="0"/>
          </a:p>
        </p:txBody>
      </p:sp>
      <p:pic>
        <p:nvPicPr>
          <p:cNvPr id="5" name="Picture 4" descr="Screen shot 2011-07-30 at 8.12.4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8364"/>
            <a:ext cx="7754330" cy="4645913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2438400" y="1669802"/>
            <a:ext cx="3200400" cy="685800"/>
          </a:xfrm>
          <a:prstGeom prst="borderCallout1">
            <a:avLst>
              <a:gd name="adj1" fmla="val 111343"/>
              <a:gd name="adj2" fmla="val 24207"/>
              <a:gd name="adj3" fmla="val 227315"/>
              <a:gd name="adj4" fmla="val -10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Scientific understanding of materials, physics, atmosphere</a:t>
            </a:r>
          </a:p>
        </p:txBody>
      </p:sp>
      <p:pic>
        <p:nvPicPr>
          <p:cNvPr id="11" name="Picture 10" descr="Boeing+777+tick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52400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Engineering: 154, 154, 154…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9264" y="5105400"/>
            <a:ext cx="223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Wing stress test video</a:t>
            </a:r>
            <a:endParaRPr lang="en-US" dirty="0"/>
          </a:p>
        </p:txBody>
      </p:sp>
      <p:pic>
        <p:nvPicPr>
          <p:cNvPr id="5" name="Picture 4" descr="Screen shot 2011-07-30 at 8.01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0" y="1417638"/>
            <a:ext cx="5289550" cy="367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77254" y="3981025"/>
            <a:ext cx="3113946" cy="2724575"/>
            <a:chOff x="2590800" y="3611694"/>
            <a:chExt cx="3113946" cy="2724575"/>
          </a:xfrm>
        </p:grpSpPr>
        <p:pic>
          <p:nvPicPr>
            <p:cNvPr id="5" name="Picture 4" descr="Screen shot 2011-07-30 at 9.17.23 A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3611694"/>
              <a:ext cx="2421339" cy="22557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90800" y="5505272"/>
              <a:ext cx="3113946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Some experts in electrical system wiring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62600" y="2533472"/>
            <a:ext cx="3744054" cy="3410128"/>
            <a:chOff x="5399946" y="2971800"/>
            <a:chExt cx="3744054" cy="3410128"/>
          </a:xfrm>
        </p:grpSpPr>
        <p:grpSp>
          <p:nvGrpSpPr>
            <p:cNvPr id="8" name="Group 7"/>
            <p:cNvGrpSpPr/>
            <p:nvPr/>
          </p:nvGrpSpPr>
          <p:grpSpPr>
            <a:xfrm>
              <a:off x="5399946" y="2971800"/>
              <a:ext cx="3744054" cy="2895600"/>
              <a:chOff x="3494946" y="1155033"/>
              <a:chExt cx="5191854" cy="3493167"/>
            </a:xfrm>
          </p:grpSpPr>
          <p:pic>
            <p:nvPicPr>
              <p:cNvPr id="6" name="Picture 5" descr="Screen shot 2011-07-30 at 9.17.01 AM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4946" y="1155033"/>
                <a:ext cx="5191854" cy="3493167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181600" y="1155033"/>
                <a:ext cx="1752600" cy="216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86400" y="5181600"/>
              <a:ext cx="3429000" cy="120032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Other experts who integrate of subcomponents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pic>
        <p:nvPicPr>
          <p:cNvPr id="13" name="Picture 12" descr="Boeing+777+tick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057400"/>
            <a:ext cx="2533575" cy="20268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3352800"/>
            <a:ext cx="2738344" cy="2126397"/>
            <a:chOff x="157256" y="3352800"/>
            <a:chExt cx="2738344" cy="2126397"/>
          </a:xfrm>
        </p:grpSpPr>
        <p:pic>
          <p:nvPicPr>
            <p:cNvPr id="16" name="Picture 15" descr="Screen shot 2011-07-30 at 11.16.58 A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6" y="3352800"/>
              <a:ext cx="2738344" cy="18904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00" y="4648200"/>
              <a:ext cx="2133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Some system designers</a:t>
              </a:r>
              <a:endParaRPr lang="en-US" sz="2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9944" y="2895600"/>
            <a:ext cx="2377310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pic>
        <p:nvPicPr>
          <p:cNvPr id="13" name="Picture 12" descr="Boeing+777+tic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57400"/>
            <a:ext cx="2533575" cy="20268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3048000"/>
            <a:ext cx="8427720" cy="310854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Everyone has to do their job right for the final product to work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No single person understands everything about the final product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Interfaces between layers are critically important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6400" y="1066800"/>
            <a:ext cx="7924800" cy="5660572"/>
            <a:chOff x="1676400" y="1066800"/>
            <a:chExt cx="7924800" cy="5660572"/>
          </a:xfrm>
        </p:grpSpPr>
        <p:pic>
          <p:nvPicPr>
            <p:cNvPr id="6" name="Picture 5" descr="EauD'coli_abstrac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7924800" cy="56605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08320" y="1066800"/>
              <a:ext cx="3916680" cy="541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uD'coli_abstr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7924800" cy="566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455920" y="3200400"/>
            <a:ext cx="3688080" cy="2286000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uD'coli_abstr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7924800" cy="566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pic>
        <p:nvPicPr>
          <p:cNvPr id="7" name="Picture 6" descr="Black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130649"/>
            <a:ext cx="2773680" cy="907951"/>
          </a:xfrm>
          <a:prstGeom prst="rect">
            <a:avLst/>
          </a:prstGeom>
        </p:spPr>
      </p:pic>
      <p:pic>
        <p:nvPicPr>
          <p:cNvPr id="8" name="Picture 7" descr="m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0" y="1371600"/>
            <a:ext cx="2621280" cy="15208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55920" y="1600200"/>
            <a:ext cx="3688080" cy="2286000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store for today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763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Review weeks 1 &amp; </a:t>
            </a:r>
            <a:r>
              <a:rPr lang="en-US" sz="2600" dirty="0" smtClean="0"/>
              <a:t>2: All questions answered environment….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New Material: abstraction + bacterial photography system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Hands on: </a:t>
            </a:r>
            <a:r>
              <a:rPr lang="en-US" sz="2600" dirty="0" err="1" smtClean="0"/>
              <a:t>Tinkercell</a:t>
            </a:r>
            <a:r>
              <a:rPr lang="en-US" sz="2600" dirty="0" smtClean="0"/>
              <a:t> CAD tool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store for today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7638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Review weeks 1 &amp; </a:t>
            </a:r>
            <a:r>
              <a:rPr lang="en-US" sz="2600" dirty="0" smtClean="0"/>
              <a:t>2: All questions answered environment….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New Material: abstraction + bacterial photography system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Hands on: </a:t>
            </a:r>
            <a:r>
              <a:rPr lang="en-US" sz="2600" dirty="0" err="1" smtClean="0"/>
              <a:t>Tinkercell</a:t>
            </a:r>
            <a:r>
              <a:rPr lang="en-US" sz="2600" dirty="0" smtClean="0"/>
              <a:t> CAD tool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Home stretch: Launch project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store for today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7638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Review weeks 1 &amp; </a:t>
            </a:r>
            <a:r>
              <a:rPr lang="en-US" sz="2600" dirty="0" smtClean="0"/>
              <a:t>2: All questions answered environment….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New Material: abstraction + bacterial photography system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Hands on: </a:t>
            </a:r>
            <a:r>
              <a:rPr lang="en-US" sz="2600" dirty="0" err="1" smtClean="0"/>
              <a:t>Tinkercell</a:t>
            </a:r>
            <a:r>
              <a:rPr lang="en-US" sz="2600" dirty="0" smtClean="0"/>
              <a:t> CAD tool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Home stretch: Launch project groups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Epilogue: 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20.385: journal article discussion </a:t>
            </a:r>
          </a:p>
          <a:p>
            <a:pPr lvl="1">
              <a:buFont typeface="Arial"/>
              <a:buChar char="•"/>
            </a:pPr>
            <a:r>
              <a:rPr lang="en-US" sz="2600" dirty="0" smtClean="0"/>
              <a:t>20.020: project discussions continue as needed/wanted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27"/>
          <p:cNvGrpSpPr>
            <a:grpSpLocks/>
          </p:cNvGrpSpPr>
          <p:nvPr/>
        </p:nvGrpSpPr>
        <p:grpSpPr bwMode="auto">
          <a:xfrm>
            <a:off x="5181600" y="2743200"/>
            <a:ext cx="1955800" cy="358775"/>
            <a:chOff x="3232" y="1392"/>
            <a:chExt cx="1232" cy="226"/>
          </a:xfrm>
        </p:grpSpPr>
        <p:sp>
          <p:nvSpPr>
            <p:cNvPr id="4" name="Rectangle 1028"/>
            <p:cNvSpPr>
              <a:spLocks noChangeArrowheads="1"/>
            </p:cNvSpPr>
            <p:nvPr/>
          </p:nvSpPr>
          <p:spPr bwMode="auto">
            <a:xfrm>
              <a:off x="3643" y="1392"/>
              <a:ext cx="411" cy="2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Line 1029"/>
            <p:cNvSpPr>
              <a:spLocks noChangeShapeType="1"/>
            </p:cNvSpPr>
            <p:nvPr/>
          </p:nvSpPr>
          <p:spPr bwMode="auto">
            <a:xfrm>
              <a:off x="3232" y="1468"/>
              <a:ext cx="4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1030"/>
            <p:cNvSpPr>
              <a:spLocks noChangeShapeType="1"/>
            </p:cNvSpPr>
            <p:nvPr/>
          </p:nvSpPr>
          <p:spPr bwMode="auto">
            <a:xfrm>
              <a:off x="4054" y="1543"/>
              <a:ext cx="4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1031"/>
          <p:cNvGrpSpPr>
            <a:grpSpLocks/>
          </p:cNvGrpSpPr>
          <p:nvPr/>
        </p:nvGrpSpPr>
        <p:grpSpPr bwMode="auto">
          <a:xfrm>
            <a:off x="1752600" y="1295400"/>
            <a:ext cx="6477000" cy="5257800"/>
            <a:chOff x="1056" y="480"/>
            <a:chExt cx="4080" cy="3312"/>
          </a:xfrm>
        </p:grpSpPr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1138" y="555"/>
              <a:ext cx="3450" cy="2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>
              <a:off x="1138" y="2211"/>
              <a:ext cx="3450" cy="301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1138" y="3370"/>
              <a:ext cx="11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PCR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1728" y="2208"/>
              <a:ext cx="3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Genetic Engineering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795" y="480"/>
              <a:ext cx="2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Synthetic Biology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037"/>
            <p:cNvSpPr>
              <a:spLocks noChangeArrowheads="1"/>
            </p:cNvSpPr>
            <p:nvPr/>
          </p:nvSpPr>
          <p:spPr bwMode="auto">
            <a:xfrm>
              <a:off x="1056" y="480"/>
              <a:ext cx="3614" cy="33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1138" y="2903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Sequencing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044"/>
            <p:cNvSpPr txBox="1">
              <a:spLocks noChangeArrowheads="1"/>
            </p:cNvSpPr>
            <p:nvPr/>
          </p:nvSpPr>
          <p:spPr bwMode="auto">
            <a:xfrm>
              <a:off x="1138" y="251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rDNA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045" descr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6" y="2880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051"/>
            <p:cNvSpPr txBox="1">
              <a:spLocks noChangeArrowheads="1"/>
            </p:cNvSpPr>
            <p:nvPr/>
          </p:nvSpPr>
          <p:spPr bwMode="auto">
            <a:xfrm>
              <a:off x="1138" y="1760"/>
              <a:ext cx="19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Synthesis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052"/>
            <p:cNvSpPr txBox="1">
              <a:spLocks noChangeArrowheads="1"/>
            </p:cNvSpPr>
            <p:nvPr/>
          </p:nvSpPr>
          <p:spPr bwMode="auto">
            <a:xfrm>
              <a:off x="1138" y="132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Abstraction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1138" y="932"/>
              <a:ext cx="25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Standardization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1054"/>
            <p:cNvSpPr txBox="1">
              <a:spLocks noChangeArrowheads="1"/>
            </p:cNvSpPr>
            <p:nvPr/>
          </p:nvSpPr>
          <p:spPr bwMode="auto">
            <a:xfrm>
              <a:off x="3247" y="1776"/>
              <a:ext cx="1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A+A+C+T+T…</a:t>
              </a:r>
            </a:p>
          </p:txBody>
        </p:sp>
        <p:pic>
          <p:nvPicPr>
            <p:cNvPr id="21" name="Picture 1055" descr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960"/>
              <a:ext cx="12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4784725" y="6096000"/>
            <a:ext cx="2606675" cy="228600"/>
            <a:chOff x="1680" y="2640"/>
            <a:chExt cx="960" cy="144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776" y="2688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776" y="2736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680" y="2640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2400" y="278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5130800" y="4800600"/>
            <a:ext cx="1955800" cy="76200"/>
            <a:chOff x="1776" y="2160"/>
            <a:chExt cx="720" cy="48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76" y="2160"/>
              <a:ext cx="43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1776" y="2208"/>
              <a:ext cx="240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064" y="2208"/>
              <a:ext cx="432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2256" y="2160"/>
              <a:ext cx="240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Tools for Engineering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Parts specification for stationary phase banana smell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010400" y="20574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467600" y="2007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14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50086"/>
            <a:ext cx="758051" cy="1276717"/>
          </a:xfrm>
          <a:prstGeom prst="rect">
            <a:avLst/>
          </a:prstGeom>
        </p:spPr>
      </p:pic>
      <p:pic>
        <p:nvPicPr>
          <p:cNvPr id="20" name="Picture 2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742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286250" y="3210580"/>
            <a:ext cx="499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OsmY</a:t>
            </a:r>
            <a:r>
              <a:rPr lang="en-US" sz="2800" dirty="0"/>
              <a:t> is a promoter that is only active during stationary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Parts specification for log phase wintergreen smell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172200" y="33528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553200" y="3352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14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pic>
        <p:nvPicPr>
          <p:cNvPr id="20" name="Picture 19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155950"/>
            <a:ext cx="7794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79750"/>
            <a:ext cx="742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91000" y="4267200"/>
          <a:ext cx="4495800" cy="1981199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524000"/>
                <a:gridCol w="1905000"/>
                <a:gridCol w="1066800"/>
              </a:tblGrid>
              <a:tr h="38916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Stationary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Log</a:t>
                      </a:r>
                      <a:endParaRPr lang="en-US" sz="28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OsmY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OsmY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+ inverter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“Eau d’coli”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9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11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95083"/>
            <a:ext cx="758051" cy="1276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43791" y="3657600"/>
            <a:ext cx="3352800" cy="1676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667791" y="39624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667791" y="46482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448591" y="39624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524791" y="3957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448591" y="46482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5247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grpSp>
        <p:nvGrpSpPr>
          <p:cNvPr id="25" name="Group 22"/>
          <p:cNvGrpSpPr/>
          <p:nvPr/>
        </p:nvGrpSpPr>
        <p:grpSpPr>
          <a:xfrm>
            <a:off x="3238791" y="3559378"/>
            <a:ext cx="5448009" cy="2536622"/>
            <a:chOff x="990600" y="1806778"/>
            <a:chExt cx="5448009" cy="2536622"/>
          </a:xfrm>
        </p:grpSpPr>
        <p:grpSp>
          <p:nvGrpSpPr>
            <p:cNvPr id="26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28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30" name="Wave 29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Wave 31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22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591" y="44958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2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870" y="38100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2011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pic>
        <p:nvPicPr>
          <p:cNvPr id="38" name="Picture 19" descr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7408" y="3859887"/>
            <a:ext cx="540983" cy="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620000" y="3912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676</Words>
  <Application>Microsoft Macintosh PowerPoint</Application>
  <PresentationFormat>On-screen Show (4:3)</PresentationFormat>
  <Paragraphs>140</Paragraphs>
  <Slides>26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What’s in store for today  </vt:lpstr>
      <vt:lpstr>What’s in store for today  </vt:lpstr>
      <vt:lpstr>What’s in store for today  </vt:lpstr>
      <vt:lpstr>What’s in store for today  </vt:lpstr>
      <vt:lpstr>What’s in store for today  </vt:lpstr>
      <vt:lpstr>Tools for Engineering Biology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Tools for Engineering Biology</vt:lpstr>
      <vt:lpstr>Slide 16</vt:lpstr>
      <vt:lpstr>Reverse Engineering</vt:lpstr>
      <vt:lpstr>Reverse (historical) Engineering</vt:lpstr>
      <vt:lpstr>Forward Engineering</vt:lpstr>
      <vt:lpstr>Forward Engineering</vt:lpstr>
      <vt:lpstr>Forward Engineering: 154, 154, 154…</vt:lpstr>
      <vt:lpstr>Abstraction Hierarchy</vt:lpstr>
      <vt:lpstr>Abstraction Hierarchy</vt:lpstr>
      <vt:lpstr>Abstraction Hierarchy</vt:lpstr>
      <vt:lpstr>Abstraction Hierarchy</vt:lpstr>
      <vt:lpstr>Abstraction Hierarchy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56</cp:revision>
  <cp:lastPrinted>2011-07-30T23:22:05Z</cp:lastPrinted>
  <dcterms:created xsi:type="dcterms:W3CDTF">2012-02-21T03:21:50Z</dcterms:created>
  <dcterms:modified xsi:type="dcterms:W3CDTF">2012-02-22T14:23:36Z</dcterms:modified>
</cp:coreProperties>
</file>