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0" r:id="rId2"/>
    <p:sldMasterId id="2147483675" r:id="rId3"/>
    <p:sldMasterId id="2147483684" r:id="rId4"/>
  </p:sldMasterIdLst>
  <p:notesMasterIdLst>
    <p:notesMasterId r:id="rId38"/>
  </p:notesMasterIdLst>
  <p:sldIdLst>
    <p:sldId id="274" r:id="rId5"/>
    <p:sldId id="275" r:id="rId6"/>
    <p:sldId id="257" r:id="rId7"/>
    <p:sldId id="268" r:id="rId8"/>
    <p:sldId id="298" r:id="rId9"/>
    <p:sldId id="299" r:id="rId10"/>
    <p:sldId id="301" r:id="rId11"/>
    <p:sldId id="302" r:id="rId12"/>
    <p:sldId id="282" r:id="rId13"/>
    <p:sldId id="269" r:id="rId14"/>
    <p:sldId id="307" r:id="rId15"/>
    <p:sldId id="306" r:id="rId16"/>
    <p:sldId id="304" r:id="rId17"/>
    <p:sldId id="272" r:id="rId18"/>
    <p:sldId id="271" r:id="rId19"/>
    <p:sldId id="280" r:id="rId20"/>
    <p:sldId id="285" r:id="rId21"/>
    <p:sldId id="286" r:id="rId22"/>
    <p:sldId id="263" r:id="rId23"/>
    <p:sldId id="284" r:id="rId24"/>
    <p:sldId id="265" r:id="rId25"/>
    <p:sldId id="289" r:id="rId26"/>
    <p:sldId id="294" r:id="rId27"/>
    <p:sldId id="295" r:id="rId28"/>
    <p:sldId id="264" r:id="rId29"/>
    <p:sldId id="297" r:id="rId30"/>
    <p:sldId id="292" r:id="rId31"/>
    <p:sldId id="288" r:id="rId32"/>
    <p:sldId id="296" r:id="rId33"/>
    <p:sldId id="290" r:id="rId34"/>
    <p:sldId id="287" r:id="rId35"/>
    <p:sldId id="273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00"/>
    <a:srgbClr val="CC9900"/>
    <a:srgbClr val="CC3300"/>
    <a:srgbClr val="0000CC"/>
    <a:srgbClr val="FFFFCC"/>
    <a:srgbClr val="8E1B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ADED-3BE2-4E0D-9805-AC90AABFE993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5CBAF-40FC-4A88-95C2-87E41A028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Correct references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AA2E33-7187-4277-BBD7-C3528DEE92C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DC0E83-D96A-49AE-84D3-C44F5C79E800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5CBAF-40FC-4A88-95C2-87E41A02800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08969-F1C5-42A5-9FC1-F147AB4B5E7E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Dendrite formation and lithium plating happen because of the low voltage of anodes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2EBD2-0B77-4CA3-871A-853AF761898E}" type="slidenum">
              <a:rPr lang="en-US"/>
              <a:pPr/>
              <a:t>13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battery gets discharged too far, the LiCoO2 is converted to CoO, the oxygens move from hcp to ccp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DC109-4ED2-46D9-A03B-70DB27E865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521923-3A15-4A73-A6A9-B7A03536CE7D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Formidable landscape of challenges that might account for the slow progress in the field</a:t>
            </a:r>
          </a:p>
          <a:p>
            <a:pPr eaLnBrk="1" hangingPunct="1"/>
            <a:r>
              <a:rPr lang="en-US" smtClean="0"/>
              <a:t>Proprietary withholding of information also impedes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E936F-A5D2-4FDD-9358-AAD8F8340F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weight of 1.64 3 107 g/M. (</a:t>
            </a:r>
            <a:r>
              <a:rPr lang="en-US" dirty="0" err="1" smtClean="0"/>
              <a:t>Dogic</a:t>
            </a:r>
            <a:r>
              <a:rPr lang="en-US" dirty="0" smtClean="0"/>
              <a:t>, 1997)</a:t>
            </a:r>
          </a:p>
          <a:p>
            <a:endParaRPr lang="en-US" dirty="0" smtClean="0"/>
          </a:p>
          <a:p>
            <a:r>
              <a:rPr lang="en-US" dirty="0" smtClean="0"/>
              <a:t>Virus Advantages</a:t>
            </a:r>
          </a:p>
          <a:p>
            <a:r>
              <a:rPr lang="en-US" dirty="0" smtClean="0"/>
              <a:t>functional </a:t>
            </a:r>
            <a:r>
              <a:rPr lang="en-US" dirty="0" err="1" smtClean="0"/>
              <a:t>heterostructured</a:t>
            </a:r>
            <a:r>
              <a:rPr lang="en-US" dirty="0" smtClean="0"/>
              <a:t> templates for precisely</a:t>
            </a:r>
          </a:p>
          <a:p>
            <a:r>
              <a:rPr lang="en-US" dirty="0" smtClean="0"/>
              <a:t>positioned </a:t>
            </a:r>
            <a:r>
              <a:rPr lang="en-US" dirty="0" err="1" smtClean="0"/>
              <a:t>nanomaterials</a:t>
            </a:r>
            <a:r>
              <a:rPr lang="en-US" dirty="0" smtClean="0"/>
              <a:t> (16, 17). Furthermore,</a:t>
            </a:r>
          </a:p>
          <a:p>
            <a:r>
              <a:rPr lang="en-US" dirty="0" smtClean="0"/>
              <a:t>the intrinsically anisotropic virus structures</a:t>
            </a:r>
          </a:p>
          <a:p>
            <a:r>
              <a:rPr lang="en-US" dirty="0" smtClean="0"/>
              <a:t>are well suited for the growth of </a:t>
            </a:r>
            <a:r>
              <a:rPr lang="en-US" dirty="0" err="1" smtClean="0"/>
              <a:t>monodisperse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highly crystalline </a:t>
            </a:r>
            <a:r>
              <a:rPr lang="en-US" dirty="0" err="1" smtClean="0"/>
              <a:t>nanowires</a:t>
            </a:r>
            <a:r>
              <a:rPr lang="en-US" dirty="0" smtClean="0"/>
              <a:t> (14, 15). In addition,</a:t>
            </a:r>
          </a:p>
          <a:p>
            <a:r>
              <a:rPr lang="en-US" dirty="0" smtClean="0"/>
              <a:t>the anisotropic virus structures are promising</a:t>
            </a:r>
          </a:p>
          <a:p>
            <a:r>
              <a:rPr lang="en-US" dirty="0" smtClean="0"/>
              <a:t>as elements of well-ordered nanostructure,</a:t>
            </a:r>
          </a:p>
          <a:p>
            <a:r>
              <a:rPr lang="en-US" dirty="0" smtClean="0"/>
              <a:t>as demonstrated in three-dimensional (3D)</a:t>
            </a:r>
          </a:p>
          <a:p>
            <a:r>
              <a:rPr lang="en-US" dirty="0" smtClean="0"/>
              <a:t>liquid crystal film (18, 19).</a:t>
            </a:r>
          </a:p>
          <a:p>
            <a:r>
              <a:rPr lang="en-US" dirty="0" smtClean="0"/>
              <a:t>(Nam, 2006)</a:t>
            </a:r>
          </a:p>
          <a:p>
            <a:endParaRPr lang="en-US" dirty="0" smtClean="0"/>
          </a:p>
          <a:p>
            <a:r>
              <a:rPr lang="en-US" dirty="0" smtClean="0"/>
              <a:t>Laundry</a:t>
            </a:r>
            <a:r>
              <a:rPr lang="en-US" baseline="0" dirty="0" smtClean="0"/>
              <a:t> list of uses demonstrated by the Belcher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0" u="sng" dirty="0" smtClean="0"/>
              <a:t>Main Themes</a:t>
            </a:r>
            <a:r>
              <a:rPr lang="en-US" b="1" dirty="0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USMA</a:t>
            </a:r>
            <a:r>
              <a:rPr lang="en-US" baseline="0" dirty="0" smtClean="0"/>
              <a:t> trains you to be a general problem solver, not a mechanical/chemical engineer/chemist/life scientist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Army career path is not fixed and has many opportunities . . . If you keep them open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Energy is a multidisciplinary field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Bioengineering  is not necessarily an extension of pure biology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Biology presents a toolbox Mother Nature already engineered to solve human engineering problems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MechE</a:t>
            </a:r>
            <a:r>
              <a:rPr lang="en-US" baseline="0" dirty="0" smtClean="0"/>
              <a:t> themes: </a:t>
            </a:r>
            <a:r>
              <a:rPr lang="en-US" baseline="0" dirty="0" err="1" smtClean="0"/>
              <a:t>nanomechanical</a:t>
            </a:r>
            <a:r>
              <a:rPr lang="en-US" baseline="0" dirty="0" smtClean="0"/>
              <a:t> properties, electrical device applications, thermo/entropy, material properties, vibrations engineering for mass transport math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Ask questions! As a LT, as a scientist/engineer, etc.  Never assume you know, and never assume you have the best method to do something</a:t>
            </a:r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9C5B38-AC99-4221-976E-0EF8A2D1D86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56FEA-8B6C-4B59-A835-DA79BBD311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274C4-4674-46CD-8D7F-9DD89C4EAE4B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r"/>
            <a:fld id="{BE41B147-3DF1-45F2-834D-153AA51BD785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05476" name="Notes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4343400"/>
            <a:ext cx="4495800" cy="4114800"/>
          </a:xfrm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9A136-5918-493E-A761-41D52589DE77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319F9-C4D9-4F12-876D-FDAF14EB823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9EF86-6F37-42AE-A73F-E93D7256A221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69C43-F729-45A5-A5B8-D47096AE6B5E}" type="slidenum">
              <a:rPr lang="en-US"/>
              <a:pPr/>
              <a:t>27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4F697-E8C4-4505-B6DC-9F601915006E}" type="slidenum">
              <a:rPr lang="en-US"/>
              <a:pPr/>
              <a:t>28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FA633-81E1-420F-9818-8A39A80F1FC5}" type="slidenum">
              <a:rPr lang="en-US"/>
              <a:pPr/>
              <a:t>29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2B664-76B9-4D51-9FDF-3A1AD9857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5F72D-9FDB-4751-885D-A1E1890A1E0A}" type="slidenum">
              <a:rPr lang="en-US"/>
              <a:pPr/>
              <a:t>30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91F86-C46E-465F-8904-08C2BA2253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3A631-32AA-4C7E-ABD1-3F3ECFBAC1B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363FD-64E4-4E2B-AA9D-5F3301A1F0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78CDE-F087-4DC9-8C7C-E00EC4F61929}" type="slidenum">
              <a:rPr lang="en-US"/>
              <a:pPr/>
              <a:t>5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67624-2DB9-4F6E-9E7E-50B5607B688D}" type="slidenum">
              <a:rPr lang="en-US"/>
              <a:pPr/>
              <a:t>6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88958-9E5A-4B3F-B543-7B842B546E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88958-9E5A-4B3F-B543-7B842B546E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27100-BE96-4919-BD31-B8D7656DF05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2" tIns="46142" rIns="92282" bIns="46142" anchor="b"/>
          <a:lstStyle/>
          <a:p>
            <a:pPr algn="r" defTabSz="923925" eaLnBrk="0" fontAlgn="base" hangingPunct="0">
              <a:spcBef>
                <a:spcPct val="0"/>
              </a:spcBef>
              <a:spcAft>
                <a:spcPct val="0"/>
              </a:spcAft>
            </a:pPr>
            <a:fld id="{DE3BBC7B-B65B-4471-A7EF-A48840E9868A}" type="slidenum">
              <a:rPr lang="en-US" sz="1200">
                <a:solidFill>
                  <a:prstClr val="black"/>
                </a:solidFill>
                <a:latin typeface="Times" pitchFamily="18" charset="0"/>
                <a:cs typeface="Arial" charset="0"/>
              </a:rPr>
              <a:pPr algn="r" defTabSz="923925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 lIns="92282" tIns="46142" rIns="92282" bIns="46142"/>
          <a:lstStyle/>
          <a:p>
            <a:r>
              <a:rPr lang="en-US" dirty="0" smtClean="0"/>
              <a:t>Ask cadets question about</a:t>
            </a:r>
            <a:r>
              <a:rPr lang="en-US" baseline="0" dirty="0" smtClean="0"/>
              <a:t> the performance of there digital system batteries?</a:t>
            </a:r>
          </a:p>
          <a:p>
            <a:r>
              <a:rPr lang="en-US" baseline="0" dirty="0" smtClean="0"/>
              <a:t>Implications for electric cars.</a:t>
            </a:r>
          </a:p>
          <a:p>
            <a:r>
              <a:rPr lang="en-US" baseline="0" dirty="0" smtClean="0"/>
              <a:t>Soldier load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415088" y="6467475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pic>
        <p:nvPicPr>
          <p:cNvPr id="7" name="Picture 23" descr="mit_seal_r_m"/>
          <p:cNvPicPr>
            <a:picLocks noChangeAspect="1" noChangeArrowheads="1"/>
          </p:cNvPicPr>
          <p:nvPr userDrawn="1"/>
        </p:nvPicPr>
        <p:blipFill>
          <a:blip r:embed="rId2" cstate="email">
            <a:lum bright="76000" contrast="-70000"/>
            <a:grayscl/>
          </a:blip>
          <a:srcRect/>
          <a:stretch>
            <a:fillRect/>
          </a:stretch>
        </p:blipFill>
        <p:spPr bwMode="auto">
          <a:xfrm>
            <a:off x="2695575" y="1466850"/>
            <a:ext cx="3781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9"/>
          <p:cNvSpPr>
            <a:spLocks noChangeArrowheads="1"/>
          </p:cNvSpPr>
          <p:nvPr userDrawn="1"/>
        </p:nvSpPr>
        <p:spPr bwMode="auto">
          <a:xfrm flipH="1">
            <a:off x="6096000" y="6548438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 userDrawn="1"/>
        </p:nvSpPr>
        <p:spPr bwMode="auto">
          <a:xfrm flipV="1">
            <a:off x="8458200" y="6534150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8" name="Picture 40" descr="mit-blackred-large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</p:spPr>
        </p:pic>
      </p:grpSp>
      <p:sp>
        <p:nvSpPr>
          <p:cNvPr id="19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943600" cy="3124200"/>
          </a:xfrm>
          <a:prstGeom prst="rect">
            <a:avLst/>
          </a:prstGeom>
        </p:spPr>
        <p:txBody>
          <a:bodyPr/>
          <a:lstStyle>
            <a:lvl1pPr>
              <a:buClr>
                <a:srgbClr val="800000"/>
              </a:buClr>
              <a:buFont typeface="Wingdings" pitchFamily="2" charset="2"/>
              <a:buChar char="Ø"/>
              <a:defRPr b="1"/>
            </a:lvl1pPr>
            <a:lvl2pPr marL="682625" indent="-285750">
              <a:buClr>
                <a:srgbClr val="800000"/>
              </a:buClr>
              <a:defRPr/>
            </a:lvl2pPr>
            <a:lvl3pPr marL="976313" indent="-228600">
              <a:buClr>
                <a:srgbClr val="800000"/>
              </a:buClr>
              <a:defRPr/>
            </a:lvl3pPr>
            <a:lvl4pPr marL="1257300" indent="-228600">
              <a:buClr>
                <a:srgbClr val="800000"/>
              </a:buClr>
              <a:defRPr/>
            </a:lvl4pPr>
            <a:lvl5pPr marL="1485900" indent="-228600">
              <a:buClr>
                <a:srgbClr val="8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415088" y="6467475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pic>
        <p:nvPicPr>
          <p:cNvPr id="7" name="Picture 23" descr="mit_seal_r_m"/>
          <p:cNvPicPr>
            <a:picLocks noChangeAspect="1" noChangeArrowheads="1"/>
          </p:cNvPicPr>
          <p:nvPr userDrawn="1"/>
        </p:nvPicPr>
        <p:blipFill>
          <a:blip r:embed="rId2" cstate="email">
            <a:lum bright="76000" contrast="-70000"/>
            <a:grayscl/>
          </a:blip>
          <a:srcRect/>
          <a:stretch>
            <a:fillRect/>
          </a:stretch>
        </p:blipFill>
        <p:spPr bwMode="auto">
          <a:xfrm>
            <a:off x="2695575" y="1466850"/>
            <a:ext cx="3781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9"/>
          <p:cNvSpPr>
            <a:spLocks noChangeArrowheads="1"/>
          </p:cNvSpPr>
          <p:nvPr userDrawn="1"/>
        </p:nvSpPr>
        <p:spPr bwMode="auto">
          <a:xfrm flipH="1">
            <a:off x="6096000" y="6548438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 userDrawn="1"/>
        </p:nvSpPr>
        <p:spPr bwMode="auto">
          <a:xfrm flipV="1">
            <a:off x="8458200" y="6534150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8" name="Picture 40" descr="mit-blackred-large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</p:spPr>
        </p:pic>
      </p:grpSp>
      <p:sp>
        <p:nvSpPr>
          <p:cNvPr id="19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943600" cy="3124200"/>
          </a:xfrm>
          <a:prstGeom prst="rect">
            <a:avLst/>
          </a:prstGeom>
        </p:spPr>
        <p:txBody>
          <a:bodyPr/>
          <a:lstStyle>
            <a:lvl1pPr>
              <a:buClr>
                <a:srgbClr val="800000"/>
              </a:buClr>
              <a:buFont typeface="Wingdings" pitchFamily="2" charset="2"/>
              <a:buChar char="Ø"/>
              <a:defRPr b="1"/>
            </a:lvl1pPr>
            <a:lvl2pPr marL="682625" indent="-285750">
              <a:buClr>
                <a:srgbClr val="800000"/>
              </a:buClr>
              <a:defRPr/>
            </a:lvl2pPr>
            <a:lvl3pPr marL="976313" indent="-228600">
              <a:buClr>
                <a:srgbClr val="800000"/>
              </a:buClr>
              <a:defRPr/>
            </a:lvl3pPr>
            <a:lvl4pPr marL="1257300" indent="-228600">
              <a:buClr>
                <a:srgbClr val="800000"/>
              </a:buClr>
              <a:defRPr/>
            </a:lvl4pPr>
            <a:lvl5pPr marL="1485900" indent="-228600">
              <a:buClr>
                <a:srgbClr val="8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553200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415088" y="6467475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pic>
        <p:nvPicPr>
          <p:cNvPr id="7" name="Picture 23" descr="mit_seal_r_m"/>
          <p:cNvPicPr>
            <a:picLocks noChangeAspect="1" noChangeArrowheads="1"/>
          </p:cNvPicPr>
          <p:nvPr userDrawn="1"/>
        </p:nvPicPr>
        <p:blipFill>
          <a:blip r:embed="rId2" cstate="screen">
            <a:lum bright="76000" contrast="-70000"/>
            <a:grayscl/>
          </a:blip>
          <a:srcRect/>
          <a:stretch>
            <a:fillRect/>
          </a:stretch>
        </p:blipFill>
        <p:spPr bwMode="auto">
          <a:xfrm>
            <a:off x="2695575" y="1466850"/>
            <a:ext cx="37814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9"/>
          <p:cNvSpPr>
            <a:spLocks noChangeArrowheads="1"/>
          </p:cNvSpPr>
          <p:nvPr userDrawn="1"/>
        </p:nvSpPr>
        <p:spPr bwMode="auto">
          <a:xfrm flipH="1">
            <a:off x="6096000" y="6548438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 userDrawn="1"/>
        </p:nvSpPr>
        <p:spPr bwMode="auto">
          <a:xfrm flipV="1">
            <a:off x="8458200" y="6534150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 userDrawn="1"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8" name="Picture 40" descr="mit-blackred-large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</p:spPr>
        </p:pic>
      </p:grpSp>
      <p:sp>
        <p:nvSpPr>
          <p:cNvPr id="19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1752600" y="1828800"/>
            <a:ext cx="5943600" cy="3124200"/>
          </a:xfrm>
          <a:prstGeom prst="rect">
            <a:avLst/>
          </a:prstGeom>
        </p:spPr>
        <p:txBody>
          <a:bodyPr/>
          <a:lstStyle>
            <a:lvl1pPr>
              <a:buClr>
                <a:srgbClr val="800000"/>
              </a:buClr>
              <a:buFont typeface="Wingdings" pitchFamily="2" charset="2"/>
              <a:buChar char="Ø"/>
              <a:defRPr b="1"/>
            </a:lvl1pPr>
            <a:lvl2pPr marL="682625" indent="-285750">
              <a:buClr>
                <a:srgbClr val="800000"/>
              </a:buClr>
              <a:defRPr/>
            </a:lvl2pPr>
            <a:lvl3pPr marL="976313" indent="-228600">
              <a:buClr>
                <a:srgbClr val="800000"/>
              </a:buClr>
              <a:defRPr/>
            </a:lvl3pPr>
            <a:lvl4pPr marL="1257300" indent="-228600">
              <a:buClr>
                <a:srgbClr val="800000"/>
              </a:buClr>
              <a:defRPr/>
            </a:lvl4pPr>
            <a:lvl5pPr marL="1485900" indent="-228600">
              <a:buClr>
                <a:srgbClr val="8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365736" y="152400"/>
            <a:ext cx="6400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48AEFD-CDB5-4B8C-A00C-046F1E0C9294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11/29/2010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AA482-AB10-4D0E-829E-9A7FD77C994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31B408-0307-40A3-B660-3EF1C0C2CFF3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11/29/2010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BF9328-E5CB-4257-8A97-630AB8BCE22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2E0385-AC30-4CF8-B5C7-32F9B0CC9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EB6EFE-A254-4C4C-9384-B09296CEB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13525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5088" y="6527800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 flipH="1">
            <a:off x="6096000" y="6608763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 flipV="1">
            <a:off x="8458200" y="6594475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2" name="Picture 40" descr="mit-blackred-large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13525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5088" y="6527800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 flipH="1">
            <a:off x="6096000" y="6608763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 flipV="1">
            <a:off x="8458200" y="6594475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 noChangeAspect="1"/>
          </p:cNvGrpSpPr>
          <p:nvPr/>
        </p:nvGrpSpPr>
        <p:grpSpPr bwMode="auto">
          <a:xfrm>
            <a:off x="158935" y="6477000"/>
            <a:ext cx="544152" cy="348339"/>
            <a:chOff x="144" y="76"/>
            <a:chExt cx="576" cy="314"/>
          </a:xfrm>
          <a:effectLst>
            <a:outerShdw blurRad="50800" dist="38100" dir="2700000" algn="tl" rotWithShape="0">
              <a:schemeClr val="bg1">
                <a:alpha val="0"/>
              </a:schemeClr>
            </a:outerShdw>
          </a:effectLst>
        </p:grpSpPr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32" name="Picture 40" descr="mit-blackred-large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13525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5088" y="6527800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 flipH="1">
            <a:off x="6096000" y="6608763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 flipV="1">
            <a:off x="8458200" y="6594475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2" name="Picture 40" descr="mit-blackred-large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" name="Picture 23" descr="wpcrest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056563" y="76200"/>
            <a:ext cx="893762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613525"/>
            <a:ext cx="9144000" cy="1524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E2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15088" y="6527800"/>
            <a:ext cx="21034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Biological Engineering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 flipH="1">
            <a:off x="6096000" y="6608763"/>
            <a:ext cx="336550" cy="1778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 flipV="1">
            <a:off x="8458200" y="6594475"/>
            <a:ext cx="381000" cy="2032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2" name="Picture 40" descr="mit-blackred-large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34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7.bin"/><Relationship Id="rId47" Type="http://schemas.openxmlformats.org/officeDocument/2006/relationships/oleObject" Target="../embeddings/oleObject42.bin"/><Relationship Id="rId50" Type="http://schemas.openxmlformats.org/officeDocument/2006/relationships/oleObject" Target="../embeddings/oleObject45.bin"/><Relationship Id="rId55" Type="http://schemas.openxmlformats.org/officeDocument/2006/relationships/oleObject" Target="../embeddings/oleObject50.bin"/><Relationship Id="rId63" Type="http://schemas.openxmlformats.org/officeDocument/2006/relationships/oleObject" Target="../embeddings/oleObject58.bin"/><Relationship Id="rId68" Type="http://schemas.openxmlformats.org/officeDocument/2006/relationships/oleObject" Target="../embeddings/oleObject63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1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37" Type="http://schemas.openxmlformats.org/officeDocument/2006/relationships/oleObject" Target="../embeddings/oleObject32.bin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40.bin"/><Relationship Id="rId53" Type="http://schemas.openxmlformats.org/officeDocument/2006/relationships/oleObject" Target="../embeddings/oleObject48.bin"/><Relationship Id="rId58" Type="http://schemas.openxmlformats.org/officeDocument/2006/relationships/oleObject" Target="../embeddings/oleObject53.bin"/><Relationship Id="rId66" Type="http://schemas.openxmlformats.org/officeDocument/2006/relationships/oleObject" Target="../embeddings/oleObject61.bin"/><Relationship Id="rId5" Type="http://schemas.openxmlformats.org/officeDocument/2006/relationships/image" Target="../media/image23.png"/><Relationship Id="rId15" Type="http://schemas.openxmlformats.org/officeDocument/2006/relationships/image" Target="../media/image24.png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31.bin"/><Relationship Id="rId49" Type="http://schemas.openxmlformats.org/officeDocument/2006/relationships/oleObject" Target="../embeddings/oleObject44.bin"/><Relationship Id="rId57" Type="http://schemas.openxmlformats.org/officeDocument/2006/relationships/oleObject" Target="../embeddings/oleObject52.bin"/><Relationship Id="rId61" Type="http://schemas.openxmlformats.org/officeDocument/2006/relationships/oleObject" Target="../embeddings/oleObject56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4" Type="http://schemas.openxmlformats.org/officeDocument/2006/relationships/oleObject" Target="../embeddings/oleObject39.bin"/><Relationship Id="rId52" Type="http://schemas.openxmlformats.org/officeDocument/2006/relationships/oleObject" Target="../embeddings/oleObject47.bin"/><Relationship Id="rId60" Type="http://schemas.openxmlformats.org/officeDocument/2006/relationships/oleObject" Target="../embeddings/oleObject55.bin"/><Relationship Id="rId65" Type="http://schemas.openxmlformats.org/officeDocument/2006/relationships/oleObject" Target="../embeddings/oleObject60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8.bin"/><Relationship Id="rId48" Type="http://schemas.openxmlformats.org/officeDocument/2006/relationships/oleObject" Target="../embeddings/oleObject43.bin"/><Relationship Id="rId56" Type="http://schemas.openxmlformats.org/officeDocument/2006/relationships/oleObject" Target="../embeddings/oleObject51.bin"/><Relationship Id="rId64" Type="http://schemas.openxmlformats.org/officeDocument/2006/relationships/oleObject" Target="../embeddings/oleObject59.bin"/><Relationship Id="rId8" Type="http://schemas.openxmlformats.org/officeDocument/2006/relationships/oleObject" Target="../embeddings/oleObject4.bin"/><Relationship Id="rId51" Type="http://schemas.openxmlformats.org/officeDocument/2006/relationships/oleObject" Target="../embeddings/oleObject46.bin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41.bin"/><Relationship Id="rId59" Type="http://schemas.openxmlformats.org/officeDocument/2006/relationships/oleObject" Target="../embeddings/oleObject54.bin"/><Relationship Id="rId67" Type="http://schemas.openxmlformats.org/officeDocument/2006/relationships/oleObject" Target="../embeddings/oleObject62.bin"/><Relationship Id="rId20" Type="http://schemas.openxmlformats.org/officeDocument/2006/relationships/oleObject" Target="../embeddings/oleObject15.bin"/><Relationship Id="rId41" Type="http://schemas.openxmlformats.org/officeDocument/2006/relationships/oleObject" Target="../embeddings/oleObject36.bin"/><Relationship Id="rId54" Type="http://schemas.openxmlformats.org/officeDocument/2006/relationships/oleObject" Target="../embeddings/oleObject49.bin"/><Relationship Id="rId62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49225"/>
            <a:ext cx="838200" cy="536575"/>
            <a:chOff x="144" y="76"/>
            <a:chExt cx="576" cy="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60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54" y="96"/>
              <a:ext cx="71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61" y="96"/>
              <a:ext cx="61" cy="19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457" y="96"/>
              <a:ext cx="61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457" y="195"/>
              <a:ext cx="61" cy="18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558" y="195"/>
              <a:ext cx="61" cy="18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552" y="96"/>
              <a:ext cx="162" cy="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2088" name="Picture 40" descr="mit-blackred-large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44" y="76"/>
              <a:ext cx="576" cy="314"/>
            </a:xfrm>
            <a:prstGeom prst="rect">
              <a:avLst/>
            </a:prstGeom>
            <a:noFill/>
          </p:spPr>
        </p:pic>
      </p:grpSp>
      <p:sp>
        <p:nvSpPr>
          <p:cNvPr id="30" name="TextBox 29"/>
          <p:cNvSpPr txBox="1"/>
          <p:nvPr/>
        </p:nvSpPr>
        <p:spPr>
          <a:xfrm>
            <a:off x="152400" y="890587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800000"/>
                </a:solidFill>
                <a:cs typeface="Arial" charset="0"/>
              </a:rPr>
              <a:t>Electrochemistry 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800000"/>
                </a:solidFill>
                <a:cs typeface="Arial" charset="0"/>
              </a:rPr>
              <a:t>Virus-</a:t>
            </a:r>
            <a:r>
              <a:rPr lang="en-US" sz="4400" b="1" dirty="0" err="1" smtClean="0">
                <a:solidFill>
                  <a:srgbClr val="800000"/>
                </a:solidFill>
                <a:cs typeface="Arial" charset="0"/>
              </a:rPr>
              <a:t>Templated</a:t>
            </a:r>
            <a:r>
              <a:rPr lang="en-US" sz="4400" b="1" dirty="0" smtClean="0">
                <a:solidFill>
                  <a:srgbClr val="800000"/>
                </a:solidFill>
                <a:cs typeface="Arial" charset="0"/>
              </a:rPr>
              <a:t> Electrodes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8768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F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John Burpo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8000"/>
                </a:solidFill>
                <a:cs typeface="Arial" charset="0"/>
              </a:rPr>
              <a:t>Biomolecular</a:t>
            </a:r>
            <a:r>
              <a:rPr lang="en-US" sz="1600" b="1" dirty="0">
                <a:solidFill>
                  <a:srgbClr val="008000"/>
                </a:solidFill>
                <a:cs typeface="Arial" charset="0"/>
              </a:rPr>
              <a:t> Materials Laboratory</a:t>
            </a: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cs typeface="Arial" charset="0"/>
              </a:rPr>
              <a:t>Massachusetts Institute of Technology </a:t>
            </a: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November 30, 2010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2590800"/>
            <a:ext cx="3581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4038600" y="3581400"/>
            <a:ext cx="1676400" cy="533400"/>
          </a:xfrm>
          <a:prstGeom prst="rightArrow">
            <a:avLst>
              <a:gd name="adj1" fmla="val 43517"/>
              <a:gd name="adj2" fmla="val 73377"/>
            </a:avLst>
          </a:prstGeom>
          <a:gradFill flip="none" rotWithShape="1">
            <a:gsLst>
              <a:gs pos="27000">
                <a:srgbClr val="FFC000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" name="Picture 11" descr="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2766646"/>
            <a:ext cx="2286000" cy="2110154"/>
          </a:xfrm>
          <a:prstGeom prst="rect">
            <a:avLst/>
          </a:prstGeom>
          <a:noFill/>
        </p:spPr>
      </p:pic>
      <p:grpSp>
        <p:nvGrpSpPr>
          <p:cNvPr id="17" name="Group 54"/>
          <p:cNvGrpSpPr/>
          <p:nvPr/>
        </p:nvGrpSpPr>
        <p:grpSpPr>
          <a:xfrm>
            <a:off x="5719763" y="2362200"/>
            <a:ext cx="3424237" cy="2819400"/>
            <a:chOff x="690563" y="404035"/>
            <a:chExt cx="7843837" cy="592056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90563" y="490538"/>
              <a:ext cx="7762875" cy="583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324600" y="404035"/>
              <a:ext cx="2209800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52400"/>
            <a:ext cx="7397264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Energy Density &amp; Capacity</a:t>
            </a:r>
            <a:endParaRPr lang="en-US" dirty="0">
              <a:effectLst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32218" y="6352401"/>
            <a:ext cx="2911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cs typeface="Arial" charset="0"/>
              </a:rPr>
              <a:t>Tarascon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200" b="1" i="1" dirty="0">
                <a:solidFill>
                  <a:srgbClr val="000000"/>
                </a:solidFill>
                <a:cs typeface="Arial" charset="0"/>
              </a:rPr>
              <a:t>Nature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414, 359-367 (2001)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018401"/>
            <a:ext cx="6470650" cy="531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914400" y="152400"/>
            <a:ext cx="7397264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Density &amp; Capacity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5715000"/>
            <a:ext cx="2911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cs typeface="Arial" charset="0"/>
              </a:rPr>
              <a:t>Tarascon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200" b="1" i="1" dirty="0">
                <a:solidFill>
                  <a:srgbClr val="000000"/>
                </a:solidFill>
                <a:cs typeface="Arial" charset="0"/>
              </a:rPr>
              <a:t>Nature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414, 359-367 (2001)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073775"/>
            <a:ext cx="8991600" cy="45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Lithium plating and dendrites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585913"/>
            <a:ext cx="37719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2133600"/>
            <a:ext cx="4495800" cy="2743200"/>
            <a:chOff x="1920" y="1584"/>
            <a:chExt cx="3648" cy="2256"/>
          </a:xfrm>
        </p:grpSpPr>
        <p:pic>
          <p:nvPicPr>
            <p:cNvPr id="56326" name="Picture 6" descr="Lithium dendrites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68" y="1632"/>
              <a:ext cx="3600" cy="2208"/>
            </a:xfrm>
            <a:prstGeom prst="rect">
              <a:avLst/>
            </a:prstGeom>
            <a:noFill/>
          </p:spPr>
        </p:pic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1920" y="158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334000" y="65532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Xu, K., </a:t>
            </a:r>
            <a:r>
              <a:rPr lang="en-US" sz="1400" i="1"/>
              <a:t>Chemical Reviews,</a:t>
            </a:r>
            <a:r>
              <a:rPr lang="en-US" sz="1400"/>
              <a:t> </a:t>
            </a:r>
            <a:r>
              <a:rPr lang="en-US" sz="1400" b="1"/>
              <a:t>2004</a:t>
            </a:r>
            <a:r>
              <a:rPr lang="en-US" sz="1400"/>
              <a:t> 4303-4417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Tarascon, J.M. &amp; Armand, M., </a:t>
            </a:r>
            <a:r>
              <a:rPr lang="en-US" sz="1400" i="1"/>
              <a:t>Nature,</a:t>
            </a:r>
            <a:r>
              <a:rPr lang="en-US" sz="1400"/>
              <a:t> </a:t>
            </a:r>
            <a:r>
              <a:rPr lang="en-US" sz="1400" b="1"/>
              <a:t>414</a:t>
            </a:r>
            <a:r>
              <a:rPr lang="en-US" sz="1400"/>
              <a:t>, (2001)</a:t>
            </a:r>
            <a:endParaRPr lang="en-US" sz="1400" i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Chemistries of electrodes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>
                <a:cs typeface="Arial" charset="0"/>
              </a:rPr>
              <a:t>Most common electrode system is that of LiCoO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and graphite</a:t>
            </a:r>
          </a:p>
          <a:p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</p:txBody>
      </p:sp>
      <p:pic>
        <p:nvPicPr>
          <p:cNvPr id="61448" name="Picture 8" descr="LiCo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4443413"/>
            <a:ext cx="4114800" cy="509587"/>
          </a:xfrm>
          <a:prstGeom prst="rect">
            <a:avLst/>
          </a:prstGeom>
          <a:noFill/>
        </p:spPr>
      </p:pic>
      <p:pic>
        <p:nvPicPr>
          <p:cNvPr id="61449" name="Picture 9" descr="CoO2overal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0" y="5464175"/>
            <a:ext cx="5257800" cy="644525"/>
          </a:xfrm>
          <a:prstGeom prst="rect">
            <a:avLst/>
          </a:prstGeom>
          <a:noFill/>
        </p:spPr>
      </p:pic>
      <p:pic>
        <p:nvPicPr>
          <p:cNvPr id="61450" name="Picture 10" descr="GraphiteLithium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09800" y="3344863"/>
            <a:ext cx="3505200" cy="554037"/>
          </a:xfrm>
          <a:prstGeom prst="rect">
            <a:avLst/>
          </a:prstGeom>
          <a:noFill/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934200" y="4648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3.8-3.9 V vs. Li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010400" y="3429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0.1 V vs. Li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239000" y="5715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3.7 V total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Battery Form Factors</a:t>
            </a:r>
            <a:endParaRPr lang="en-US" dirty="0">
              <a:effectLst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066800"/>
            <a:ext cx="879625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6096000"/>
            <a:ext cx="2911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  <a:cs typeface="Arial" charset="0"/>
              </a:rPr>
              <a:t>Tarascon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200" b="1" i="1" dirty="0">
                <a:solidFill>
                  <a:srgbClr val="000000"/>
                </a:solidFill>
                <a:cs typeface="Arial" charset="0"/>
              </a:rPr>
              <a:t>Nature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 414, 359-367 (2001)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06830" y="1317170"/>
            <a:ext cx="5715000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Ubiquitous device demand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for energy storage.</a:t>
            </a: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 Need for flexible, 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conformable, and   </a:t>
            </a: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n-US" b="1" dirty="0" err="1">
                <a:solidFill>
                  <a:srgbClr val="000000"/>
                </a:solidFill>
                <a:cs typeface="Arial" charset="0"/>
              </a:rPr>
              <a:t>microbatteries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cs typeface="Arial" charset="0"/>
              </a:rPr>
              <a:t>Micro Power Demand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: MEMS devices, medical </a:t>
            </a: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   implants, remote sensors, smart cards, and </a:t>
            </a: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   energy harvesting devices.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ts val="246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u="sng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5" name="Picture 4" descr="Battery Mark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1600" y="3429000"/>
            <a:ext cx="3676650" cy="3000375"/>
          </a:xfrm>
          <a:prstGeom prst="rect">
            <a:avLst/>
          </a:prstGeom>
          <a:noFill/>
          <a:ln w="41275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pic>
        <p:nvPicPr>
          <p:cNvPr id="8" name="Picture 7" descr="battery capacity vs time.gif"/>
          <p:cNvPicPr>
            <a:picLocks noChangeAspect="1"/>
          </p:cNvPicPr>
          <p:nvPr/>
        </p:nvPicPr>
        <p:blipFill>
          <a:blip r:embed="rId4" cstate="email">
            <a:lum bright="-39000" contrast="74000"/>
          </a:blip>
          <a:stretch>
            <a:fillRect/>
          </a:stretch>
        </p:blipFill>
        <p:spPr>
          <a:xfrm>
            <a:off x="5943600" y="3581400"/>
            <a:ext cx="2749378" cy="2825750"/>
          </a:xfrm>
          <a:prstGeom prst="rect">
            <a:avLst/>
          </a:prstGeom>
          <a:ln w="69850">
            <a:gradFill flip="none" rotWithShape="1">
              <a:gsLst>
                <a:gs pos="53000">
                  <a:schemeClr val="accent1">
                    <a:shade val="30000"/>
                    <a:satMod val="115000"/>
                  </a:schemeClr>
                </a:gs>
                <a:gs pos="55000">
                  <a:schemeClr val="tx1">
                    <a:lumMod val="75000"/>
                    <a:lumOff val="2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101600">
            <a:extrusionClr>
              <a:schemeClr val="tx1"/>
            </a:extrusionClr>
          </a:sp3d>
        </p:spPr>
      </p:pic>
      <p:pic>
        <p:nvPicPr>
          <p:cNvPr id="7" name="Picture 6" descr="Transistor_Count_and_Moore's_Law_-_2008_102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1831" y="1099456"/>
            <a:ext cx="2775856" cy="2438400"/>
          </a:xfrm>
          <a:prstGeom prst="rect">
            <a:avLst/>
          </a:prstGeom>
          <a:ln w="2540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1365250" y="152400"/>
            <a:ext cx="64008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00"/>
                </a:solidFill>
                <a:cs typeface="Arial" charset="0"/>
              </a:rPr>
              <a:t>Demand &amp; Capacity</a:t>
            </a:r>
            <a:endParaRPr lang="en-US" sz="4000" b="1" kern="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1" descr="map-topo-30m.jpg"/>
          <p:cNvPicPr>
            <a:picLocks noChangeAspect="1"/>
          </p:cNvPicPr>
          <p:nvPr/>
        </p:nvPicPr>
        <p:blipFill>
          <a:blip r:embed="rId3" cstate="screen">
            <a:lum bright="40000" contrast="-12000"/>
          </a:blip>
          <a:srcRect/>
          <a:stretch>
            <a:fillRect/>
          </a:stretch>
        </p:blipFill>
        <p:spPr bwMode="auto">
          <a:xfrm>
            <a:off x="152400" y="2286000"/>
            <a:ext cx="8686800" cy="3352800"/>
          </a:xfrm>
          <a:prstGeom prst="rect">
            <a:avLst/>
          </a:prstGeom>
          <a:noFill/>
          <a:ln w="69850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65250" y="228600"/>
            <a:ext cx="6400800" cy="685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Battery Design Parameters</a:t>
            </a:r>
          </a:p>
          <a:p>
            <a:pPr>
              <a:defRPr/>
            </a:pPr>
            <a:r>
              <a:rPr lang="en-US" sz="2400" dirty="0" smtClean="0">
                <a:solidFill>
                  <a:srgbClr val="C00000"/>
                </a:solidFill>
                <a:effectLst/>
              </a:rPr>
              <a:t>“Design Landscape”</a:t>
            </a:r>
            <a:endParaRPr lang="en-US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0963" y="2362200"/>
            <a:ext cx="1503362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/>
                </a:solidFill>
                <a:cs typeface="Arial" charset="0"/>
              </a:rPr>
              <a:t>Pressure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035550"/>
            <a:ext cx="3036888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FF00"/>
                </a:solidFill>
                <a:cs typeface="Arial" charset="0"/>
              </a:rPr>
              <a:t>Li </a:t>
            </a:r>
            <a:r>
              <a:rPr lang="en-US" sz="2400" b="1" dirty="0" err="1">
                <a:solidFill>
                  <a:srgbClr val="00FF00"/>
                </a:solidFill>
                <a:cs typeface="Arial" charset="0"/>
              </a:rPr>
              <a:t>Dendritic</a:t>
            </a:r>
            <a:r>
              <a:rPr lang="en-US" sz="2400" b="1" dirty="0">
                <a:solidFill>
                  <a:srgbClr val="00FF00"/>
                </a:solidFill>
                <a:cs typeface="Arial" charset="0"/>
              </a:rPr>
              <a:t> Growth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419600"/>
            <a:ext cx="1927225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Cycling 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3276600"/>
            <a:ext cx="3521075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Separator permeability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8463" y="3886200"/>
            <a:ext cx="2166937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cs typeface="Arial" charset="0"/>
              </a:rPr>
              <a:t>Overpotential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411413"/>
            <a:ext cx="3744913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9900"/>
                </a:solidFill>
                <a:cs typeface="Arial" charset="0"/>
              </a:rPr>
              <a:t>Charge/Discharge Rates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3810000"/>
            <a:ext cx="2425700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666633"/>
                </a:solidFill>
                <a:cs typeface="Arial" charset="0"/>
              </a:rPr>
              <a:t>Energy Density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783013"/>
            <a:ext cx="2305050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808080">
                    <a:lumMod val="75000"/>
                  </a:srgbClr>
                </a:solidFill>
                <a:cs typeface="Arial" charset="0"/>
              </a:rPr>
              <a:t>Power Density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111750"/>
            <a:ext cx="3141663" cy="461963"/>
          </a:xfrm>
          <a:prstGeom prst="rect">
            <a:avLst/>
          </a:prstGeom>
          <a:noFill/>
          <a:effectLst>
            <a:outerShdw dist="12700" dir="2700000" algn="ctr" rotWithShape="0">
              <a:schemeClr val="tx1">
                <a:alpha val="77000"/>
              </a:schemeClr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Electrode Potentials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392613"/>
            <a:ext cx="3962400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cs typeface="Arial" charset="0"/>
              </a:rPr>
              <a:t>Solid Electrolyte Interface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3249613"/>
            <a:ext cx="3040063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07C00"/>
                </a:solidFill>
                <a:cs typeface="Arial" charset="0"/>
              </a:rPr>
              <a:t>Electrolyte Stability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900" y="2814638"/>
            <a:ext cx="2603500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Volume Swelling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46963" y="2395538"/>
            <a:ext cx="1468437" cy="461962"/>
          </a:xfrm>
          <a:prstGeom prst="rect">
            <a:avLst/>
          </a:prstGeom>
          <a:noFill/>
          <a:effectLst>
            <a:outerShdw dist="12700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FF"/>
                </a:solidFill>
                <a:cs typeface="Arial" charset="0"/>
              </a:rPr>
              <a:t>Capacity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700" y="6577013"/>
            <a:ext cx="48013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FFFFFF">
                    <a:lumMod val="85000"/>
                  </a:srgbClr>
                </a:solidFill>
                <a:cs typeface="Arial" charset="0"/>
              </a:rPr>
              <a:t>Background</a:t>
            </a:r>
            <a:r>
              <a:rPr 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                </a:t>
            </a:r>
            <a:r>
              <a:rPr lang="en-US" sz="9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Objectives</a:t>
            </a:r>
            <a:r>
              <a:rPr lang="en-US" sz="9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charset="0"/>
              </a:rPr>
              <a:t>                </a:t>
            </a:r>
            <a:r>
              <a:rPr lang="en-US" sz="9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Research Design               Results</a:t>
            </a:r>
            <a:r>
              <a:rPr lang="en-US" sz="9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2667000"/>
            <a:ext cx="8458200" cy="685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/>
            </a:sp3d>
          </a:bodyPr>
          <a:lstStyle/>
          <a:p>
            <a:r>
              <a:rPr lang="en-US" sz="6600" dirty="0" smtClean="0">
                <a:solidFill>
                  <a:srgbClr val="0000CC"/>
                </a:solidFill>
              </a:rPr>
              <a:t>Where to go next?</a:t>
            </a:r>
            <a:endParaRPr lang="en-US" sz="66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6577013"/>
            <a:ext cx="48013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Design               Results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Macintosh_HD-Users-nkuldell-Desktop-GnmEng_coverart_S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3124200"/>
            <a:ext cx="7383354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Macintosh_HD-Users-nkuldell-Desktop-M13vsMicrophage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47800" y="1295400"/>
            <a:ext cx="60960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3657600" y="2743200"/>
            <a:ext cx="3201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Specthrie, J Mol Biol. 228(3):720-4 (1992)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6553200" y="6096000"/>
            <a:ext cx="1699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 smtClean="0"/>
              <a:t>M. Russel, B. Blaber.</a:t>
            </a:r>
            <a:endParaRPr lang="en-US" sz="1200" b="1" dirty="0"/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28" charset="-128"/>
                <a:cs typeface="+mj-cs"/>
              </a:rPr>
              <a:t>M13 </a:t>
            </a:r>
            <a:r>
              <a:rPr kumimoji="0" lang="en-US" altLang="zh-TW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28" charset="-128"/>
                <a:cs typeface="+mj-cs"/>
              </a:rPr>
              <a:t>Bacteriophage</a:t>
            </a:r>
            <a:endParaRPr kumimoji="0" lang="en-US" altLang="zh-TW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2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365250" y="152400"/>
            <a:ext cx="64008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b="1" kern="0" dirty="0" smtClean="0">
                <a:latin typeface="+mn-lt"/>
                <a:cs typeface="+mn-cs"/>
              </a:rPr>
              <a:t>M13 </a:t>
            </a:r>
            <a:r>
              <a:rPr lang="en-US" sz="4000" b="1" kern="0" dirty="0" err="1" smtClean="0">
                <a:latin typeface="+mn-lt"/>
                <a:cs typeface="+mn-cs"/>
              </a:rPr>
              <a:t>Bacteriophage</a:t>
            </a:r>
            <a:endParaRPr lang="en-US" sz="4000" b="1" kern="0" dirty="0">
              <a:latin typeface="+mn-lt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1752600"/>
            <a:ext cx="2362200" cy="429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752600"/>
            <a:ext cx="44807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337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Flynn, </a:t>
            </a:r>
            <a:r>
              <a:rPr lang="en-US" sz="1200" b="1" i="1" dirty="0" err="1" smtClean="0"/>
              <a:t>Acta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Materialia</a:t>
            </a:r>
            <a:r>
              <a:rPr lang="en-US" sz="1200" b="1" i="1" dirty="0" smtClean="0"/>
              <a:t> </a:t>
            </a:r>
            <a:r>
              <a:rPr lang="en-US" sz="1200" b="1" dirty="0" smtClean="0"/>
              <a:t>51, 5867-5880 (2003)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096000"/>
            <a:ext cx="3185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(Marvin, </a:t>
            </a:r>
            <a:r>
              <a:rPr lang="nl-NL" sz="1200" b="1" i="1" dirty="0" smtClean="0"/>
              <a:t>J. Mol. Biol. </a:t>
            </a:r>
            <a:r>
              <a:rPr lang="nl-NL" sz="1200" b="1" dirty="0" smtClean="0"/>
              <a:t>355, 294–309 (2006) 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700" y="6577013"/>
            <a:ext cx="48013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Design               Results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914400" y="1676400"/>
            <a:ext cx="76200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/>
              <a:t>Electrochemistry Review</a:t>
            </a:r>
            <a:endParaRPr lang="en-US" sz="3600" b="1" dirty="0" smtClean="0"/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/>
              <a:t>Lithium Rechargeable Batteries</a:t>
            </a:r>
            <a:endParaRPr lang="en-US" sz="3600" b="1" dirty="0" smtClean="0"/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/>
              <a:t> </a:t>
            </a:r>
            <a:r>
              <a:rPr lang="en-US" sz="3600" b="1" dirty="0" smtClean="0"/>
              <a:t>Battery Testing</a:t>
            </a:r>
            <a:endParaRPr lang="en-US" sz="3600" b="1" dirty="0" smtClean="0"/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None/>
            </a:pPr>
            <a:endParaRPr lang="en-US" sz="3600" b="1" dirty="0" smtClean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65250" y="152400"/>
            <a:ext cx="6400800" cy="685800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rgbClr val="000000"/>
                </a:solidFill>
                <a:cs typeface="Arial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71600" y="228600"/>
            <a:ext cx="6400800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buNone/>
              <a:defRPr/>
            </a:pPr>
            <a:r>
              <a:rPr lang="en-US" sz="4800" b="1" dirty="0" smtClean="0"/>
              <a:t>Evolving the Battery</a:t>
            </a:r>
            <a:endParaRPr lang="en-US" sz="4800" b="1" dirty="0"/>
          </a:p>
        </p:txBody>
      </p:sp>
      <p:pic>
        <p:nvPicPr>
          <p:cNvPr id="1030" name="Picture 8" descr="virus-battery-diagram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9799" y="2057400"/>
            <a:ext cx="2746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700000" algn="ctr" rotWithShape="0">
              <a:schemeClr val="bg1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477000" y="5181600"/>
            <a:ext cx="2195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/>
              <a:t>Courtesy of Angela Belcher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4700" y="6577013"/>
            <a:ext cx="430212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             Aims                Experiments 	   Future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495800" y="3276600"/>
            <a:ext cx="1371600" cy="533400"/>
          </a:xfrm>
          <a:prstGeom prst="rightArrow">
            <a:avLst>
              <a:gd name="adj1" fmla="val 43517"/>
              <a:gd name="adj2" fmla="val 73377"/>
            </a:avLst>
          </a:prstGeom>
          <a:gradFill flip="none" rotWithShape="1">
            <a:gsLst>
              <a:gs pos="27000">
                <a:srgbClr val="0000CC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9"/>
          <p:cNvGrpSpPr/>
          <p:nvPr/>
        </p:nvGrpSpPr>
        <p:grpSpPr>
          <a:xfrm>
            <a:off x="381000" y="2108200"/>
            <a:ext cx="3886200" cy="2540000"/>
            <a:chOff x="304800" y="1955800"/>
            <a:chExt cx="3359984" cy="2235200"/>
          </a:xfrm>
          <a:effectLst>
            <a:outerShdw blurRad="25400" dist="25400" dir="2700000" algn="ctr" rotWithShape="0">
              <a:schemeClr val="bg1">
                <a:lumMod val="75000"/>
              </a:schemeClr>
            </a:outerShdw>
          </a:effectLst>
        </p:grpSpPr>
        <p:pic>
          <p:nvPicPr>
            <p:cNvPr id="1028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04800" y="1955800"/>
              <a:ext cx="3359984" cy="223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9" name="Rectangle 38"/>
            <p:cNvSpPr/>
            <p:nvPr/>
          </p:nvSpPr>
          <p:spPr>
            <a:xfrm>
              <a:off x="381000" y="20574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14400" y="4648200"/>
            <a:ext cx="29111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Tarascon</a:t>
            </a:r>
            <a:r>
              <a:rPr lang="en-US" sz="1200" b="1" dirty="0"/>
              <a:t>, </a:t>
            </a:r>
            <a:r>
              <a:rPr lang="en-US" sz="1200" b="1" i="1" dirty="0" smtClean="0"/>
              <a:t>Nature</a:t>
            </a:r>
            <a:r>
              <a:rPr lang="en-US" sz="1200" b="1" dirty="0" smtClean="0"/>
              <a:t> 414, 359-367 (2001)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71600" y="152400"/>
            <a:ext cx="64008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effectLst/>
              </a:rPr>
              <a:t>Bio-Battery Applications</a:t>
            </a:r>
            <a:endParaRPr lang="en-US" b="1" dirty="0">
              <a:effectLst/>
            </a:endParaRPr>
          </a:p>
        </p:txBody>
      </p:sp>
      <p:pic>
        <p:nvPicPr>
          <p:cNvPr id="3" name="Picture 2" descr="071107_Photo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8945" y="1600200"/>
            <a:ext cx="2362200" cy="1960626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" name="Picture 3" descr="iraq-loading-10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73750" y="1222375"/>
            <a:ext cx="3001422" cy="2168233"/>
          </a:xfrm>
          <a:prstGeom prst="bevel">
            <a:avLst>
              <a:gd name="adj" fmla="val 5120"/>
            </a:avLst>
          </a:prstGeom>
        </p:spPr>
      </p:pic>
      <p:pic>
        <p:nvPicPr>
          <p:cNvPr id="5" name="Picture 4" descr="RAVEN2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2913" y="914400"/>
            <a:ext cx="2325687" cy="1447800"/>
          </a:xfrm>
          <a:prstGeom prst="rect">
            <a:avLst/>
          </a:prstGeom>
          <a:effectLst>
            <a:outerShdw blurRad="50800" dist="25400" dir="27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5145" y="990600"/>
            <a:ext cx="168507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50800" dist="25400" dir="2700000" algn="ctr" rotWithShape="0">
                    <a:schemeClr val="bg1"/>
                  </a:outerShdw>
                </a:effectLst>
                <a:cs typeface="Arial" pitchFamily="34" charset="0"/>
              </a:rPr>
              <a:t>UAS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5037" y="1163637"/>
            <a:ext cx="1582485" cy="36933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50800" dist="25400" dir="2700000" algn="ctr" rotWithShape="0">
                    <a:schemeClr val="bg1"/>
                  </a:outerShdw>
                </a:effectLst>
                <a:cs typeface="Arial" pitchFamily="34" charset="0"/>
              </a:rPr>
              <a:t>Soldier Load</a:t>
            </a:r>
          </a:p>
        </p:txBody>
      </p:sp>
      <p:pic>
        <p:nvPicPr>
          <p:cNvPr id="8" name="TextBox 12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1600" y="3657600"/>
            <a:ext cx="1752600" cy="396875"/>
          </a:xfrm>
          <a:prstGeom prst="rect">
            <a:avLst/>
          </a:prstGeom>
          <a:noFill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" y="4114800"/>
            <a:ext cx="3505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638800" y="3951516"/>
            <a:ext cx="2405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876800" y="3581400"/>
            <a:ext cx="1762125" cy="396875"/>
            <a:chOff x="2688" y="2304"/>
            <a:chExt cx="1110" cy="250"/>
          </a:xfrm>
        </p:grpSpPr>
        <p:pic>
          <p:nvPicPr>
            <p:cNvPr id="12" name="TextBox 10"/>
            <p:cNvPicPr>
              <a:picLocks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688" y="2304"/>
              <a:ext cx="1079" cy="250"/>
            </a:xfrm>
            <a:prstGeom prst="rect">
              <a:avLst/>
            </a:prstGeom>
            <a:noFill/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98" y="2314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Plug-in Hybrid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47788" y="3673475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Lab on a Chip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700" y="6577013"/>
            <a:ext cx="480131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Objectives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Design               Results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65250" y="152400"/>
            <a:ext cx="6400800" cy="685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kern="0" dirty="0" smtClean="0">
                <a:effectLst>
                  <a:outerShdw blurRad="12700" dist="127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Synthesizing</a:t>
            </a:r>
            <a:r>
              <a:rPr lang="en-US" sz="4000" b="1" kern="0" dirty="0" smtClean="0"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000" b="1" kern="0" dirty="0" smtClean="0">
                <a:effectLst>
                  <a:outerShdw blurRad="12700" dist="127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+mn-lt"/>
                <a:cs typeface="+mn-cs"/>
              </a:rPr>
              <a:t>Electrodes</a:t>
            </a:r>
            <a:endParaRPr lang="en-US" sz="4000" b="1" kern="0" dirty="0">
              <a:effectLst>
                <a:outerShdw blurRad="12700" dist="12700" dir="2700000" algn="tl">
                  <a:schemeClr val="bg1">
                    <a:lumMod val="85000"/>
                    <a:alpha val="43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2286000"/>
            <a:ext cx="2381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1447800"/>
            <a:ext cx="1905000" cy="356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505200" y="3124200"/>
            <a:ext cx="1676400" cy="533400"/>
          </a:xfrm>
          <a:prstGeom prst="rightArrow">
            <a:avLst>
              <a:gd name="adj1" fmla="val 43517"/>
              <a:gd name="adj2" fmla="val 73377"/>
            </a:avLst>
          </a:prstGeom>
          <a:gradFill flip="none" rotWithShape="1">
            <a:gsLst>
              <a:gs pos="27000">
                <a:srgbClr val="FFC000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4648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Mix </a:t>
            </a:r>
            <a:r>
              <a:rPr lang="en-US" sz="2400" b="1" dirty="0" err="1" smtClean="0">
                <a:solidFill>
                  <a:srgbClr val="0000CC"/>
                </a:solidFill>
              </a:rPr>
              <a:t>Nanowires</a:t>
            </a:r>
            <a:r>
              <a:rPr lang="en-US" sz="2400" b="1" dirty="0" smtClean="0">
                <a:solidFill>
                  <a:srgbClr val="0000CC"/>
                </a:solidFill>
              </a:rPr>
              <a:t> with carbon and organic binder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95800" y="838200"/>
            <a:ext cx="4495800" cy="1752600"/>
          </a:xfrm>
          <a:prstGeom prst="rect">
            <a:avLst/>
          </a:prstGeom>
          <a:noFill/>
        </p:spPr>
        <p:txBody>
          <a:bodyPr/>
          <a:lstStyle/>
          <a:p>
            <a:pPr marL="447675" indent="-382588">
              <a:lnSpc>
                <a:spcPct val="150000"/>
              </a:lnSpc>
              <a:spcBef>
                <a:spcPct val="20000"/>
              </a:spcBef>
              <a:buClr>
                <a:srgbClr val="A1E7FD"/>
              </a:buClr>
            </a:pPr>
            <a:r>
              <a:rPr lang="en-US" sz="2400" b="1" dirty="0" smtClean="0">
                <a:latin typeface="+mj-lt"/>
              </a:rPr>
              <a:t>	Au </a:t>
            </a:r>
            <a:r>
              <a:rPr lang="en-US" sz="2400" b="1" dirty="0">
                <a:latin typeface="+mj-lt"/>
              </a:rPr>
              <a:t>or Ag  : capable of alloying with </a:t>
            </a:r>
            <a:r>
              <a:rPr lang="en-US" sz="2400" b="1" dirty="0" smtClean="0">
                <a:latin typeface="+mj-lt"/>
              </a:rPr>
              <a:t> Li up </a:t>
            </a:r>
            <a:r>
              <a:rPr lang="en-US" sz="2400" b="1" dirty="0">
                <a:latin typeface="+mj-lt"/>
              </a:rPr>
              <a:t>to AgLi</a:t>
            </a:r>
            <a:r>
              <a:rPr lang="en-US" sz="2400" b="1" baseline="-25000" dirty="0">
                <a:latin typeface="+mj-lt"/>
              </a:rPr>
              <a:t>9</a:t>
            </a:r>
            <a:r>
              <a:rPr lang="en-US" sz="2400" b="1" dirty="0">
                <a:latin typeface="+mj-lt"/>
              </a:rPr>
              <a:t> and Au</a:t>
            </a:r>
            <a:r>
              <a:rPr lang="en-US" sz="2400" b="1" baseline="-25000" dirty="0">
                <a:latin typeface="+mj-lt"/>
              </a:rPr>
              <a:t>4</a:t>
            </a:r>
            <a:r>
              <a:rPr lang="en-US" sz="2400" b="1" dirty="0">
                <a:latin typeface="+mj-lt"/>
              </a:rPr>
              <a:t>Li</a:t>
            </a:r>
            <a:r>
              <a:rPr lang="en-US" sz="2400" b="1" baseline="-25000" dirty="0">
                <a:latin typeface="+mj-lt"/>
              </a:rPr>
              <a:t>15</a:t>
            </a:r>
            <a:r>
              <a:rPr lang="en-US" sz="2400" b="1" dirty="0">
                <a:latin typeface="+mj-lt"/>
              </a:rPr>
              <a:t> at very negative potential  </a:t>
            </a:r>
          </a:p>
        </p:txBody>
      </p:sp>
      <p:pic>
        <p:nvPicPr>
          <p:cNvPr id="104452" name="Picture 10" descr="Ag-Li_90003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1000"/>
            <a:ext cx="4191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11" descr="Au-Li_900226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429000"/>
            <a:ext cx="4191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8200" y="3429000"/>
            <a:ext cx="44084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TextBox 13"/>
          <p:cNvSpPr txBox="1">
            <a:spLocks noChangeArrowheads="1"/>
          </p:cNvSpPr>
          <p:nvPr/>
        </p:nvSpPr>
        <p:spPr bwMode="auto">
          <a:xfrm>
            <a:off x="5562600" y="6581775"/>
            <a:ext cx="2630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Taillades, 2002,  Sold State Ionics</a:t>
            </a:r>
          </a:p>
        </p:txBody>
      </p:sp>
      <p:sp>
        <p:nvSpPr>
          <p:cNvPr id="104456" name="TextBox 14"/>
          <p:cNvSpPr txBox="1">
            <a:spLocks noChangeArrowheads="1"/>
          </p:cNvSpPr>
          <p:nvPr/>
        </p:nvSpPr>
        <p:spPr bwMode="auto">
          <a:xfrm>
            <a:off x="1612900" y="6581775"/>
            <a:ext cx="257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http://www.asminternational.org/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34963"/>
          </a:xfrm>
        </p:spPr>
        <p:txBody>
          <a:bodyPr/>
          <a:lstStyle/>
          <a:p>
            <a:r>
              <a:rPr lang="en-US" sz="2400" b="1" dirty="0"/>
              <a:t>Alloy forming anodes for Lithium ion batteries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7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Pure Au viral nanowires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0" y="4648200"/>
            <a:ext cx="3962400" cy="18589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lnSpc>
                <a:spcPct val="80000"/>
              </a:lnSpc>
            </a:pPr>
            <a:r>
              <a:rPr lang="en-US" sz="2400" b="1" dirty="0">
                <a:latin typeface="+mj-lt"/>
              </a:rPr>
              <a:t>Plateaus: </a:t>
            </a:r>
          </a:p>
          <a:p>
            <a:pPr lvl="1" defTabSz="457200">
              <a:lnSpc>
                <a:spcPct val="80000"/>
              </a:lnSpc>
            </a:pPr>
            <a:r>
              <a:rPr lang="en-US" sz="2000" b="1" dirty="0">
                <a:latin typeface="+mj-lt"/>
              </a:rPr>
              <a:t>0.2 and 0.1 V/discharge</a:t>
            </a:r>
          </a:p>
          <a:p>
            <a:pPr lvl="1" defTabSz="457200">
              <a:lnSpc>
                <a:spcPct val="80000"/>
              </a:lnSpc>
            </a:pPr>
            <a:r>
              <a:rPr lang="en-US" sz="2000" b="1" dirty="0">
                <a:latin typeface="+mj-lt"/>
              </a:rPr>
              <a:t>0.2 and 0.45V/charge </a:t>
            </a:r>
          </a:p>
          <a:p>
            <a:pPr defTabSz="457200">
              <a:lnSpc>
                <a:spcPct val="80000"/>
              </a:lnSpc>
            </a:pPr>
            <a:r>
              <a:rPr lang="en-US" sz="2400" b="1" dirty="0">
                <a:latin typeface="+mj-lt"/>
              </a:rPr>
              <a:t>Capacity from 2</a:t>
            </a:r>
            <a:r>
              <a:rPr lang="en-US" sz="2400" b="1" baseline="30000" dirty="0">
                <a:latin typeface="+mj-lt"/>
              </a:rPr>
              <a:t>nd</a:t>
            </a:r>
            <a:r>
              <a:rPr lang="en-US" sz="2400" b="1" dirty="0">
                <a:latin typeface="+mj-lt"/>
              </a:rPr>
              <a:t> cycle</a:t>
            </a:r>
          </a:p>
          <a:p>
            <a:pPr lvl="1" defTabSz="457200">
              <a:lnSpc>
                <a:spcPct val="80000"/>
              </a:lnSpc>
            </a:pPr>
            <a:r>
              <a:rPr lang="en-US" sz="2000" b="1" dirty="0">
                <a:latin typeface="+mj-lt"/>
              </a:rPr>
              <a:t>501 </a:t>
            </a:r>
            <a:r>
              <a:rPr lang="en-US" sz="2000" b="1" dirty="0" err="1">
                <a:latin typeface="+mj-lt"/>
              </a:rPr>
              <a:t>mAh</a:t>
            </a:r>
            <a:r>
              <a:rPr lang="en-US" sz="2000" b="1" dirty="0">
                <a:latin typeface="+mj-lt"/>
              </a:rPr>
              <a:t>/g [AuLi</a:t>
            </a:r>
            <a:r>
              <a:rPr lang="en-US" sz="2000" b="1" baseline="-25000" dirty="0">
                <a:latin typeface="+mj-lt"/>
              </a:rPr>
              <a:t>3.69</a:t>
            </a:r>
            <a:r>
              <a:rPr lang="en-US" sz="2000" b="1" dirty="0">
                <a:latin typeface="+mj-lt"/>
              </a:rPr>
              <a:t>]</a:t>
            </a:r>
          </a:p>
          <a:p>
            <a:pPr lvl="1" defTabSz="457200">
              <a:lnSpc>
                <a:spcPct val="80000"/>
              </a:lnSpc>
            </a:pPr>
            <a:endParaRPr lang="en-US" sz="2000" b="1" dirty="0">
              <a:latin typeface="+mj-lt"/>
            </a:endParaRPr>
          </a:p>
          <a:p>
            <a:pPr lvl="1" defTabSz="457200">
              <a:lnSpc>
                <a:spcPct val="80000"/>
              </a:lnSpc>
            </a:pPr>
            <a:endParaRPr lang="en-US" sz="2000" b="1" dirty="0">
              <a:latin typeface="+mj-lt"/>
            </a:endParaRPr>
          </a:p>
        </p:txBody>
      </p:sp>
      <p:pic>
        <p:nvPicPr>
          <p:cNvPr id="4" name="Picture 3" descr="chap 5_3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21336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hap 5_3B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1295400"/>
            <a:ext cx="2011363" cy="20113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10598" name="Rectangle 12"/>
          <p:cNvSpPr>
            <a:spLocks noChangeArrowheads="1"/>
          </p:cNvSpPr>
          <p:nvPr/>
        </p:nvSpPr>
        <p:spPr bwMode="auto">
          <a:xfrm>
            <a:off x="381000" y="5888038"/>
            <a:ext cx="4677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Diameter: ~40 nm, free surface</a:t>
            </a:r>
          </a:p>
        </p:txBody>
      </p:sp>
      <p:pic>
        <p:nvPicPr>
          <p:cNvPr id="110599" name="Picture 13" descr="Figure 1D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53000" y="1400175"/>
            <a:ext cx="36020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2016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1365250" y="152400"/>
            <a:ext cx="6400800" cy="685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Coin Cell Assembly</a:t>
            </a: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838200" y="3862388"/>
            <a:ext cx="7696200" cy="2233612"/>
            <a:chOff x="838200" y="3861955"/>
            <a:chExt cx="7696200" cy="2234045"/>
          </a:xfrm>
        </p:grpSpPr>
        <p:grpSp>
          <p:nvGrpSpPr>
            <p:cNvPr id="13" name="Group 9"/>
            <p:cNvGrpSpPr/>
            <p:nvPr/>
          </p:nvGrpSpPr>
          <p:grpSpPr>
            <a:xfrm>
              <a:off x="838200" y="3861955"/>
              <a:ext cx="7696200" cy="2234045"/>
              <a:chOff x="3352800" y="4343400"/>
              <a:chExt cx="5029200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3" name="Rectangle 2"/>
              <p:cNvSpPr/>
              <p:nvPr/>
            </p:nvSpPr>
            <p:spPr>
              <a:xfrm>
                <a:off x="3352800" y="4876800"/>
                <a:ext cx="50292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352800" y="4343400"/>
                <a:ext cx="228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8153400" y="4343400"/>
                <a:ext cx="228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733800" y="5638711"/>
              <a:ext cx="1806575" cy="338204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 Assembly</a:t>
              </a:r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1409700" y="2743200"/>
            <a:ext cx="6553200" cy="1068388"/>
            <a:chOff x="1409585" y="2743200"/>
            <a:chExt cx="6553431" cy="1069109"/>
          </a:xfrm>
        </p:grpSpPr>
        <p:grpSp>
          <p:nvGrpSpPr>
            <p:cNvPr id="31" name="Group 12"/>
            <p:cNvGrpSpPr/>
            <p:nvPr/>
          </p:nvGrpSpPr>
          <p:grpSpPr>
            <a:xfrm rot="10800000">
              <a:off x="1409585" y="2819400"/>
              <a:ext cx="6553431" cy="992909"/>
              <a:chOff x="3352800" y="4343400"/>
              <a:chExt cx="5029200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3352800" y="4876800"/>
                <a:ext cx="50292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52800" y="4343400"/>
                <a:ext cx="228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153400" y="4343400"/>
                <a:ext cx="2286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733767" y="2743200"/>
              <a:ext cx="1793938" cy="338366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Upper Assembly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5225" y="3241675"/>
            <a:ext cx="4198938" cy="496888"/>
            <a:chOff x="2435745" y="3241386"/>
            <a:chExt cx="4197927" cy="496455"/>
          </a:xfrm>
        </p:grpSpPr>
        <p:sp>
          <p:nvSpPr>
            <p:cNvPr id="12" name="Rectangle 11"/>
            <p:cNvSpPr/>
            <p:nvPr/>
          </p:nvSpPr>
          <p:spPr>
            <a:xfrm>
              <a:off x="2435745" y="3241386"/>
              <a:ext cx="4197927" cy="496455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734" y="3276281"/>
              <a:ext cx="1236365" cy="339429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Lithium (s)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1771650" y="4854575"/>
            <a:ext cx="5829300" cy="744538"/>
            <a:chOff x="1771073" y="4854864"/>
            <a:chExt cx="5830455" cy="744682"/>
          </a:xfrm>
        </p:grpSpPr>
        <p:sp>
          <p:nvSpPr>
            <p:cNvPr id="6" name="Rectangle 5"/>
            <p:cNvSpPr/>
            <p:nvPr/>
          </p:nvSpPr>
          <p:spPr>
            <a:xfrm>
              <a:off x="1771073" y="4854864"/>
              <a:ext cx="5830455" cy="744682"/>
            </a:xfrm>
            <a:prstGeom prst="rect">
              <a:avLst/>
            </a:prstGeom>
            <a:blipFill>
              <a:blip r:embed="rId4" cstate="screen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2257" y="5029523"/>
              <a:ext cx="1416331" cy="338203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Steel Spacer</a:t>
              </a:r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1771650" y="4579938"/>
            <a:ext cx="5848350" cy="338137"/>
            <a:chOff x="1771073" y="4579620"/>
            <a:chExt cx="5848927" cy="338554"/>
          </a:xfrm>
        </p:grpSpPr>
        <p:sp>
          <p:nvSpPr>
            <p:cNvPr id="7" name="Rectangle 6"/>
            <p:cNvSpPr/>
            <p:nvPr/>
          </p:nvSpPr>
          <p:spPr>
            <a:xfrm>
              <a:off x="1771073" y="4647966"/>
              <a:ext cx="5848927" cy="206630"/>
            </a:xfrm>
            <a:prstGeom prst="rect">
              <a:avLst/>
            </a:prstGeom>
            <a:solidFill>
              <a:srgbClr val="B45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7549" y="4579620"/>
              <a:ext cx="3241995" cy="338554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Copper Foil – Current Collector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262313" y="4359275"/>
            <a:ext cx="2681287" cy="338554"/>
            <a:chOff x="3261591" y="4358646"/>
            <a:chExt cx="2682009" cy="338971"/>
          </a:xfrm>
        </p:grpSpPr>
        <p:sp>
          <p:nvSpPr>
            <p:cNvPr id="8" name="Rectangle 7"/>
            <p:cNvSpPr/>
            <p:nvPr/>
          </p:nvSpPr>
          <p:spPr>
            <a:xfrm>
              <a:off x="3261591" y="4399966"/>
              <a:ext cx="2682009" cy="24795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61876" y="4358646"/>
              <a:ext cx="1119518" cy="338971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Electrode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1420813" y="3862388"/>
            <a:ext cx="6530975" cy="396875"/>
            <a:chOff x="1421245" y="3861955"/>
            <a:chExt cx="6530109" cy="397160"/>
          </a:xfrm>
        </p:grpSpPr>
        <p:sp>
          <p:nvSpPr>
            <p:cNvPr id="9" name="Rectangle 8"/>
            <p:cNvSpPr/>
            <p:nvPr/>
          </p:nvSpPr>
          <p:spPr>
            <a:xfrm>
              <a:off x="1421245" y="4109783"/>
              <a:ext cx="6530109" cy="1493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1245" y="3861955"/>
              <a:ext cx="6530109" cy="1493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1546" y="3885784"/>
              <a:ext cx="2465061" cy="338381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x Polymer Separators</a:t>
              </a:r>
            </a:p>
          </p:txBody>
        </p:sp>
      </p:grp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1176338" y="3116263"/>
            <a:ext cx="7831137" cy="1490662"/>
            <a:chOff x="1176366" y="3116580"/>
            <a:chExt cx="7830943" cy="1490056"/>
          </a:xfrm>
        </p:grpSpPr>
        <p:sp>
          <p:nvSpPr>
            <p:cNvPr id="17" name="Parallelogram 16"/>
            <p:cNvSpPr/>
            <p:nvPr/>
          </p:nvSpPr>
          <p:spPr>
            <a:xfrm>
              <a:off x="7951648" y="3365716"/>
              <a:ext cx="233356" cy="124092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flipH="1">
              <a:off x="1176366" y="3365716"/>
              <a:ext cx="233356" cy="124092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37381" y="3116580"/>
              <a:ext cx="869928" cy="585549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Plastic</a:t>
              </a:r>
            </a:p>
            <a:p>
              <a:pPr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O-Ring</a:t>
              </a: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676400" y="3886200"/>
            <a:ext cx="5807075" cy="338138"/>
            <a:chOff x="1676400" y="3886200"/>
            <a:chExt cx="5806633" cy="338554"/>
          </a:xfrm>
        </p:grpSpPr>
        <p:sp>
          <p:nvSpPr>
            <p:cNvPr id="29" name="TextBox 28"/>
            <p:cNvSpPr txBox="1"/>
            <p:nvPr/>
          </p:nvSpPr>
          <p:spPr>
            <a:xfrm>
              <a:off x="6248052" y="3886200"/>
              <a:ext cx="1234981" cy="338554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Electrolyte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3886200"/>
              <a:ext cx="1234981" cy="338554"/>
            </a:xfrm>
            <a:prstGeom prst="rect">
              <a:avLst/>
            </a:prstGeom>
            <a:noFill/>
            <a:effectLst>
              <a:outerShdw dist="10160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Electrolyte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74700" y="6577013"/>
            <a:ext cx="409575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             </a:t>
            </a:r>
            <a:r>
              <a:rPr lang="en-US" sz="900" b="1" dirty="0">
                <a:solidFill>
                  <a:schemeClr val="bg1">
                    <a:lumMod val="85000"/>
                  </a:schemeClr>
                </a:solidFill>
              </a:rPr>
              <a:t>Design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Results                      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b="1" dirty="0"/>
              <a:t>Capacity </a:t>
            </a:r>
            <a:r>
              <a:rPr lang="en-US" sz="4000" b="1" dirty="0" smtClean="0"/>
              <a:t>Calculation</a:t>
            </a:r>
            <a:endParaRPr lang="en-US" sz="4000" b="1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38200" y="2927350"/>
          <a:ext cx="7391400" cy="958850"/>
        </p:xfrm>
        <a:graphic>
          <a:graphicData uri="http://schemas.openxmlformats.org/presentationml/2006/ole">
            <p:oleObj spid="_x0000_s6146" name="Equation" r:id="rId4" imgW="3619500" imgH="469900" progId="Equation.DSMT4">
              <p:embed/>
            </p:oleObj>
          </a:graphicData>
        </a:graphic>
      </p:graphicFrame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971800" y="4520625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= 881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mAh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/g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457200" y="1371600"/>
          <a:ext cx="8229600" cy="942975"/>
        </p:xfrm>
        <a:graphic>
          <a:graphicData uri="http://schemas.openxmlformats.org/presentationml/2006/ole">
            <p:oleObj spid="_x0000_s6147" name="Equation" r:id="rId5" imgW="3098800" imgH="355600" progId="Equation.DSMT4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/>
          <a:lstStyle/>
          <a:p>
            <a:r>
              <a:rPr lang="en-US" sz="3600" b="1" dirty="0"/>
              <a:t>Calculating capacity for Gold Anode</a:t>
            </a:r>
          </a:p>
        </p:txBody>
      </p:sp>
      <p:pic>
        <p:nvPicPr>
          <p:cNvPr id="114691" name="Picture 3" descr="Gold electrod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2200" y="990600"/>
            <a:ext cx="4425950" cy="831850"/>
          </a:xfrm>
          <a:prstGeom prst="rect">
            <a:avLst/>
          </a:prstGeom>
          <a:noFill/>
        </p:spPr>
      </p:pic>
      <p:pic>
        <p:nvPicPr>
          <p:cNvPr id="114692" name="Picture 4" descr="Gold overa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09750" y="1905000"/>
            <a:ext cx="5734050" cy="782638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Determine the </a:t>
            </a:r>
            <a:r>
              <a:rPr lang="en-US" sz="2000" b="1" dirty="0"/>
              <a:t>active mass, </a:t>
            </a:r>
            <a:r>
              <a:rPr lang="en-US" sz="2000" b="1" dirty="0">
                <a:solidFill>
                  <a:srgbClr val="FF0000"/>
                </a:solidFill>
              </a:rPr>
              <a:t>not everything in the electrode is </a:t>
            </a:r>
            <a:r>
              <a:rPr lang="en-US" sz="2000" b="1" dirty="0" err="1" smtClean="0">
                <a:solidFill>
                  <a:srgbClr val="FF0000"/>
                </a:solidFill>
              </a:rPr>
              <a:t>redox</a:t>
            </a:r>
            <a:r>
              <a:rPr lang="en-US" sz="2000" b="1" dirty="0" smtClean="0">
                <a:solidFill>
                  <a:srgbClr val="FF0000"/>
                </a:solidFill>
              </a:rPr>
              <a:t> active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436688" y="4343400"/>
          <a:ext cx="6107112" cy="501650"/>
        </p:xfrm>
        <a:graphic>
          <a:graphicData uri="http://schemas.openxmlformats.org/presentationml/2006/ole">
            <p:oleObj spid="_x0000_s5122" name="Equation" r:id="rId6" imgW="2895480" imgH="241200" progId="Equation.DSMT4">
              <p:embed/>
            </p:oleObj>
          </a:graphicData>
        </a:graphic>
      </p:graphicFrame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143000" y="3429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Example: a 2 mg electrode with 20% inactive material (super P and PTFE binder) </a:t>
            </a:r>
          </a:p>
        </p:txBody>
      </p:sp>
      <p:pic>
        <p:nvPicPr>
          <p:cNvPr id="114696" name="Picture 8" descr="active mas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0600" y="4876800"/>
            <a:ext cx="7239000" cy="901700"/>
          </a:xfrm>
          <a:prstGeom prst="rect">
            <a:avLst/>
          </a:prstGeom>
          <a:noFill/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685800" y="5867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</a:rPr>
              <a:t>In order to discharge this electrode over one hour, apply </a:t>
            </a:r>
            <a:r>
              <a:rPr lang="en-US" b="1" dirty="0" smtClean="0">
                <a:solidFill>
                  <a:srgbClr val="0000CC"/>
                </a:solidFill>
              </a:rPr>
              <a:t>-0.499 </a:t>
            </a:r>
            <a:r>
              <a:rPr lang="en-US" b="1" dirty="0" err="1" smtClean="0">
                <a:solidFill>
                  <a:srgbClr val="0000CC"/>
                </a:solidFill>
              </a:rPr>
              <a:t>mA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Battery Testing</a:t>
            </a:r>
            <a:endParaRPr lang="en-US" b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219200"/>
            <a:ext cx="3200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12192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124200" y="1219200"/>
            <a:ext cx="1905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16 channels for testing batteries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629400" y="3505200"/>
            <a:ext cx="1371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8 coin cell testers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76400" y="4495800"/>
            <a:ext cx="3429000" cy="200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28956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Celltest program for measurement and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26163" y="1371600"/>
            <a:ext cx="3017837" cy="5486400"/>
          </a:xfrm>
          <a:prstGeom prst="rect">
            <a:avLst/>
          </a:prstGeom>
          <a:solidFill>
            <a:srgbClr val="CCCC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defTabSz="457200"/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28" charset="-128"/>
                <a:cs typeface="Arial" charset="0"/>
              </a:rPr>
              <a:t>Au</a:t>
            </a:r>
            <a:r>
              <a:rPr lang="en-US" baseline="-25000">
                <a:solidFill>
                  <a:srgbClr val="FFFFFF"/>
                </a:solidFill>
                <a:latin typeface="Calibri" pitchFamily="34" charset="0"/>
                <a:ea typeface="ＭＳ Ｐゴシック" pitchFamily="28" charset="-128"/>
                <a:cs typeface="Arial" charset="0"/>
              </a:rPr>
              <a:t>0.9</a:t>
            </a: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28" charset="-128"/>
                <a:cs typeface="Arial" charset="0"/>
              </a:rPr>
              <a:t>Ag</a:t>
            </a:r>
            <a:r>
              <a:rPr lang="en-US" baseline="-25000">
                <a:solidFill>
                  <a:srgbClr val="FFFFFF"/>
                </a:solidFill>
                <a:latin typeface="Calibri" pitchFamily="34" charset="0"/>
                <a:ea typeface="ＭＳ Ｐゴシック" pitchFamily="28" charset="-128"/>
                <a:cs typeface="Arial" charset="0"/>
              </a:rPr>
              <a:t>0.1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417638"/>
            <a:ext cx="6126163" cy="54403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ea typeface="ＭＳ Ｐゴシック" pitchFamily="28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b="1" dirty="0"/>
              <a:t>Discharge/charge curves from the first two cycles</a:t>
            </a:r>
          </a:p>
        </p:txBody>
      </p:sp>
      <p:pic>
        <p:nvPicPr>
          <p:cNvPr id="112645" name="Picture 3" descr="Figure 3F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24000"/>
            <a:ext cx="3017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4" descr="Figure 3D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38475" y="1524000"/>
            <a:ext cx="3017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5" descr="Figure 3B.jpg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26163" y="1543050"/>
            <a:ext cx="30178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TextBox 6"/>
          <p:cNvSpPr txBox="1">
            <a:spLocks noChangeArrowheads="1"/>
          </p:cNvSpPr>
          <p:nvPr/>
        </p:nvSpPr>
        <p:spPr bwMode="auto">
          <a:xfrm>
            <a:off x="101600" y="4419600"/>
            <a:ext cx="6024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 b="1" dirty="0">
                <a:ea typeface="ＭＳ Ｐゴシック" pitchFamily="28" charset="-128"/>
                <a:cs typeface="Arial" charset="0"/>
              </a:rPr>
              <a:t>Au</a:t>
            </a:r>
            <a:r>
              <a:rPr lang="en-US" sz="2400" b="1" baseline="-25000" dirty="0">
                <a:ea typeface="ＭＳ Ｐゴシック" pitchFamily="28" charset="-128"/>
                <a:cs typeface="Arial" charset="0"/>
              </a:rPr>
              <a:t>0.5</a:t>
            </a:r>
            <a:r>
              <a:rPr lang="en-US" sz="2400" b="1" dirty="0">
                <a:ea typeface="ＭＳ Ｐゴシック" pitchFamily="28" charset="-128"/>
                <a:cs typeface="Arial" charset="0"/>
              </a:rPr>
              <a:t>Ag</a:t>
            </a:r>
            <a:r>
              <a:rPr lang="en-US" sz="2400" b="1" baseline="-25000" dirty="0">
                <a:ea typeface="ＭＳ Ｐゴシック" pitchFamily="28" charset="-128"/>
                <a:cs typeface="Arial" charset="0"/>
              </a:rPr>
              <a:t>0.5				         </a:t>
            </a:r>
            <a:r>
              <a:rPr lang="en-US" sz="2400" b="1" dirty="0">
                <a:ea typeface="ＭＳ Ｐゴシック" pitchFamily="28" charset="-128"/>
                <a:cs typeface="Arial" charset="0"/>
              </a:rPr>
              <a:t>Au</a:t>
            </a:r>
            <a:r>
              <a:rPr lang="en-US" sz="2400" b="1" baseline="-25000" dirty="0">
                <a:ea typeface="ＭＳ Ｐゴシック" pitchFamily="28" charset="-128"/>
                <a:cs typeface="Arial" charset="0"/>
              </a:rPr>
              <a:t>0.67</a:t>
            </a:r>
            <a:r>
              <a:rPr lang="en-US" sz="2400" b="1" dirty="0">
                <a:ea typeface="ＭＳ Ｐゴシック" pitchFamily="28" charset="-128"/>
                <a:cs typeface="Arial" charset="0"/>
              </a:rPr>
              <a:t>Ag</a:t>
            </a:r>
            <a:r>
              <a:rPr lang="en-US" sz="2400" b="1" baseline="-25000" dirty="0">
                <a:ea typeface="ＭＳ Ｐゴシック" pitchFamily="28" charset="-128"/>
                <a:cs typeface="Arial" charset="0"/>
              </a:rPr>
              <a:t>0.33</a:t>
            </a:r>
            <a:r>
              <a:rPr lang="en-US" sz="2400" b="1" dirty="0">
                <a:ea typeface="ＭＳ Ｐゴシック" pitchFamily="28" charset="-128"/>
                <a:cs typeface="Arial" charset="0"/>
              </a:rPr>
              <a:t>				</a:t>
            </a:r>
          </a:p>
          <a:p>
            <a:pPr defTabSz="457200"/>
            <a:r>
              <a:rPr lang="en-US" sz="2400" b="1" dirty="0" smtClean="0">
                <a:ea typeface="ＭＳ Ｐゴシック" pitchFamily="28" charset="-128"/>
                <a:cs typeface="Arial" charset="0"/>
              </a:rPr>
              <a:t>2</a:t>
            </a:r>
            <a:r>
              <a:rPr lang="en-US" sz="2400" b="1" baseline="30000" dirty="0" smtClean="0">
                <a:ea typeface="ＭＳ Ｐゴシック" pitchFamily="28" charset="-128"/>
                <a:cs typeface="Arial" charset="0"/>
              </a:rPr>
              <a:t>nd</a:t>
            </a:r>
            <a:r>
              <a:rPr lang="en-US" sz="2400" b="1" dirty="0" smtClean="0">
                <a:ea typeface="ＭＳ Ｐゴシック" pitchFamily="28" charset="-128"/>
                <a:cs typeface="Arial" charset="0"/>
              </a:rPr>
              <a:t> </a:t>
            </a:r>
            <a:r>
              <a:rPr lang="en-US" sz="2400" b="1" dirty="0">
                <a:ea typeface="ＭＳ Ｐゴシック" pitchFamily="28" charset="-128"/>
                <a:cs typeface="Arial" charset="0"/>
              </a:rPr>
              <a:t>cycle : </a:t>
            </a:r>
            <a:r>
              <a:rPr lang="en-US" sz="2400" b="1" dirty="0" smtClean="0">
                <a:ea typeface="ＭＳ Ｐゴシック" pitchFamily="28" charset="-128"/>
                <a:cs typeface="Arial" charset="0"/>
              </a:rPr>
              <a:t>			  </a:t>
            </a:r>
          </a:p>
          <a:p>
            <a:pPr defTabSz="457200"/>
            <a:r>
              <a:rPr lang="en-US" sz="2400" b="1" dirty="0" smtClean="0">
                <a:solidFill>
                  <a:srgbClr val="FF0000"/>
                </a:solidFill>
                <a:ea typeface="ＭＳ Ｐゴシック" pitchFamily="28" charset="-128"/>
                <a:cs typeface="Arial" charset="0"/>
              </a:rPr>
              <a:t>499mAh/g</a:t>
            </a:r>
            <a:r>
              <a:rPr lang="en-US" sz="2400" b="1" dirty="0" smtClean="0">
                <a:ea typeface="ＭＳ Ｐゴシック" pitchFamily="28" charset="-128"/>
                <a:cs typeface="Arial" charset="0"/>
              </a:rPr>
              <a:t>					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28" charset="-128"/>
                <a:cs typeface="Arial" charset="0"/>
              </a:rPr>
              <a:t>459mAh/g</a:t>
            </a:r>
            <a:r>
              <a:rPr lang="en-US" sz="2400" b="1" baseline="-25000" dirty="0">
                <a:ea typeface="ＭＳ Ｐゴシック" pitchFamily="28" charset="-128"/>
                <a:cs typeface="Arial" charset="0"/>
              </a:rPr>
              <a:t>	</a:t>
            </a:r>
          </a:p>
          <a:p>
            <a:pPr defTabSz="457200"/>
            <a:r>
              <a:rPr lang="en-US" sz="2400" b="1" dirty="0">
                <a:ea typeface="ＭＳ Ｐゴシック" pitchFamily="28" charset="-128"/>
                <a:cs typeface="Arial" charset="0"/>
              </a:rPr>
              <a:t>			</a:t>
            </a:r>
          </a:p>
        </p:txBody>
      </p:sp>
      <p:sp>
        <p:nvSpPr>
          <p:cNvPr id="112649" name="Rectangle 10"/>
          <p:cNvSpPr>
            <a:spLocks noChangeArrowheads="1"/>
          </p:cNvSpPr>
          <p:nvPr/>
        </p:nvSpPr>
        <p:spPr bwMode="auto">
          <a:xfrm>
            <a:off x="6324600" y="4419600"/>
            <a:ext cx="2819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Au</a:t>
            </a:r>
            <a:r>
              <a:rPr lang="en-US" sz="2400" b="1" baseline="-25000" dirty="0">
                <a:latin typeface="+mj-lt"/>
                <a:ea typeface="ＭＳ Ｐゴシック" pitchFamily="28" charset="-128"/>
                <a:cs typeface="Arial" charset="0"/>
              </a:rPr>
              <a:t>0.9</a:t>
            </a:r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Ag</a:t>
            </a:r>
            <a:r>
              <a:rPr lang="en-US" sz="2400" b="1" baseline="-25000" dirty="0">
                <a:latin typeface="+mj-lt"/>
                <a:ea typeface="ＭＳ Ｐゴシック" pitchFamily="28" charset="-128"/>
                <a:cs typeface="Arial" charset="0"/>
              </a:rPr>
              <a:t>0.1 </a:t>
            </a:r>
            <a:endParaRPr lang="en-US" sz="2400" b="1" dirty="0">
              <a:latin typeface="+mj-lt"/>
              <a:ea typeface="ＭＳ Ｐゴシック" pitchFamily="28" charset="-128"/>
              <a:cs typeface="Arial" charset="0"/>
            </a:endParaRPr>
          </a:p>
          <a:p>
            <a:pPr defTabSz="457200"/>
            <a:endParaRPr lang="en-US" sz="2400" b="1" baseline="-25000" dirty="0">
              <a:latin typeface="+mj-lt"/>
              <a:ea typeface="ＭＳ Ｐゴシック" pitchFamily="28" charset="-128"/>
              <a:cs typeface="Arial" charset="0"/>
            </a:endParaRPr>
          </a:p>
          <a:p>
            <a:pPr defTabSz="457200"/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Curve shape similar with Au</a:t>
            </a:r>
          </a:p>
          <a:p>
            <a:pPr defTabSz="457200"/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Capacity at 2</a:t>
            </a:r>
            <a:r>
              <a:rPr lang="en-US" sz="2400" b="1" baseline="30000" dirty="0">
                <a:latin typeface="+mj-lt"/>
                <a:ea typeface="ＭＳ Ｐゴシック" pitchFamily="28" charset="-128"/>
                <a:cs typeface="Arial" charset="0"/>
              </a:rPr>
              <a:t>nd</a:t>
            </a:r>
            <a:r>
              <a:rPr lang="en-US" sz="2400" b="1" dirty="0">
                <a:latin typeface="+mj-lt"/>
                <a:ea typeface="ＭＳ Ｐゴシック" pitchFamily="28" charset="-128"/>
                <a:cs typeface="Arial" charset="0"/>
              </a:rPr>
              <a:t> cycle :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ea typeface="ＭＳ Ｐゴシック" pitchFamily="28" charset="-128"/>
                <a:cs typeface="Arial" charset="0"/>
              </a:rPr>
              <a:t>439mAh/g</a:t>
            </a:r>
            <a:endParaRPr lang="en-US" sz="2400" b="1" dirty="0">
              <a:solidFill>
                <a:srgbClr val="FF0000"/>
              </a:solidFill>
              <a:latin typeface="+mj-lt"/>
              <a:ea typeface="ＭＳ Ｐゴシック" pitchFamily="28" charset="-128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morpheus-red-or-blue-pill-the-matrix-1957140-500-56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228600"/>
            <a:ext cx="5562600" cy="63198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228600"/>
            <a:ext cx="3802063" cy="523875"/>
          </a:xfrm>
          <a:prstGeom prst="rect">
            <a:avLst/>
          </a:prstGeom>
          <a:noFill/>
          <a:effectLst>
            <a:outerShdw blurRad="50800" dist="12700" dir="2700000" algn="ctr" rotWithShape="0">
              <a:schemeClr val="bg2">
                <a:lumMod val="60000"/>
                <a:lumOff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FF00"/>
                </a:solidFill>
                <a:effectLst>
                  <a:glow rad="101600">
                    <a:srgbClr val="CC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1970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Choice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267200"/>
            <a:ext cx="3657600" cy="2286000"/>
          </a:xfrm>
          <a:prstGeom prst="ellipse">
            <a:avLst/>
          </a:prstGeom>
          <a:solidFill>
            <a:srgbClr val="0000FF"/>
          </a:solidFill>
          <a:scene3d>
            <a:camera prst="orthographicFront"/>
            <a:lightRig rig="balanced" dir="t"/>
          </a:scene3d>
          <a:sp3d extrusionH="50800" contourW="12700" prstMaterial="dkEdge">
            <a:bevelT/>
            <a:extrusionClr>
              <a:srgbClr val="0000FF"/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82880" anchor="ctr"/>
          <a:lstStyle/>
          <a:p>
            <a:pPr algn="ctr">
              <a:lnSpc>
                <a:spcPts val="3000"/>
              </a:lnSpc>
              <a:defRPr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Pill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CPU transistor 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 density x2,000,000</a:t>
            </a:r>
          </a:p>
        </p:txBody>
      </p:sp>
      <p:sp>
        <p:nvSpPr>
          <p:cNvPr id="8" name="Oval 7"/>
          <p:cNvSpPr/>
          <p:nvPr/>
        </p:nvSpPr>
        <p:spPr>
          <a:xfrm>
            <a:off x="5334000" y="4267200"/>
            <a:ext cx="3657600" cy="2286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balanced" dir="t"/>
          </a:scene3d>
          <a:sp3d extrusionH="50800" contourW="12700" prstMaterial="dkEdge">
            <a:bevelT/>
            <a:extrusionClr>
              <a:srgbClr val="FF0000"/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182880" anchor="ctr"/>
          <a:lstStyle/>
          <a:p>
            <a:pPr algn="ctr">
              <a:lnSpc>
                <a:spcPts val="3000"/>
              </a:lnSpc>
              <a:defRPr/>
            </a:pPr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Pill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rechargeable </a:t>
            </a:r>
          </a:p>
          <a:p>
            <a:pPr algn="ctr">
              <a:lnSpc>
                <a:spcPts val="3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 capacity x4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52400" y="990600"/>
            <a:ext cx="2743200" cy="1066800"/>
          </a:xfrm>
          <a:prstGeom prst="cloudCallout">
            <a:avLst>
              <a:gd name="adj1" fmla="val 85120"/>
              <a:gd name="adj2" fmla="val -39405"/>
            </a:avLst>
          </a:prstGeom>
          <a:solidFill>
            <a:srgbClr val="DA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Narkisim" pitchFamily="34" charset="-79"/>
              </a:rPr>
              <a:t>Imagine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The </a:t>
            </a:r>
            <a:r>
              <a:rPr lang="en-US" sz="4000" b="1" dirty="0" err="1"/>
              <a:t>Ragone</a:t>
            </a:r>
            <a:r>
              <a:rPr lang="en-US" sz="4000" b="1" dirty="0"/>
              <a:t> </a:t>
            </a:r>
            <a:r>
              <a:rPr lang="en-US" sz="4000" b="1" dirty="0" smtClean="0"/>
              <a:t>Plot</a:t>
            </a:r>
            <a:endParaRPr lang="en-US" sz="40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660123"/>
            <a:ext cx="5518150" cy="58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 descr="775px-Supercapacitors_char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685800"/>
            <a:ext cx="3937659" cy="2438400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715000" y="3810000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</a:rPr>
              <a:t>Gasoline </a:t>
            </a:r>
            <a:r>
              <a:rPr lang="en-US" sz="2400" b="1" dirty="0">
                <a:solidFill>
                  <a:srgbClr val="0000CC"/>
                </a:solidFill>
              </a:rPr>
              <a:t>energy density </a:t>
            </a:r>
            <a:r>
              <a:rPr lang="en-US" sz="2400" b="1" dirty="0" smtClean="0">
                <a:solidFill>
                  <a:srgbClr val="0000CC"/>
                </a:solidFill>
              </a:rPr>
              <a:t>~12 </a:t>
            </a:r>
            <a:r>
              <a:rPr lang="en-US" sz="2400" b="1" dirty="0">
                <a:solidFill>
                  <a:srgbClr val="0000CC"/>
                </a:solidFill>
              </a:rPr>
              <a:t>kWh/kg and nuclear fission </a:t>
            </a:r>
            <a:r>
              <a:rPr lang="en-US" sz="2400" b="1" dirty="0" smtClean="0">
                <a:solidFill>
                  <a:srgbClr val="0000CC"/>
                </a:solidFill>
              </a:rPr>
              <a:t>yields ~ </a:t>
            </a:r>
            <a:r>
              <a:rPr lang="en-US" sz="2400" b="1" dirty="0">
                <a:solidFill>
                  <a:srgbClr val="0000CC"/>
                </a:solidFill>
              </a:rPr>
              <a:t>25 billion </a:t>
            </a:r>
            <a:r>
              <a:rPr lang="en-US" sz="2400" b="1" dirty="0" err="1" smtClean="0">
                <a:solidFill>
                  <a:srgbClr val="0000CC"/>
                </a:solidFill>
              </a:rPr>
              <a:t>Wh</a:t>
            </a:r>
            <a:r>
              <a:rPr lang="en-US" sz="2400" b="1" dirty="0" smtClean="0">
                <a:solidFill>
                  <a:srgbClr val="0000CC"/>
                </a:solidFill>
              </a:rPr>
              <a:t>/kg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85800" y="152400"/>
            <a:ext cx="8001000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600" b="1" kern="0" dirty="0" smtClean="0">
                <a:solidFill>
                  <a:srgbClr val="0000CC"/>
                </a:solidFill>
                <a:effectLst>
                  <a:outerShdw blurRad="12700" dist="12700" dir="2700000" algn="ctr" rotWithShape="0">
                    <a:schemeClr val="bg1">
                      <a:lumMod val="85000"/>
                    </a:schemeClr>
                  </a:outerShdw>
                </a:effectLst>
                <a:latin typeface="+mn-lt"/>
                <a:cs typeface="+mn-cs"/>
              </a:rPr>
              <a:t>So </a:t>
            </a:r>
            <a:r>
              <a:rPr lang="en-US" sz="3600" b="1" kern="0" dirty="0" smtClean="0">
                <a:solidFill>
                  <a:srgbClr val="0000CC"/>
                </a:solidFill>
                <a:effectLst>
                  <a:outerShdw blurRad="12700" dist="12700" dir="2700000" algn="ctr" rotWithShape="0">
                    <a:schemeClr val="bg1">
                      <a:lumMod val="85000"/>
                    </a:schemeClr>
                  </a:outerShdw>
                </a:effectLst>
                <a:latin typeface="+mn-lt"/>
                <a:cs typeface="+mn-cs"/>
              </a:rPr>
              <a:t>What Else </a:t>
            </a:r>
            <a:r>
              <a:rPr lang="en-US" sz="3600" b="1" kern="0" dirty="0" smtClean="0">
                <a:solidFill>
                  <a:srgbClr val="0000CC"/>
                </a:solidFill>
                <a:effectLst>
                  <a:outerShdw blurRad="12700" dist="12700" dir="2700000" algn="ctr" rotWithShape="0">
                    <a:schemeClr val="bg1">
                      <a:lumMod val="85000"/>
                    </a:schemeClr>
                  </a:outerShdw>
                </a:effectLst>
                <a:latin typeface="+mn-lt"/>
                <a:cs typeface="+mn-cs"/>
              </a:rPr>
              <a:t>Can the Virus Do?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600" b="1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pic>
        <p:nvPicPr>
          <p:cNvPr id="82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938" y="1447800"/>
            <a:ext cx="1815662" cy="1143000"/>
          </a:xfrm>
          <a:prstGeom prst="roundRect">
            <a:avLst>
              <a:gd name="adj" fmla="val 1761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275444" lon="20757094" rev="30193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3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22589" y="1524000"/>
            <a:ext cx="2016211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5666" lon="53890" rev="2156194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4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1447800"/>
            <a:ext cx="1730587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627512" lon="696097" rev="2105899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5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15200" y="4267200"/>
            <a:ext cx="1295400" cy="1709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679535" lon="992326" rev="20900718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7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8200" y="4267200"/>
            <a:ext cx="2362200" cy="1621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236791" lon="21035120" rev="15449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3" name="Group 246"/>
          <p:cNvGrpSpPr/>
          <p:nvPr/>
        </p:nvGrpSpPr>
        <p:grpSpPr>
          <a:xfrm>
            <a:off x="457200" y="4038600"/>
            <a:ext cx="2260600" cy="1719942"/>
            <a:chOff x="381000" y="4452258"/>
            <a:chExt cx="2260600" cy="1719942"/>
          </a:xfrm>
          <a:scene3d>
            <a:camera prst="orthographicFront">
              <a:rot lat="20699998" lon="19799989" rev="600000"/>
            </a:camera>
            <a:lightRig rig="threePt" dir="t"/>
          </a:scene3d>
        </p:grpSpPr>
        <p:pic>
          <p:nvPicPr>
            <p:cNvPr id="119" name="Picture 1027" descr="Slide11.png                                                    00134EB7Macintosh HD                   C016EB50: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81000" y="4648200"/>
              <a:ext cx="2074689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8" name="Picture 1027" descr="Slide11.png                                                    00134EB7Macintosh HD                   C016EB50: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295400" y="4452258"/>
              <a:ext cx="1346200" cy="685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21" name="Picture 102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5219" y="2971800"/>
            <a:ext cx="1194981" cy="99324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605905" lon="20483642" rev="457592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" name="Group 121"/>
          <p:cNvGrpSpPr/>
          <p:nvPr/>
        </p:nvGrpSpPr>
        <p:grpSpPr>
          <a:xfrm>
            <a:off x="2819400" y="4419600"/>
            <a:ext cx="1335567" cy="1208186"/>
            <a:chOff x="7913872" y="3131618"/>
            <a:chExt cx="1335567" cy="1208186"/>
          </a:xfrm>
          <a:scene3d>
            <a:camera prst="orthographicFront">
              <a:rot lat="20703502" lon="21519728" rev="310526"/>
            </a:camera>
            <a:lightRig rig="threePt" dir="t"/>
          </a:scene3d>
        </p:grpSpPr>
        <p:pic>
          <p:nvPicPr>
            <p:cNvPr id="123" name="Picture 1041" descr="&#10;yeast SEM.jpg                                                  00074C1DMacintosh HD                   C06A60B7: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7913872" y="3131618"/>
              <a:ext cx="1335567" cy="12081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5" name="Group 1042"/>
            <p:cNvGrpSpPr>
              <a:grpSpLocks/>
            </p:cNvGrpSpPr>
            <p:nvPr/>
          </p:nvGrpSpPr>
          <p:grpSpPr bwMode="auto">
            <a:xfrm>
              <a:off x="7957805" y="3152691"/>
              <a:ext cx="1079291" cy="924403"/>
              <a:chOff x="240" y="1488"/>
              <a:chExt cx="2304" cy="2160"/>
            </a:xfrm>
          </p:grpSpPr>
          <p:grpSp>
            <p:nvGrpSpPr>
              <p:cNvPr id="6" name="Group 1043"/>
              <p:cNvGrpSpPr>
                <a:grpSpLocks/>
              </p:cNvGrpSpPr>
              <p:nvPr/>
            </p:nvGrpSpPr>
            <p:grpSpPr bwMode="auto">
              <a:xfrm>
                <a:off x="1728" y="2637"/>
                <a:ext cx="816" cy="1011"/>
                <a:chOff x="4608" y="1437"/>
                <a:chExt cx="816" cy="1011"/>
              </a:xfrm>
            </p:grpSpPr>
            <p:sp>
              <p:nvSpPr>
                <p:cNvPr id="129" name="Oval 1044"/>
                <p:cNvSpPr>
                  <a:spLocks noChangeArrowheads="1"/>
                </p:cNvSpPr>
                <p:nvPr/>
              </p:nvSpPr>
              <p:spPr bwMode="auto">
                <a:xfrm>
                  <a:off x="4608" y="1632"/>
                  <a:ext cx="816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A9A965"/>
                    </a:gs>
                  </a:gsLst>
                  <a:path path="rect">
                    <a:fillToRect r="100000" b="100000"/>
                  </a:path>
                </a:gradFill>
                <a:ln w="76200" cmpd="tri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1045"/>
                <p:cNvGrpSpPr>
                  <a:grpSpLocks/>
                </p:cNvGrpSpPr>
                <p:nvPr/>
              </p:nvGrpSpPr>
              <p:grpSpPr bwMode="auto">
                <a:xfrm>
                  <a:off x="4608" y="1437"/>
                  <a:ext cx="192" cy="479"/>
                  <a:chOff x="4992" y="2640"/>
                  <a:chExt cx="432" cy="912"/>
                </a:xfrm>
              </p:grpSpPr>
              <p:sp>
                <p:nvSpPr>
                  <p:cNvPr id="140" name="AutoShape 1046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3168"/>
                    <a:ext cx="288" cy="38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Line 1047"/>
                  <p:cNvSpPr>
                    <a:spLocks noChangeShapeType="1"/>
                  </p:cNvSpPr>
                  <p:nvPr/>
                </p:nvSpPr>
                <p:spPr bwMode="auto">
                  <a:xfrm>
                    <a:off x="5067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5184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1049"/>
                  <p:cNvSpPr>
                    <a:spLocks noChangeArrowheads="1"/>
                  </p:cNvSpPr>
                  <p:nvPr/>
                </p:nvSpPr>
                <p:spPr bwMode="auto">
                  <a:xfrm>
                    <a:off x="5006" y="2832"/>
                    <a:ext cx="240" cy="24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1050"/>
                  <p:cNvSpPr>
                    <a:spLocks/>
                  </p:cNvSpPr>
                  <p:nvPr/>
                </p:nvSpPr>
                <p:spPr bwMode="auto">
                  <a:xfrm>
                    <a:off x="5184" y="2640"/>
                    <a:ext cx="240" cy="216"/>
                  </a:xfrm>
                  <a:custGeom>
                    <a:avLst/>
                    <a:gdLst>
                      <a:gd name="T0" fmla="*/ 0 w 240"/>
                      <a:gd name="T1" fmla="*/ 192 h 216"/>
                      <a:gd name="T2" fmla="*/ 144 w 240"/>
                      <a:gd name="T3" fmla="*/ 192 h 216"/>
                      <a:gd name="T4" fmla="*/ 96 w 240"/>
                      <a:gd name="T5" fmla="*/ 48 h 216"/>
                      <a:gd name="T6" fmla="*/ 240 w 240"/>
                      <a:gd name="T7" fmla="*/ 0 h 2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216"/>
                      <a:gd name="T14" fmla="*/ 240 w 240"/>
                      <a:gd name="T15" fmla="*/ 216 h 2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216">
                        <a:moveTo>
                          <a:pt x="0" y="192"/>
                        </a:moveTo>
                        <a:cubicBezTo>
                          <a:pt x="64" y="204"/>
                          <a:pt x="128" y="216"/>
                          <a:pt x="144" y="192"/>
                        </a:cubicBezTo>
                        <a:cubicBezTo>
                          <a:pt x="160" y="168"/>
                          <a:pt x="80" y="80"/>
                          <a:pt x="96" y="48"/>
                        </a:cubicBezTo>
                        <a:cubicBezTo>
                          <a:pt x="112" y="16"/>
                          <a:pt x="176" y="8"/>
                          <a:pt x="240" y="0"/>
                        </a:cubicBezTo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1051"/>
                <p:cNvGrpSpPr>
                  <a:grpSpLocks/>
                </p:cNvGrpSpPr>
                <p:nvPr/>
              </p:nvGrpSpPr>
              <p:grpSpPr bwMode="auto">
                <a:xfrm>
                  <a:off x="4704" y="1972"/>
                  <a:ext cx="384" cy="432"/>
                  <a:chOff x="1056" y="3744"/>
                  <a:chExt cx="624" cy="624"/>
                </a:xfrm>
              </p:grpSpPr>
              <p:sp>
                <p:nvSpPr>
                  <p:cNvPr id="137" name="Freeform 1052"/>
                  <p:cNvSpPr>
                    <a:spLocks/>
                  </p:cNvSpPr>
                  <p:nvPr/>
                </p:nvSpPr>
                <p:spPr bwMode="auto">
                  <a:xfrm>
                    <a:off x="1056" y="3936"/>
                    <a:ext cx="624" cy="192"/>
                  </a:xfrm>
                  <a:custGeom>
                    <a:avLst/>
                    <a:gdLst>
                      <a:gd name="T0" fmla="*/ 0 w 624"/>
                      <a:gd name="T1" fmla="*/ 0 h 192"/>
                      <a:gd name="T2" fmla="*/ 192 w 624"/>
                      <a:gd name="T3" fmla="*/ 96 h 192"/>
                      <a:gd name="T4" fmla="*/ 432 w 624"/>
                      <a:gd name="T5" fmla="*/ 96 h 192"/>
                      <a:gd name="T6" fmla="*/ 624 w 624"/>
                      <a:gd name="T7" fmla="*/ 192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192"/>
                      <a:gd name="T14" fmla="*/ 624 w 624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192">
                        <a:moveTo>
                          <a:pt x="0" y="0"/>
                        </a:moveTo>
                        <a:cubicBezTo>
                          <a:pt x="60" y="40"/>
                          <a:pt x="120" y="80"/>
                          <a:pt x="192" y="96"/>
                        </a:cubicBezTo>
                        <a:cubicBezTo>
                          <a:pt x="264" y="112"/>
                          <a:pt x="360" y="80"/>
                          <a:pt x="432" y="96"/>
                        </a:cubicBezTo>
                        <a:cubicBezTo>
                          <a:pt x="504" y="112"/>
                          <a:pt x="564" y="152"/>
                          <a:pt x="624" y="192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053"/>
                  <p:cNvSpPr>
                    <a:spLocks/>
                  </p:cNvSpPr>
                  <p:nvPr/>
                </p:nvSpPr>
                <p:spPr bwMode="auto">
                  <a:xfrm rot="14724174" flipH="1">
                    <a:off x="1080" y="3960"/>
                    <a:ext cx="624" cy="192"/>
                  </a:xfrm>
                  <a:custGeom>
                    <a:avLst/>
                    <a:gdLst>
                      <a:gd name="T0" fmla="*/ 0 w 624"/>
                      <a:gd name="T1" fmla="*/ 0 h 192"/>
                      <a:gd name="T2" fmla="*/ 192 w 624"/>
                      <a:gd name="T3" fmla="*/ 96 h 192"/>
                      <a:gd name="T4" fmla="*/ 432 w 624"/>
                      <a:gd name="T5" fmla="*/ 96 h 192"/>
                      <a:gd name="T6" fmla="*/ 624 w 624"/>
                      <a:gd name="T7" fmla="*/ 192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4"/>
                      <a:gd name="T13" fmla="*/ 0 h 192"/>
                      <a:gd name="T14" fmla="*/ 624 w 624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4" h="192">
                        <a:moveTo>
                          <a:pt x="0" y="0"/>
                        </a:moveTo>
                        <a:cubicBezTo>
                          <a:pt x="60" y="40"/>
                          <a:pt x="120" y="80"/>
                          <a:pt x="192" y="96"/>
                        </a:cubicBezTo>
                        <a:cubicBezTo>
                          <a:pt x="264" y="112"/>
                          <a:pt x="360" y="80"/>
                          <a:pt x="432" y="96"/>
                        </a:cubicBezTo>
                        <a:cubicBezTo>
                          <a:pt x="504" y="112"/>
                          <a:pt x="564" y="152"/>
                          <a:pt x="624" y="192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Line 105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3977"/>
                    <a:ext cx="144" cy="62"/>
                  </a:xfrm>
                  <a:prstGeom prst="line">
                    <a:avLst/>
                  </a:prstGeom>
                  <a:noFill/>
                  <a:ln w="57150">
                    <a:solidFill>
                      <a:srgbClr val="66CC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055"/>
                <p:cNvGrpSpPr>
                  <a:grpSpLocks/>
                </p:cNvGrpSpPr>
                <p:nvPr/>
              </p:nvGrpSpPr>
              <p:grpSpPr bwMode="auto">
                <a:xfrm>
                  <a:off x="4992" y="1824"/>
                  <a:ext cx="241" cy="241"/>
                  <a:chOff x="1344" y="3887"/>
                  <a:chExt cx="385" cy="385"/>
                </a:xfrm>
              </p:grpSpPr>
              <p:grpSp>
                <p:nvGrpSpPr>
                  <p:cNvPr id="10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1344" y="3887"/>
                    <a:ext cx="384" cy="385"/>
                    <a:chOff x="1344" y="3887"/>
                    <a:chExt cx="384" cy="385"/>
                  </a:xfrm>
                </p:grpSpPr>
                <p:sp>
                  <p:nvSpPr>
                    <p:cNvPr id="135" name="Oval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4" y="3888"/>
                      <a:ext cx="384" cy="384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Freeform 1058"/>
                    <p:cNvSpPr>
                      <a:spLocks/>
                    </p:cNvSpPr>
                    <p:nvPr/>
                  </p:nvSpPr>
                  <p:spPr bwMode="auto">
                    <a:xfrm>
                      <a:off x="1536" y="3887"/>
                      <a:ext cx="184" cy="141"/>
                    </a:xfrm>
                    <a:custGeom>
                      <a:avLst/>
                      <a:gdLst>
                        <a:gd name="T0" fmla="*/ 0 w 184"/>
                        <a:gd name="T1" fmla="*/ 1 h 141"/>
                        <a:gd name="T2" fmla="*/ 48 w 184"/>
                        <a:gd name="T3" fmla="*/ 5 h 141"/>
                        <a:gd name="T4" fmla="*/ 112 w 184"/>
                        <a:gd name="T5" fmla="*/ 33 h 141"/>
                        <a:gd name="T6" fmla="*/ 164 w 184"/>
                        <a:gd name="T7" fmla="*/ 89 h 141"/>
                        <a:gd name="T8" fmla="*/ 184 w 184"/>
                        <a:gd name="T9" fmla="*/ 141 h 14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4"/>
                        <a:gd name="T16" fmla="*/ 0 h 141"/>
                        <a:gd name="T17" fmla="*/ 184 w 184"/>
                        <a:gd name="T18" fmla="*/ 141 h 14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4" h="141">
                          <a:moveTo>
                            <a:pt x="0" y="1"/>
                          </a:moveTo>
                          <a:cubicBezTo>
                            <a:pt x="8" y="2"/>
                            <a:pt x="29" y="0"/>
                            <a:pt x="48" y="5"/>
                          </a:cubicBezTo>
                          <a:cubicBezTo>
                            <a:pt x="67" y="10"/>
                            <a:pt x="93" y="19"/>
                            <a:pt x="112" y="33"/>
                          </a:cubicBezTo>
                          <a:cubicBezTo>
                            <a:pt x="131" y="47"/>
                            <a:pt x="152" y="71"/>
                            <a:pt x="164" y="89"/>
                          </a:cubicBezTo>
                          <a:cubicBezTo>
                            <a:pt x="176" y="107"/>
                            <a:pt x="180" y="130"/>
                            <a:pt x="184" y="141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4" name="Freeform 1059"/>
                  <p:cNvSpPr>
                    <a:spLocks/>
                  </p:cNvSpPr>
                  <p:nvPr/>
                </p:nvSpPr>
                <p:spPr bwMode="auto">
                  <a:xfrm>
                    <a:off x="1700" y="4032"/>
                    <a:ext cx="29" cy="140"/>
                  </a:xfrm>
                  <a:custGeom>
                    <a:avLst/>
                    <a:gdLst>
                      <a:gd name="T0" fmla="*/ 28 w 29"/>
                      <a:gd name="T1" fmla="*/ 0 h 140"/>
                      <a:gd name="T2" fmla="*/ 24 w 29"/>
                      <a:gd name="T3" fmla="*/ 20 h 140"/>
                      <a:gd name="T4" fmla="*/ 28 w 29"/>
                      <a:gd name="T5" fmla="*/ 68 h 140"/>
                      <a:gd name="T6" fmla="*/ 16 w 29"/>
                      <a:gd name="T7" fmla="*/ 116 h 140"/>
                      <a:gd name="T8" fmla="*/ 0 w 29"/>
                      <a:gd name="T9" fmla="*/ 140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40"/>
                      <a:gd name="T17" fmla="*/ 29 w 29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40">
                        <a:moveTo>
                          <a:pt x="28" y="0"/>
                        </a:moveTo>
                        <a:cubicBezTo>
                          <a:pt x="27" y="3"/>
                          <a:pt x="24" y="9"/>
                          <a:pt x="24" y="20"/>
                        </a:cubicBezTo>
                        <a:cubicBezTo>
                          <a:pt x="24" y="31"/>
                          <a:pt x="29" y="52"/>
                          <a:pt x="28" y="68"/>
                        </a:cubicBezTo>
                        <a:cubicBezTo>
                          <a:pt x="27" y="84"/>
                          <a:pt x="21" y="104"/>
                          <a:pt x="16" y="116"/>
                        </a:cubicBezTo>
                        <a:cubicBezTo>
                          <a:pt x="11" y="128"/>
                          <a:pt x="3" y="135"/>
                          <a:pt x="0" y="140"/>
                        </a:cubicBezTo>
                      </a:path>
                    </a:pathLst>
                  </a:cu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26" name="Picture 1060" descr="YSD-cropped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40" y="1488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" name="Line 1061"/>
              <p:cNvSpPr>
                <a:spLocks noChangeShapeType="1"/>
              </p:cNvSpPr>
              <p:nvPr/>
            </p:nvSpPr>
            <p:spPr bwMode="auto">
              <a:xfrm flipH="1" flipV="1">
                <a:off x="912" y="2976"/>
                <a:ext cx="816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062"/>
              <p:cNvSpPr>
                <a:spLocks noChangeShapeType="1"/>
              </p:cNvSpPr>
              <p:nvPr/>
            </p:nvSpPr>
            <p:spPr bwMode="auto">
              <a:xfrm flipH="1" flipV="1">
                <a:off x="1728" y="2160"/>
                <a:ext cx="336" cy="67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0" name="Picture 1027" descr="Slide11.png                                                    00134EB7Macintosh HD                   C016EB50: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0000" y="2743200"/>
            <a:ext cx="13716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405676" lon="1321561" rev="2106313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1" name="Group 247"/>
          <p:cNvGrpSpPr/>
          <p:nvPr/>
        </p:nvGrpSpPr>
        <p:grpSpPr>
          <a:xfrm>
            <a:off x="1905000" y="2952750"/>
            <a:ext cx="5468938" cy="781050"/>
            <a:chOff x="1524000" y="4495800"/>
            <a:chExt cx="5468938" cy="781050"/>
          </a:xfrm>
        </p:grpSpPr>
        <p:sp>
          <p:nvSpPr>
            <p:cNvPr id="249" name="AutoShape 1057"/>
            <p:cNvSpPr>
              <a:spLocks noChangeArrowheads="1"/>
            </p:cNvSpPr>
            <p:nvPr/>
          </p:nvSpPr>
          <p:spPr bwMode="auto">
            <a:xfrm>
              <a:off x="1980873" y="4739022"/>
              <a:ext cx="4287837" cy="276622"/>
            </a:xfrm>
            <a:prstGeom prst="flowChartTerminator">
              <a:avLst/>
            </a:prstGeom>
            <a:noFill/>
            <a:ln w="31750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0" name="AutoShape 1058"/>
            <p:cNvSpPr>
              <a:spLocks noChangeArrowheads="1"/>
            </p:cNvSpPr>
            <p:nvPr/>
          </p:nvSpPr>
          <p:spPr bwMode="auto">
            <a:xfrm>
              <a:off x="4065567" y="4763001"/>
              <a:ext cx="1905330" cy="2320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Tx/>
                <a:buNone/>
              </a:pPr>
              <a:r>
                <a:rPr kumimoji="1" lang="en-US" altLang="zh-TW" sz="1050" b="1">
                  <a:ea typeface="新細明體" pitchFamily="-107" charset="-120"/>
                </a:rPr>
                <a:t>gIII, gVI</a:t>
              </a:r>
            </a:p>
          </p:txBody>
        </p:sp>
        <p:sp>
          <p:nvSpPr>
            <p:cNvPr id="251" name="AutoShape 1059"/>
            <p:cNvSpPr>
              <a:spLocks noChangeArrowheads="1"/>
            </p:cNvSpPr>
            <p:nvPr/>
          </p:nvSpPr>
          <p:spPr bwMode="auto">
            <a:xfrm>
              <a:off x="2934102" y="4763001"/>
              <a:ext cx="1131465" cy="2320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Tx/>
                <a:buNone/>
              </a:pPr>
              <a:r>
                <a:rPr kumimoji="1" lang="en-US" altLang="zh-TW" sz="1050" b="1">
                  <a:ea typeface="新細明體" pitchFamily="-107" charset="-120"/>
                </a:rPr>
                <a:t>gVIII</a:t>
              </a:r>
            </a:p>
          </p:txBody>
        </p:sp>
        <p:sp>
          <p:nvSpPr>
            <p:cNvPr id="252" name="AutoShape 1060"/>
            <p:cNvSpPr>
              <a:spLocks noChangeArrowheads="1"/>
            </p:cNvSpPr>
            <p:nvPr/>
          </p:nvSpPr>
          <p:spPr bwMode="auto">
            <a:xfrm>
              <a:off x="2160238" y="4763001"/>
              <a:ext cx="773864" cy="2320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Tx/>
                <a:buNone/>
              </a:pPr>
              <a:r>
                <a:rPr kumimoji="1" lang="en-US" altLang="zh-TW" sz="1050" b="1">
                  <a:ea typeface="新細明體" pitchFamily="-107" charset="-120"/>
                </a:rPr>
                <a:t>gVII, gIX</a:t>
              </a:r>
            </a:p>
          </p:txBody>
        </p:sp>
        <p:sp>
          <p:nvSpPr>
            <p:cNvPr id="253" name="AutoShape 1061"/>
            <p:cNvSpPr>
              <a:spLocks noChangeArrowheads="1"/>
            </p:cNvSpPr>
            <p:nvPr/>
          </p:nvSpPr>
          <p:spPr bwMode="auto">
            <a:xfrm rot="1150740">
              <a:off x="1980873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4" name="AutoShape 1062"/>
            <p:cNvSpPr>
              <a:spLocks noChangeArrowheads="1"/>
            </p:cNvSpPr>
            <p:nvPr/>
          </p:nvSpPr>
          <p:spPr bwMode="auto">
            <a:xfrm rot="1150740">
              <a:off x="2160238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5" name="AutoShape 1063"/>
            <p:cNvSpPr>
              <a:spLocks noChangeArrowheads="1"/>
            </p:cNvSpPr>
            <p:nvPr/>
          </p:nvSpPr>
          <p:spPr bwMode="auto">
            <a:xfrm rot="1150740">
              <a:off x="2337346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6" name="AutoShape 1064"/>
            <p:cNvSpPr>
              <a:spLocks noChangeArrowheads="1"/>
            </p:cNvSpPr>
            <p:nvPr/>
          </p:nvSpPr>
          <p:spPr bwMode="auto">
            <a:xfrm rot="1150740">
              <a:off x="2516712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7" name="AutoShape 1065"/>
            <p:cNvSpPr>
              <a:spLocks noChangeArrowheads="1"/>
            </p:cNvSpPr>
            <p:nvPr/>
          </p:nvSpPr>
          <p:spPr bwMode="auto">
            <a:xfrm rot="1150740">
              <a:off x="2696076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8" name="AutoShape 1066"/>
            <p:cNvSpPr>
              <a:spLocks noChangeArrowheads="1"/>
            </p:cNvSpPr>
            <p:nvPr/>
          </p:nvSpPr>
          <p:spPr bwMode="auto">
            <a:xfrm rot="1150740">
              <a:off x="2873185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59" name="AutoShape 1067"/>
            <p:cNvSpPr>
              <a:spLocks noChangeArrowheads="1"/>
            </p:cNvSpPr>
            <p:nvPr/>
          </p:nvSpPr>
          <p:spPr bwMode="auto">
            <a:xfrm rot="1150740">
              <a:off x="3052550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0" name="AutoShape 1068"/>
            <p:cNvSpPr>
              <a:spLocks noChangeArrowheads="1"/>
            </p:cNvSpPr>
            <p:nvPr/>
          </p:nvSpPr>
          <p:spPr bwMode="auto">
            <a:xfrm rot="1150740">
              <a:off x="3231915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1" name="AutoShape 1069"/>
            <p:cNvSpPr>
              <a:spLocks noChangeArrowheads="1"/>
            </p:cNvSpPr>
            <p:nvPr/>
          </p:nvSpPr>
          <p:spPr bwMode="auto">
            <a:xfrm rot="1150740">
              <a:off x="3409023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2" name="AutoShape 1070"/>
            <p:cNvSpPr>
              <a:spLocks noChangeArrowheads="1"/>
            </p:cNvSpPr>
            <p:nvPr/>
          </p:nvSpPr>
          <p:spPr bwMode="auto">
            <a:xfrm rot="1150740">
              <a:off x="3588389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3" name="AutoShape 1071"/>
            <p:cNvSpPr>
              <a:spLocks noChangeArrowheads="1"/>
            </p:cNvSpPr>
            <p:nvPr/>
          </p:nvSpPr>
          <p:spPr bwMode="auto">
            <a:xfrm rot="1150740">
              <a:off x="3767753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4" name="AutoShape 1072"/>
            <p:cNvSpPr>
              <a:spLocks noChangeArrowheads="1"/>
            </p:cNvSpPr>
            <p:nvPr/>
          </p:nvSpPr>
          <p:spPr bwMode="auto">
            <a:xfrm rot="1150740">
              <a:off x="3944862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5" name="AutoShape 1073"/>
            <p:cNvSpPr>
              <a:spLocks noChangeArrowheads="1"/>
            </p:cNvSpPr>
            <p:nvPr/>
          </p:nvSpPr>
          <p:spPr bwMode="auto">
            <a:xfrm rot="1150740">
              <a:off x="4124227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6" name="AutoShape 1074"/>
            <p:cNvSpPr>
              <a:spLocks noChangeArrowheads="1"/>
            </p:cNvSpPr>
            <p:nvPr/>
          </p:nvSpPr>
          <p:spPr bwMode="auto">
            <a:xfrm rot="1150740">
              <a:off x="4303592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7" name="AutoShape 1075"/>
            <p:cNvSpPr>
              <a:spLocks noChangeArrowheads="1"/>
            </p:cNvSpPr>
            <p:nvPr/>
          </p:nvSpPr>
          <p:spPr bwMode="auto">
            <a:xfrm rot="1150740">
              <a:off x="4480701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8" name="AutoShape 1076"/>
            <p:cNvSpPr>
              <a:spLocks noChangeArrowheads="1"/>
            </p:cNvSpPr>
            <p:nvPr/>
          </p:nvSpPr>
          <p:spPr bwMode="auto">
            <a:xfrm rot="1150740">
              <a:off x="4660066" y="4670509"/>
              <a:ext cx="357601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69" name="AutoShape 1077"/>
            <p:cNvSpPr>
              <a:spLocks noChangeArrowheads="1"/>
            </p:cNvSpPr>
            <p:nvPr/>
          </p:nvSpPr>
          <p:spPr bwMode="auto">
            <a:xfrm rot="1150740">
              <a:off x="4839430" y="4670509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0" name="AutoShape 1078"/>
            <p:cNvSpPr>
              <a:spLocks noChangeArrowheads="1"/>
            </p:cNvSpPr>
            <p:nvPr/>
          </p:nvSpPr>
          <p:spPr bwMode="auto">
            <a:xfrm rot="1150740">
              <a:off x="5017667" y="4670509"/>
              <a:ext cx="357602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1" name="AutoShape 1079"/>
            <p:cNvSpPr>
              <a:spLocks noChangeArrowheads="1"/>
            </p:cNvSpPr>
            <p:nvPr/>
          </p:nvSpPr>
          <p:spPr bwMode="auto">
            <a:xfrm rot="20449260" flipV="1">
              <a:off x="1982001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2" name="AutoShape 1080"/>
            <p:cNvSpPr>
              <a:spLocks noChangeArrowheads="1"/>
            </p:cNvSpPr>
            <p:nvPr/>
          </p:nvSpPr>
          <p:spPr bwMode="auto">
            <a:xfrm rot="20449260" flipV="1">
              <a:off x="2161366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3" name="AutoShape 1081"/>
            <p:cNvSpPr>
              <a:spLocks noChangeArrowheads="1"/>
            </p:cNvSpPr>
            <p:nvPr/>
          </p:nvSpPr>
          <p:spPr bwMode="auto">
            <a:xfrm rot="20449260" flipV="1">
              <a:off x="2340731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4" name="AutoShape 1082"/>
            <p:cNvSpPr>
              <a:spLocks noChangeArrowheads="1"/>
            </p:cNvSpPr>
            <p:nvPr/>
          </p:nvSpPr>
          <p:spPr bwMode="auto">
            <a:xfrm rot="20449260" flipV="1">
              <a:off x="2517839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5" name="AutoShape 1083"/>
            <p:cNvSpPr>
              <a:spLocks noChangeArrowheads="1"/>
            </p:cNvSpPr>
            <p:nvPr/>
          </p:nvSpPr>
          <p:spPr bwMode="auto">
            <a:xfrm rot="20449260" flipV="1">
              <a:off x="2697205" y="5040480"/>
              <a:ext cx="357601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6" name="AutoShape 1084"/>
            <p:cNvSpPr>
              <a:spLocks noChangeArrowheads="1"/>
            </p:cNvSpPr>
            <p:nvPr/>
          </p:nvSpPr>
          <p:spPr bwMode="auto">
            <a:xfrm rot="20449260" flipV="1">
              <a:off x="2876569" y="5040480"/>
              <a:ext cx="35760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7" name="AutoShape 1085"/>
            <p:cNvSpPr>
              <a:spLocks noChangeArrowheads="1"/>
            </p:cNvSpPr>
            <p:nvPr/>
          </p:nvSpPr>
          <p:spPr bwMode="auto">
            <a:xfrm rot="20449260" flipV="1">
              <a:off x="3054806" y="5040480"/>
              <a:ext cx="35760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8" name="AutoShape 1086"/>
            <p:cNvSpPr>
              <a:spLocks noChangeArrowheads="1"/>
            </p:cNvSpPr>
            <p:nvPr/>
          </p:nvSpPr>
          <p:spPr bwMode="auto">
            <a:xfrm rot="20449260" flipV="1">
              <a:off x="3234171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79" name="AutoShape 1087"/>
            <p:cNvSpPr>
              <a:spLocks noChangeArrowheads="1"/>
            </p:cNvSpPr>
            <p:nvPr/>
          </p:nvSpPr>
          <p:spPr bwMode="auto">
            <a:xfrm rot="20449260" flipV="1">
              <a:off x="3412408" y="5040480"/>
              <a:ext cx="357601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0" name="AutoShape 1088"/>
            <p:cNvSpPr>
              <a:spLocks noChangeArrowheads="1"/>
            </p:cNvSpPr>
            <p:nvPr/>
          </p:nvSpPr>
          <p:spPr bwMode="auto">
            <a:xfrm rot="20449260" flipV="1">
              <a:off x="3590645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1" name="AutoShape 1089"/>
            <p:cNvSpPr>
              <a:spLocks noChangeArrowheads="1"/>
            </p:cNvSpPr>
            <p:nvPr/>
          </p:nvSpPr>
          <p:spPr bwMode="auto">
            <a:xfrm rot="20449260" flipV="1">
              <a:off x="3770009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2" name="AutoShape 1090"/>
            <p:cNvSpPr>
              <a:spLocks noChangeArrowheads="1"/>
            </p:cNvSpPr>
            <p:nvPr/>
          </p:nvSpPr>
          <p:spPr bwMode="auto">
            <a:xfrm rot="20449260" flipV="1">
              <a:off x="3949375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3" name="AutoShape 1091"/>
            <p:cNvSpPr>
              <a:spLocks noChangeArrowheads="1"/>
            </p:cNvSpPr>
            <p:nvPr/>
          </p:nvSpPr>
          <p:spPr bwMode="auto">
            <a:xfrm rot="20449260" flipV="1">
              <a:off x="4126483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4" name="AutoShape 1092"/>
            <p:cNvSpPr>
              <a:spLocks noChangeArrowheads="1"/>
            </p:cNvSpPr>
            <p:nvPr/>
          </p:nvSpPr>
          <p:spPr bwMode="auto">
            <a:xfrm rot="20449260" flipV="1">
              <a:off x="4305848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5" name="AutoShape 1093"/>
            <p:cNvSpPr>
              <a:spLocks noChangeArrowheads="1"/>
            </p:cNvSpPr>
            <p:nvPr/>
          </p:nvSpPr>
          <p:spPr bwMode="auto">
            <a:xfrm rot="20449260" flipV="1">
              <a:off x="4485213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6" name="AutoShape 1094"/>
            <p:cNvSpPr>
              <a:spLocks noChangeArrowheads="1"/>
            </p:cNvSpPr>
            <p:nvPr/>
          </p:nvSpPr>
          <p:spPr bwMode="auto">
            <a:xfrm rot="20449260" flipV="1">
              <a:off x="4662322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7" name="AutoShape 1095"/>
            <p:cNvSpPr>
              <a:spLocks noChangeArrowheads="1"/>
            </p:cNvSpPr>
            <p:nvPr/>
          </p:nvSpPr>
          <p:spPr bwMode="auto">
            <a:xfrm rot="20449260" flipV="1">
              <a:off x="4841687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8" name="AutoShape 1096"/>
            <p:cNvSpPr>
              <a:spLocks noChangeArrowheads="1"/>
            </p:cNvSpPr>
            <p:nvPr/>
          </p:nvSpPr>
          <p:spPr bwMode="auto">
            <a:xfrm rot="20449260" flipV="1">
              <a:off x="5021052" y="5040480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89" name="AutoShape 1097"/>
            <p:cNvSpPr>
              <a:spLocks noChangeArrowheads="1"/>
            </p:cNvSpPr>
            <p:nvPr/>
          </p:nvSpPr>
          <p:spPr bwMode="auto">
            <a:xfrm rot="1150740">
              <a:off x="1856784" y="4686781"/>
              <a:ext cx="356474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90" name="AutoShape 1098"/>
            <p:cNvSpPr>
              <a:spLocks noChangeArrowheads="1"/>
            </p:cNvSpPr>
            <p:nvPr/>
          </p:nvSpPr>
          <p:spPr bwMode="auto">
            <a:xfrm rot="20449260" flipV="1">
              <a:off x="1860168" y="5024208"/>
              <a:ext cx="356474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91" name="AutoShape 1099"/>
            <p:cNvSpPr>
              <a:spLocks noChangeArrowheads="1"/>
            </p:cNvSpPr>
            <p:nvPr/>
          </p:nvSpPr>
          <p:spPr bwMode="auto">
            <a:xfrm>
              <a:off x="1524000" y="4854638"/>
              <a:ext cx="46928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BC29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292" name="Oval 1100"/>
            <p:cNvSpPr>
              <a:spLocks noChangeArrowheads="1"/>
            </p:cNvSpPr>
            <p:nvPr/>
          </p:nvSpPr>
          <p:spPr bwMode="auto">
            <a:xfrm rot="20601169">
              <a:off x="6521400" y="4495800"/>
              <a:ext cx="286533" cy="115616"/>
            </a:xfrm>
            <a:prstGeom prst="ellipse">
              <a:avLst/>
            </a:prstGeom>
            <a:gradFill rotWithShape="1">
              <a:gsLst>
                <a:gs pos="0">
                  <a:srgbClr val="8665A8"/>
                </a:gs>
                <a:gs pos="100000">
                  <a:srgbClr val="CC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grpSp>
          <p:nvGrpSpPr>
            <p:cNvPr id="12" name="Group 1101"/>
            <p:cNvGrpSpPr>
              <a:grpSpLocks/>
            </p:cNvGrpSpPr>
            <p:nvPr/>
          </p:nvGrpSpPr>
          <p:grpSpPr bwMode="auto">
            <a:xfrm rot="19200000">
              <a:off x="6141240" y="4634536"/>
              <a:ext cx="470411" cy="115616"/>
              <a:chOff x="4120" y="2212"/>
              <a:chExt cx="552" cy="144"/>
            </a:xfrm>
          </p:grpSpPr>
          <p:sp>
            <p:nvSpPr>
              <p:cNvPr id="346" name="AutoShape 1102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47" name="Oval 1103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294" name="Oval 1104"/>
            <p:cNvSpPr>
              <a:spLocks noChangeArrowheads="1"/>
            </p:cNvSpPr>
            <p:nvPr/>
          </p:nvSpPr>
          <p:spPr bwMode="auto">
            <a:xfrm rot="21270449">
              <a:off x="6657898" y="4643960"/>
              <a:ext cx="288789" cy="115616"/>
            </a:xfrm>
            <a:prstGeom prst="ellipse">
              <a:avLst/>
            </a:prstGeom>
            <a:gradFill rotWithShape="1">
              <a:gsLst>
                <a:gs pos="0">
                  <a:srgbClr val="8665A8"/>
                </a:gs>
                <a:gs pos="100000">
                  <a:srgbClr val="CC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grpSp>
          <p:nvGrpSpPr>
            <p:cNvPr id="13" name="Group 1105"/>
            <p:cNvGrpSpPr>
              <a:grpSpLocks/>
            </p:cNvGrpSpPr>
            <p:nvPr/>
          </p:nvGrpSpPr>
          <p:grpSpPr bwMode="auto">
            <a:xfrm rot="20400000">
              <a:off x="6237140" y="4719328"/>
              <a:ext cx="472667" cy="115616"/>
              <a:chOff x="4120" y="2212"/>
              <a:chExt cx="552" cy="144"/>
            </a:xfrm>
          </p:grpSpPr>
          <p:sp>
            <p:nvSpPr>
              <p:cNvPr id="344" name="AutoShape 1106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45" name="Oval 1107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296" name="Oval 1108"/>
            <p:cNvSpPr>
              <a:spLocks noChangeArrowheads="1"/>
            </p:cNvSpPr>
            <p:nvPr/>
          </p:nvSpPr>
          <p:spPr bwMode="auto">
            <a:xfrm>
              <a:off x="6706405" y="4816956"/>
              <a:ext cx="286533" cy="115616"/>
            </a:xfrm>
            <a:prstGeom prst="ellipse">
              <a:avLst/>
            </a:prstGeom>
            <a:gradFill rotWithShape="1">
              <a:gsLst>
                <a:gs pos="0">
                  <a:srgbClr val="8665A8"/>
                </a:gs>
                <a:gs pos="100000">
                  <a:srgbClr val="CC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grpSp>
          <p:nvGrpSpPr>
            <p:cNvPr id="14" name="Group 1109"/>
            <p:cNvGrpSpPr>
              <a:grpSpLocks/>
            </p:cNvGrpSpPr>
            <p:nvPr/>
          </p:nvGrpSpPr>
          <p:grpSpPr bwMode="auto">
            <a:xfrm>
              <a:off x="6257442" y="4820389"/>
              <a:ext cx="472667" cy="115616"/>
              <a:chOff x="4120" y="2212"/>
              <a:chExt cx="552" cy="144"/>
            </a:xfrm>
          </p:grpSpPr>
          <p:sp>
            <p:nvSpPr>
              <p:cNvPr id="342" name="AutoShape 1110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43" name="Oval 1111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298" name="Oval 1112"/>
            <p:cNvSpPr>
              <a:spLocks noChangeArrowheads="1"/>
            </p:cNvSpPr>
            <p:nvPr/>
          </p:nvSpPr>
          <p:spPr bwMode="auto">
            <a:xfrm rot="998831" flipV="1">
              <a:off x="6499966" y="5161234"/>
              <a:ext cx="286533" cy="115616"/>
            </a:xfrm>
            <a:prstGeom prst="ellipse">
              <a:avLst/>
            </a:prstGeom>
            <a:gradFill rotWithShape="1">
              <a:gsLst>
                <a:gs pos="0">
                  <a:srgbClr val="8665A8"/>
                </a:gs>
                <a:gs pos="100000">
                  <a:srgbClr val="CC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grpSp>
          <p:nvGrpSpPr>
            <p:cNvPr id="15" name="Group 1113"/>
            <p:cNvGrpSpPr>
              <a:grpSpLocks/>
            </p:cNvGrpSpPr>
            <p:nvPr/>
          </p:nvGrpSpPr>
          <p:grpSpPr bwMode="auto">
            <a:xfrm rot="2400000" flipV="1">
              <a:off x="6120936" y="5017362"/>
              <a:ext cx="472667" cy="117329"/>
              <a:chOff x="4120" y="2212"/>
              <a:chExt cx="552" cy="144"/>
            </a:xfrm>
          </p:grpSpPr>
          <p:sp>
            <p:nvSpPr>
              <p:cNvPr id="340" name="AutoShape 1114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41" name="Oval 1115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300" name="Oval 1116"/>
            <p:cNvSpPr>
              <a:spLocks noChangeArrowheads="1"/>
            </p:cNvSpPr>
            <p:nvPr/>
          </p:nvSpPr>
          <p:spPr bwMode="auto">
            <a:xfrm rot="329551" flipV="1">
              <a:off x="6657898" y="5004510"/>
              <a:ext cx="288789" cy="115616"/>
            </a:xfrm>
            <a:prstGeom prst="ellipse">
              <a:avLst/>
            </a:prstGeom>
            <a:gradFill rotWithShape="1">
              <a:gsLst>
                <a:gs pos="0">
                  <a:srgbClr val="8665A8"/>
                </a:gs>
                <a:gs pos="100000">
                  <a:srgbClr val="CC99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grpSp>
          <p:nvGrpSpPr>
            <p:cNvPr id="16" name="Group 1117"/>
            <p:cNvGrpSpPr>
              <a:grpSpLocks/>
            </p:cNvGrpSpPr>
            <p:nvPr/>
          </p:nvGrpSpPr>
          <p:grpSpPr bwMode="auto">
            <a:xfrm rot="1200000" flipV="1">
              <a:off x="6228111" y="4932575"/>
              <a:ext cx="472667" cy="117329"/>
              <a:chOff x="4120" y="2212"/>
              <a:chExt cx="552" cy="144"/>
            </a:xfrm>
          </p:grpSpPr>
          <p:sp>
            <p:nvSpPr>
              <p:cNvPr id="338" name="AutoShape 1118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39" name="Oval 1119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8665A8"/>
                  </a:gs>
                  <a:gs pos="100000">
                    <a:srgbClr val="CC99FF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17" name="Group 1120"/>
            <p:cNvGrpSpPr>
              <a:grpSpLocks/>
            </p:cNvGrpSpPr>
            <p:nvPr/>
          </p:nvGrpSpPr>
          <p:grpSpPr bwMode="auto">
            <a:xfrm rot="18829460" flipV="1">
              <a:off x="6155888" y="4650963"/>
              <a:ext cx="256068" cy="98144"/>
              <a:chOff x="4120" y="2212"/>
              <a:chExt cx="552" cy="144"/>
            </a:xfrm>
          </p:grpSpPr>
          <p:sp>
            <p:nvSpPr>
              <p:cNvPr id="336" name="AutoShape 1121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37" name="Oval 1122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18" name="Group 1123"/>
            <p:cNvGrpSpPr>
              <a:grpSpLocks/>
            </p:cNvGrpSpPr>
            <p:nvPr/>
          </p:nvGrpSpPr>
          <p:grpSpPr bwMode="auto">
            <a:xfrm rot="19800000" flipV="1">
              <a:off x="6207788" y="4717614"/>
              <a:ext cx="328271" cy="77933"/>
              <a:chOff x="4120" y="2212"/>
              <a:chExt cx="552" cy="144"/>
            </a:xfrm>
          </p:grpSpPr>
          <p:sp>
            <p:nvSpPr>
              <p:cNvPr id="334" name="AutoShape 1124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35" name="Oval 1125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19" name="Group 1126"/>
            <p:cNvGrpSpPr>
              <a:grpSpLocks/>
            </p:cNvGrpSpPr>
            <p:nvPr/>
          </p:nvGrpSpPr>
          <p:grpSpPr bwMode="auto">
            <a:xfrm rot="480000">
              <a:off x="6249532" y="4888895"/>
              <a:ext cx="329400" cy="77933"/>
              <a:chOff x="4120" y="2212"/>
              <a:chExt cx="552" cy="144"/>
            </a:xfrm>
          </p:grpSpPr>
          <p:sp>
            <p:nvSpPr>
              <p:cNvPr id="332" name="AutoShape 1127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33" name="Oval 1128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20" name="Group 1129"/>
            <p:cNvGrpSpPr>
              <a:grpSpLocks/>
            </p:cNvGrpSpPr>
            <p:nvPr/>
          </p:nvGrpSpPr>
          <p:grpSpPr bwMode="auto">
            <a:xfrm rot="21120000" flipV="1">
              <a:off x="6248397" y="4797243"/>
              <a:ext cx="328271" cy="77078"/>
              <a:chOff x="4120" y="2212"/>
              <a:chExt cx="552" cy="144"/>
            </a:xfrm>
          </p:grpSpPr>
          <p:sp>
            <p:nvSpPr>
              <p:cNvPr id="330" name="AutoShape 1130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31" name="Oval 1131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21" name="Group 1132"/>
            <p:cNvGrpSpPr>
              <a:grpSpLocks/>
            </p:cNvGrpSpPr>
            <p:nvPr/>
          </p:nvGrpSpPr>
          <p:grpSpPr bwMode="auto">
            <a:xfrm rot="1800000">
              <a:off x="6190867" y="4971964"/>
              <a:ext cx="327143" cy="76221"/>
              <a:chOff x="4120" y="2212"/>
              <a:chExt cx="552" cy="144"/>
            </a:xfrm>
          </p:grpSpPr>
          <p:sp>
            <p:nvSpPr>
              <p:cNvPr id="328" name="AutoShape 1133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29" name="Oval 1134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grpSp>
          <p:nvGrpSpPr>
            <p:cNvPr id="22" name="Group 1135"/>
            <p:cNvGrpSpPr>
              <a:grpSpLocks/>
            </p:cNvGrpSpPr>
            <p:nvPr/>
          </p:nvGrpSpPr>
          <p:grpSpPr bwMode="auto">
            <a:xfrm rot="2770540">
              <a:off x="6136715" y="5013842"/>
              <a:ext cx="256068" cy="100400"/>
              <a:chOff x="4120" y="2212"/>
              <a:chExt cx="552" cy="144"/>
            </a:xfrm>
          </p:grpSpPr>
          <p:sp>
            <p:nvSpPr>
              <p:cNvPr id="326" name="AutoShape 1136"/>
              <p:cNvSpPr>
                <a:spLocks noChangeArrowheads="1"/>
              </p:cNvSpPr>
              <p:nvPr/>
            </p:nvSpPr>
            <p:spPr bwMode="auto">
              <a:xfrm rot="5400000">
                <a:off x="4288" y="2068"/>
                <a:ext cx="9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725 w 21600"/>
                  <a:gd name="T13" fmla="*/ 4800 h 21600"/>
                  <a:gd name="T14" fmla="*/ 16875 w 21600"/>
                  <a:gd name="T15" fmla="*/ 168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327" name="Oval 1137"/>
              <p:cNvSpPr>
                <a:spLocks noChangeArrowheads="1"/>
              </p:cNvSpPr>
              <p:nvPr/>
            </p:nvSpPr>
            <p:spPr bwMode="auto">
              <a:xfrm>
                <a:off x="4528" y="221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BAF83"/>
                  </a:gs>
                  <a:gs pos="100000">
                    <a:srgbClr val="FFCC99">
                      <a:alpha val="92000"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050" b="1"/>
              </a:p>
            </p:txBody>
          </p:sp>
        </p:grpSp>
        <p:sp>
          <p:nvSpPr>
            <p:cNvPr id="308" name="AutoShape 1138"/>
            <p:cNvSpPr>
              <a:spLocks noChangeArrowheads="1"/>
            </p:cNvSpPr>
            <p:nvPr/>
          </p:nvSpPr>
          <p:spPr bwMode="auto">
            <a:xfrm rot="600000">
              <a:off x="1562355" y="4763001"/>
              <a:ext cx="470410" cy="462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BC29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09" name="AutoShape 1139"/>
            <p:cNvSpPr>
              <a:spLocks noChangeArrowheads="1"/>
            </p:cNvSpPr>
            <p:nvPr/>
          </p:nvSpPr>
          <p:spPr bwMode="auto">
            <a:xfrm rot="1200000">
              <a:off x="1662754" y="4697914"/>
              <a:ext cx="46928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BC29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0" name="AutoShape 1140"/>
            <p:cNvSpPr>
              <a:spLocks noChangeArrowheads="1"/>
            </p:cNvSpPr>
            <p:nvPr/>
          </p:nvSpPr>
          <p:spPr bwMode="auto">
            <a:xfrm rot="21000000" flipV="1">
              <a:off x="1562355" y="4947131"/>
              <a:ext cx="470410" cy="479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BC29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1" name="AutoShape 1141"/>
            <p:cNvSpPr>
              <a:spLocks noChangeArrowheads="1"/>
            </p:cNvSpPr>
            <p:nvPr/>
          </p:nvSpPr>
          <p:spPr bwMode="auto">
            <a:xfrm rot="20400000" flipV="1">
              <a:off x="1660497" y="5013931"/>
              <a:ext cx="469282" cy="462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9BC29B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2" name="AutoShape 1142"/>
            <p:cNvSpPr>
              <a:spLocks noChangeArrowheads="1"/>
            </p:cNvSpPr>
            <p:nvPr/>
          </p:nvSpPr>
          <p:spPr bwMode="auto">
            <a:xfrm rot="300000">
              <a:off x="1645833" y="4810104"/>
              <a:ext cx="347449" cy="462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66FF"/>
                </a:gs>
                <a:gs pos="100000">
                  <a:srgbClr val="4E4EC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3" name="AutoShape 1143"/>
            <p:cNvSpPr>
              <a:spLocks noChangeArrowheads="1"/>
            </p:cNvSpPr>
            <p:nvPr/>
          </p:nvSpPr>
          <p:spPr bwMode="auto">
            <a:xfrm rot="900000">
              <a:off x="1718030" y="4741591"/>
              <a:ext cx="347449" cy="445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66FF"/>
                </a:gs>
                <a:gs pos="100000">
                  <a:srgbClr val="4E4EC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4" name="AutoShape 1144"/>
            <p:cNvSpPr>
              <a:spLocks noChangeArrowheads="1"/>
            </p:cNvSpPr>
            <p:nvPr/>
          </p:nvSpPr>
          <p:spPr bwMode="auto">
            <a:xfrm rot="21300000" flipV="1">
              <a:off x="1642448" y="4898315"/>
              <a:ext cx="349705" cy="445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66FF"/>
                </a:gs>
                <a:gs pos="100000">
                  <a:srgbClr val="4E4EC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5" name="AutoShape 1145"/>
            <p:cNvSpPr>
              <a:spLocks noChangeArrowheads="1"/>
            </p:cNvSpPr>
            <p:nvPr/>
          </p:nvSpPr>
          <p:spPr bwMode="auto">
            <a:xfrm rot="20700000" flipV="1">
              <a:off x="1714645" y="4966828"/>
              <a:ext cx="348577" cy="462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66FF"/>
                </a:gs>
                <a:gs pos="100000">
                  <a:srgbClr val="4E4EC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6" name="AutoShape 1146"/>
            <p:cNvSpPr>
              <a:spLocks noChangeArrowheads="1"/>
            </p:cNvSpPr>
            <p:nvPr/>
          </p:nvSpPr>
          <p:spPr bwMode="auto">
            <a:xfrm rot="1150740">
              <a:off x="5195904" y="4670509"/>
              <a:ext cx="357602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7" name="AutoShape 1147"/>
            <p:cNvSpPr>
              <a:spLocks noChangeArrowheads="1"/>
            </p:cNvSpPr>
            <p:nvPr/>
          </p:nvSpPr>
          <p:spPr bwMode="auto">
            <a:xfrm rot="1150740">
              <a:off x="5375269" y="4670509"/>
              <a:ext cx="357601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8" name="AutoShape 1148"/>
            <p:cNvSpPr>
              <a:spLocks noChangeArrowheads="1"/>
            </p:cNvSpPr>
            <p:nvPr/>
          </p:nvSpPr>
          <p:spPr bwMode="auto">
            <a:xfrm rot="1150740">
              <a:off x="5553506" y="4670509"/>
              <a:ext cx="358730" cy="4539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19" name="AutoShape 1149"/>
            <p:cNvSpPr>
              <a:spLocks noChangeArrowheads="1"/>
            </p:cNvSpPr>
            <p:nvPr/>
          </p:nvSpPr>
          <p:spPr bwMode="auto">
            <a:xfrm rot="20449260" flipV="1">
              <a:off x="5195904" y="5040480"/>
              <a:ext cx="35760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0" name="AutoShape 1150"/>
            <p:cNvSpPr>
              <a:spLocks noChangeArrowheads="1"/>
            </p:cNvSpPr>
            <p:nvPr/>
          </p:nvSpPr>
          <p:spPr bwMode="auto">
            <a:xfrm rot="20449260" flipV="1">
              <a:off x="5375269" y="5040480"/>
              <a:ext cx="357601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1" name="AutoShape 1151"/>
            <p:cNvSpPr>
              <a:spLocks noChangeArrowheads="1"/>
            </p:cNvSpPr>
            <p:nvPr/>
          </p:nvSpPr>
          <p:spPr bwMode="auto">
            <a:xfrm rot="20449260" flipV="1">
              <a:off x="5553506" y="5040480"/>
              <a:ext cx="358730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2" name="AutoShape 1152"/>
            <p:cNvSpPr>
              <a:spLocks noChangeArrowheads="1"/>
            </p:cNvSpPr>
            <p:nvPr/>
          </p:nvSpPr>
          <p:spPr bwMode="auto">
            <a:xfrm rot="1578241">
              <a:off x="5718206" y="4678217"/>
              <a:ext cx="356474" cy="462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3" name="AutoShape 1153"/>
            <p:cNvSpPr>
              <a:spLocks noChangeArrowheads="1"/>
            </p:cNvSpPr>
            <p:nvPr/>
          </p:nvSpPr>
          <p:spPr bwMode="auto">
            <a:xfrm rot="20155496" flipV="1">
              <a:off x="5724975" y="5031915"/>
              <a:ext cx="356474" cy="4795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4" name="AutoShape 1154"/>
            <p:cNvSpPr>
              <a:spLocks noChangeArrowheads="1"/>
            </p:cNvSpPr>
            <p:nvPr/>
          </p:nvSpPr>
          <p:spPr bwMode="auto">
            <a:xfrm rot="19507855" flipV="1">
              <a:off x="5875009" y="5025921"/>
              <a:ext cx="322631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  <p:sp>
          <p:nvSpPr>
            <p:cNvPr id="325" name="AutoShape 1155"/>
            <p:cNvSpPr>
              <a:spLocks noChangeArrowheads="1"/>
            </p:cNvSpPr>
            <p:nvPr/>
          </p:nvSpPr>
          <p:spPr bwMode="auto">
            <a:xfrm rot="2147455">
              <a:off x="5860344" y="4681642"/>
              <a:ext cx="339552" cy="47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FFCC"/>
                </a:gs>
                <a:gs pos="100000">
                  <a:srgbClr val="00A88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 b="1"/>
            </a:p>
          </p:txBody>
        </p:sp>
      </p:grpSp>
      <p:sp>
        <p:nvSpPr>
          <p:cNvPr id="348" name="TextBox 347"/>
          <p:cNvSpPr txBox="1"/>
          <p:nvPr/>
        </p:nvSpPr>
        <p:spPr>
          <a:xfrm>
            <a:off x="1086862" y="106680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Batteries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346414" y="986135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Electrochromics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6553200" y="9906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Solar Cells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533400" y="59436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Fuel Cells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4938026" y="59436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Electronics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7315200" y="601980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Medicine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819400" y="5715000"/>
            <a:ext cx="13484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Carbon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Capture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0" y="2590800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H</a:t>
            </a:r>
            <a:r>
              <a:rPr lang="en-US" sz="2400" b="1" baseline="-25000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12700" dist="12700" dir="2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O Splitting</a:t>
            </a:r>
            <a:endParaRPr lang="en-US" sz="2400" b="1" dirty="0">
              <a:solidFill>
                <a:srgbClr val="C00000"/>
              </a:solidFill>
              <a:effectLst>
                <a:outerShdw blurRad="12700" dist="12700" dir="27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ow-about-a-nice-cup-of-shut-the-fuck-u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43770" y="1141162"/>
            <a:ext cx="4438649" cy="513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orizontal Scroll 2"/>
          <p:cNvSpPr/>
          <p:nvPr/>
        </p:nvSpPr>
        <p:spPr>
          <a:xfrm>
            <a:off x="762000" y="914400"/>
            <a:ext cx="7848600" cy="1371600"/>
          </a:xfrm>
          <a:prstGeom prst="horizontalScroll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87000">
                <a:srgbClr val="FFC000"/>
              </a:gs>
            </a:gsLst>
            <a:lin ang="5400000" scaled="0"/>
          </a:gradFill>
          <a:ln w="508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12700" dist="12700" dir="2700000" algn="tl">
                    <a:srgbClr val="000000">
                      <a:alpha val="43137"/>
                    </a:srgbClr>
                  </a:outerShdw>
                </a:effectLst>
              </a:rPr>
              <a:t>Cathode Materials</a:t>
            </a:r>
            <a:endParaRPr lang="en-US" dirty="0">
              <a:effectLst>
                <a:outerShdw blurRad="127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280" y="1143000"/>
            <a:ext cx="884132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Electrochemistry Basics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Block Arc 6"/>
          <p:cNvSpPr/>
          <p:nvPr/>
        </p:nvSpPr>
        <p:spPr>
          <a:xfrm>
            <a:off x="2328863" y="2849563"/>
            <a:ext cx="1752600" cy="3167062"/>
          </a:xfrm>
          <a:prstGeom prst="blockArc">
            <a:avLst>
              <a:gd name="adj1" fmla="val 10808461"/>
              <a:gd name="adj2" fmla="val 79693"/>
              <a:gd name="adj3" fmla="val 6745"/>
            </a:avLst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5575" y="3741511"/>
            <a:ext cx="1371600" cy="1524000"/>
          </a:xfrm>
          <a:prstGeom prst="rect">
            <a:avLst/>
          </a:prstGeom>
          <a:solidFill>
            <a:schemeClr val="accent1">
              <a:lumMod val="5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788" y="3741511"/>
            <a:ext cx="1371600" cy="1524000"/>
          </a:xfrm>
          <a:prstGeom prst="rect">
            <a:avLst/>
          </a:prstGeom>
          <a:solidFill>
            <a:schemeClr val="bg2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71600" y="3349625"/>
            <a:ext cx="1466850" cy="1952625"/>
          </a:xfrm>
          <a:custGeom>
            <a:avLst/>
            <a:gdLst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555" h="1952978">
                <a:moveTo>
                  <a:pt x="0" y="0"/>
                </a:moveTo>
                <a:cubicBezTo>
                  <a:pt x="3763" y="650993"/>
                  <a:pt x="7525" y="1301985"/>
                  <a:pt x="11288" y="1952978"/>
                </a:cubicBezTo>
                <a:lnTo>
                  <a:pt x="1467555" y="1952978"/>
                </a:lnTo>
                <a:lnTo>
                  <a:pt x="1444977" y="33867"/>
                </a:ln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81400" y="3349625"/>
            <a:ext cx="1466850" cy="1952625"/>
          </a:xfrm>
          <a:custGeom>
            <a:avLst/>
            <a:gdLst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  <a:gd name="connsiteX0" fmla="*/ 0 w 1467555"/>
              <a:gd name="connsiteY0" fmla="*/ 0 h 1952978"/>
              <a:gd name="connsiteX1" fmla="*/ 11288 w 1467555"/>
              <a:gd name="connsiteY1" fmla="*/ 1952978 h 1952978"/>
              <a:gd name="connsiteX2" fmla="*/ 1467555 w 1467555"/>
              <a:gd name="connsiteY2" fmla="*/ 1952978 h 1952978"/>
              <a:gd name="connsiteX3" fmla="*/ 1444977 w 1467555"/>
              <a:gd name="connsiteY3" fmla="*/ 33867 h 195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555" h="1952978">
                <a:moveTo>
                  <a:pt x="0" y="0"/>
                </a:moveTo>
                <a:cubicBezTo>
                  <a:pt x="3763" y="650993"/>
                  <a:pt x="7525" y="1301985"/>
                  <a:pt x="11288" y="1952978"/>
                </a:cubicBezTo>
                <a:lnTo>
                  <a:pt x="1467555" y="1952978"/>
                </a:lnTo>
                <a:lnTo>
                  <a:pt x="1444977" y="33867"/>
                </a:lnTo>
              </a:path>
            </a:pathLst>
          </a:cu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66863" y="2057400"/>
            <a:ext cx="1176337" cy="1147763"/>
          </a:xfrm>
          <a:custGeom>
            <a:avLst/>
            <a:gdLst>
              <a:gd name="connsiteX0" fmla="*/ 1124673 w 1124673"/>
              <a:gd name="connsiteY0" fmla="*/ 7717 h 1095737"/>
              <a:gd name="connsiteX1" fmla="*/ 175549 w 1124673"/>
              <a:gd name="connsiteY1" fmla="*/ 181337 h 1095737"/>
              <a:gd name="connsiteX2" fmla="*/ 71377 w 1124673"/>
              <a:gd name="connsiteY2" fmla="*/ 1095737 h 1095737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85" h="1091879">
                <a:moveTo>
                  <a:pt x="1088985" y="3859"/>
                </a:moveTo>
                <a:cubicBezTo>
                  <a:pt x="702197" y="0"/>
                  <a:pt x="467810" y="148542"/>
                  <a:pt x="292261" y="329879"/>
                </a:cubicBezTo>
                <a:cubicBezTo>
                  <a:pt x="116712" y="511216"/>
                  <a:pt x="0" y="725347"/>
                  <a:pt x="35689" y="1091879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3657600" y="2057400"/>
            <a:ext cx="1165225" cy="1147763"/>
          </a:xfrm>
          <a:custGeom>
            <a:avLst/>
            <a:gdLst>
              <a:gd name="connsiteX0" fmla="*/ 1124673 w 1124673"/>
              <a:gd name="connsiteY0" fmla="*/ 7717 h 1095737"/>
              <a:gd name="connsiteX1" fmla="*/ 175549 w 1124673"/>
              <a:gd name="connsiteY1" fmla="*/ 181337 h 1095737"/>
              <a:gd name="connsiteX2" fmla="*/ 71377 w 1124673"/>
              <a:gd name="connsiteY2" fmla="*/ 1095737 h 1095737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  <a:gd name="connsiteX0" fmla="*/ 1088985 w 1088985"/>
              <a:gd name="connsiteY0" fmla="*/ 3859 h 1091879"/>
              <a:gd name="connsiteX1" fmla="*/ 292261 w 1088985"/>
              <a:gd name="connsiteY1" fmla="*/ 329879 h 1091879"/>
              <a:gd name="connsiteX2" fmla="*/ 35689 w 1088985"/>
              <a:gd name="connsiteY2" fmla="*/ 1091879 h 109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8985" h="1091879">
                <a:moveTo>
                  <a:pt x="1088985" y="3859"/>
                </a:moveTo>
                <a:cubicBezTo>
                  <a:pt x="702197" y="0"/>
                  <a:pt x="467810" y="148542"/>
                  <a:pt x="292261" y="329879"/>
                </a:cubicBezTo>
                <a:cubicBezTo>
                  <a:pt x="116712" y="511216"/>
                  <a:pt x="0" y="725347"/>
                  <a:pt x="35689" y="1091879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6850" y="3197225"/>
            <a:ext cx="304800" cy="190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4238" y="3197225"/>
            <a:ext cx="258762" cy="1905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</a:p>
        </p:txBody>
      </p:sp>
      <p:sp>
        <p:nvSpPr>
          <p:cNvPr id="20" name="Freeform 19"/>
          <p:cNvSpPr/>
          <p:nvPr/>
        </p:nvSpPr>
        <p:spPr>
          <a:xfrm rot="21387036">
            <a:off x="1601788" y="2054225"/>
            <a:ext cx="614362" cy="496888"/>
          </a:xfrm>
          <a:custGeom>
            <a:avLst/>
            <a:gdLst>
              <a:gd name="connsiteX0" fmla="*/ 613458 w 613458"/>
              <a:gd name="connsiteY0" fmla="*/ 0 h 497711"/>
              <a:gd name="connsiteX1" fmla="*/ 254643 w 613458"/>
              <a:gd name="connsiteY1" fmla="*/ 185195 h 497711"/>
              <a:gd name="connsiteX2" fmla="*/ 0 w 613458"/>
              <a:gd name="connsiteY2" fmla="*/ 497711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58" h="497711">
                <a:moveTo>
                  <a:pt x="613458" y="0"/>
                </a:moveTo>
                <a:cubicBezTo>
                  <a:pt x="485172" y="51121"/>
                  <a:pt x="356886" y="102243"/>
                  <a:pt x="254643" y="185195"/>
                </a:cubicBezTo>
                <a:cubicBezTo>
                  <a:pt x="152400" y="268147"/>
                  <a:pt x="76200" y="382929"/>
                  <a:pt x="0" y="497711"/>
                </a:cubicBezTo>
              </a:path>
            </a:pathLst>
          </a:custGeom>
          <a:ln w="34925">
            <a:solidFill>
              <a:srgbClr val="FFC000"/>
            </a:solidFill>
            <a:tailEnd type="triangle"/>
          </a:ln>
          <a:effectLst>
            <a:outerShdw blurRad="50800" dist="381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5400000">
            <a:off x="4297363" y="2187575"/>
            <a:ext cx="612775" cy="498475"/>
          </a:xfrm>
          <a:custGeom>
            <a:avLst/>
            <a:gdLst>
              <a:gd name="connsiteX0" fmla="*/ 613458 w 613458"/>
              <a:gd name="connsiteY0" fmla="*/ 0 h 497711"/>
              <a:gd name="connsiteX1" fmla="*/ 254643 w 613458"/>
              <a:gd name="connsiteY1" fmla="*/ 185195 h 497711"/>
              <a:gd name="connsiteX2" fmla="*/ 0 w 613458"/>
              <a:gd name="connsiteY2" fmla="*/ 497711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58" h="497711">
                <a:moveTo>
                  <a:pt x="613458" y="0"/>
                </a:moveTo>
                <a:cubicBezTo>
                  <a:pt x="485172" y="51121"/>
                  <a:pt x="356886" y="102243"/>
                  <a:pt x="254643" y="185195"/>
                </a:cubicBezTo>
                <a:cubicBezTo>
                  <a:pt x="152400" y="268147"/>
                  <a:pt x="76200" y="382929"/>
                  <a:pt x="0" y="497711"/>
                </a:cubicBezTo>
              </a:path>
            </a:pathLst>
          </a:custGeom>
          <a:ln w="34925">
            <a:solidFill>
              <a:srgbClr val="FFC000"/>
            </a:solidFill>
            <a:tailEnd type="triangle"/>
          </a:ln>
          <a:effectLst>
            <a:outerShdw blurRad="50800" dist="381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21300179">
            <a:off x="2459038" y="2768600"/>
            <a:ext cx="612775" cy="496888"/>
          </a:xfrm>
          <a:custGeom>
            <a:avLst/>
            <a:gdLst>
              <a:gd name="connsiteX0" fmla="*/ 613458 w 613458"/>
              <a:gd name="connsiteY0" fmla="*/ 0 h 497711"/>
              <a:gd name="connsiteX1" fmla="*/ 254643 w 613458"/>
              <a:gd name="connsiteY1" fmla="*/ 185195 h 497711"/>
              <a:gd name="connsiteX2" fmla="*/ 0 w 613458"/>
              <a:gd name="connsiteY2" fmla="*/ 497711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58" h="497711">
                <a:moveTo>
                  <a:pt x="613458" y="0"/>
                </a:moveTo>
                <a:cubicBezTo>
                  <a:pt x="485172" y="51121"/>
                  <a:pt x="356886" y="102243"/>
                  <a:pt x="254643" y="185195"/>
                </a:cubicBezTo>
                <a:cubicBezTo>
                  <a:pt x="152400" y="268147"/>
                  <a:pt x="76200" y="382929"/>
                  <a:pt x="0" y="497711"/>
                </a:cubicBezTo>
              </a:path>
            </a:pathLst>
          </a:custGeom>
          <a:ln w="34925">
            <a:solidFill>
              <a:srgbClr val="FFC000"/>
            </a:solidFill>
            <a:tailEnd type="triangle"/>
          </a:ln>
          <a:effectLst>
            <a:outerShdw blurRad="50800" dist="381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299821" flipH="1">
            <a:off x="3349625" y="2778125"/>
            <a:ext cx="614363" cy="496888"/>
          </a:xfrm>
          <a:custGeom>
            <a:avLst/>
            <a:gdLst>
              <a:gd name="connsiteX0" fmla="*/ 613458 w 613458"/>
              <a:gd name="connsiteY0" fmla="*/ 0 h 497711"/>
              <a:gd name="connsiteX1" fmla="*/ 254643 w 613458"/>
              <a:gd name="connsiteY1" fmla="*/ 185195 h 497711"/>
              <a:gd name="connsiteX2" fmla="*/ 0 w 613458"/>
              <a:gd name="connsiteY2" fmla="*/ 497711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58" h="497711">
                <a:moveTo>
                  <a:pt x="613458" y="0"/>
                </a:moveTo>
                <a:cubicBezTo>
                  <a:pt x="485172" y="51121"/>
                  <a:pt x="356886" y="102243"/>
                  <a:pt x="254643" y="185195"/>
                </a:cubicBezTo>
                <a:cubicBezTo>
                  <a:pt x="152400" y="268147"/>
                  <a:pt x="76200" y="382929"/>
                  <a:pt x="0" y="497711"/>
                </a:cubicBezTo>
              </a:path>
            </a:pathLst>
          </a:custGeom>
          <a:ln w="34925">
            <a:solidFill>
              <a:srgbClr val="FFC000"/>
            </a:solidFill>
            <a:tailEnd type="triangle"/>
          </a:ln>
          <a:effectLst>
            <a:outerShdw blurRad="50800" dist="381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978025"/>
            <a:ext cx="385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</a:t>
            </a:r>
            <a:r>
              <a:rPr lang="en-US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1978025"/>
            <a:ext cx="385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</a:t>
            </a:r>
            <a:r>
              <a:rPr lang="en-US" sz="20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1400" y="2667000"/>
            <a:ext cx="730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(-)ions</a:t>
            </a:r>
            <a:endParaRPr lang="en-US" sz="1400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8513" y="2667000"/>
            <a:ext cx="774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(+)ions</a:t>
            </a:r>
            <a:endParaRPr lang="en-US" sz="1400" b="1" baseline="30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76800" y="2816225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19200" y="2816225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Freeform 29"/>
          <p:cNvSpPr/>
          <p:nvPr/>
        </p:nvSpPr>
        <p:spPr>
          <a:xfrm>
            <a:off x="1279525" y="1763713"/>
            <a:ext cx="1098550" cy="844550"/>
          </a:xfrm>
          <a:custGeom>
            <a:avLst/>
            <a:gdLst>
              <a:gd name="connsiteX0" fmla="*/ 19291 w 1107311"/>
              <a:gd name="connsiteY0" fmla="*/ 844952 h 844952"/>
              <a:gd name="connsiteX1" fmla="*/ 181336 w 1107311"/>
              <a:gd name="connsiteY1" fmla="*/ 312517 h 844952"/>
              <a:gd name="connsiteX2" fmla="*/ 1107311 w 1107311"/>
              <a:gd name="connsiteY2" fmla="*/ 0 h 844952"/>
              <a:gd name="connsiteX0" fmla="*/ 9646 w 1097666"/>
              <a:gd name="connsiteY0" fmla="*/ 844952 h 844952"/>
              <a:gd name="connsiteX1" fmla="*/ 400291 w 1097666"/>
              <a:gd name="connsiteY1" fmla="*/ 160117 h 844952"/>
              <a:gd name="connsiteX2" fmla="*/ 1097666 w 1097666"/>
              <a:gd name="connsiteY2" fmla="*/ 0 h 844952"/>
              <a:gd name="connsiteX0" fmla="*/ 9646 w 1097666"/>
              <a:gd name="connsiteY0" fmla="*/ 844952 h 844952"/>
              <a:gd name="connsiteX1" fmla="*/ 400291 w 1097666"/>
              <a:gd name="connsiteY1" fmla="*/ 160117 h 844952"/>
              <a:gd name="connsiteX2" fmla="*/ 1097666 w 1097666"/>
              <a:gd name="connsiteY2" fmla="*/ 0 h 844952"/>
              <a:gd name="connsiteX0" fmla="*/ 9646 w 1097666"/>
              <a:gd name="connsiteY0" fmla="*/ 844952 h 844952"/>
              <a:gd name="connsiteX1" fmla="*/ 400291 w 1097666"/>
              <a:gd name="connsiteY1" fmla="*/ 160117 h 844952"/>
              <a:gd name="connsiteX2" fmla="*/ 1097666 w 1097666"/>
              <a:gd name="connsiteY2" fmla="*/ 0 h 844952"/>
              <a:gd name="connsiteX0" fmla="*/ 9646 w 1097666"/>
              <a:gd name="connsiteY0" fmla="*/ 844952 h 844952"/>
              <a:gd name="connsiteX1" fmla="*/ 400291 w 1097666"/>
              <a:gd name="connsiteY1" fmla="*/ 160117 h 844952"/>
              <a:gd name="connsiteX2" fmla="*/ 1097666 w 1097666"/>
              <a:gd name="connsiteY2" fmla="*/ 0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666" h="844952">
                <a:moveTo>
                  <a:pt x="9646" y="844952"/>
                </a:moveTo>
                <a:cubicBezTo>
                  <a:pt x="0" y="649147"/>
                  <a:pt x="218955" y="300942"/>
                  <a:pt x="400291" y="160117"/>
                </a:cubicBezTo>
                <a:cubicBezTo>
                  <a:pt x="653969" y="3537"/>
                  <a:pt x="854598" y="14790"/>
                  <a:pt x="1097666" y="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  <a:effectLst>
            <a:outerShdw blurRad="50800" dist="254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407025"/>
            <a:ext cx="2936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Cu</a:t>
            </a:r>
            <a:r>
              <a:rPr lang="en-US" sz="1400" b="1" baseline="30000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2+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en-US" sz="1400" b="1" dirty="0" err="1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aq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 +2e</a:t>
            </a:r>
            <a:r>
              <a:rPr lang="en-US" sz="1400" b="1" baseline="30000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→ Cu(s)    +0.337 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5407025"/>
            <a:ext cx="2895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Zn(s) → Zn</a:t>
            </a:r>
            <a:r>
              <a:rPr lang="en-US" sz="1400" b="1" baseline="30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2+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en-US" sz="1400" b="1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aq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 +2e</a:t>
            </a:r>
            <a:r>
              <a:rPr lang="en-US" sz="1400" b="1" baseline="30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+0.763 V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4800" y="5788025"/>
            <a:ext cx="5791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71600" y="5864225"/>
            <a:ext cx="4016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Zn(s)  + 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Cu</a:t>
            </a:r>
            <a:r>
              <a:rPr lang="en-US" sz="1400" b="1" baseline="30000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2+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en-US" sz="1400" b="1" dirty="0" err="1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aq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 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→ Zn</a:t>
            </a:r>
            <a:r>
              <a:rPr lang="en-US" sz="1400" b="1" baseline="300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2+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en-US" sz="1400" b="1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aq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 +</a:t>
            </a:r>
            <a:r>
              <a:rPr lang="en-US" sz="1400" b="1" dirty="0">
                <a:solidFill>
                  <a:srgbClr val="D07C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Cu(s)</a:t>
            </a:r>
            <a:r>
              <a: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1.100 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1600" y="1597025"/>
            <a:ext cx="249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6550" y="2998788"/>
            <a:ext cx="633413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Salt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Bridge</a:t>
            </a:r>
          </a:p>
        </p:txBody>
      </p:sp>
      <p:sp>
        <p:nvSpPr>
          <p:cNvPr id="39" name="Freeform 38"/>
          <p:cNvSpPr/>
          <p:nvPr/>
        </p:nvSpPr>
        <p:spPr>
          <a:xfrm rot="21224332">
            <a:off x="2806700" y="2562225"/>
            <a:ext cx="747713" cy="119063"/>
          </a:xfrm>
          <a:custGeom>
            <a:avLst/>
            <a:gdLst>
              <a:gd name="connsiteX0" fmla="*/ 763929 w 763929"/>
              <a:gd name="connsiteY0" fmla="*/ 106102 h 106102"/>
              <a:gd name="connsiteX1" fmla="*/ 509286 w 763929"/>
              <a:gd name="connsiteY1" fmla="*/ 25079 h 106102"/>
              <a:gd name="connsiteX2" fmla="*/ 243069 w 763929"/>
              <a:gd name="connsiteY2" fmla="*/ 13504 h 106102"/>
              <a:gd name="connsiteX3" fmla="*/ 0 w 763929"/>
              <a:gd name="connsiteY3" fmla="*/ 106102 h 106102"/>
              <a:gd name="connsiteX0" fmla="*/ 809266 w 809266"/>
              <a:gd name="connsiteY0" fmla="*/ 124203 h 124203"/>
              <a:gd name="connsiteX1" fmla="*/ 509286 w 809266"/>
              <a:gd name="connsiteY1" fmla="*/ 25079 h 124203"/>
              <a:gd name="connsiteX2" fmla="*/ 243069 w 809266"/>
              <a:gd name="connsiteY2" fmla="*/ 13504 h 124203"/>
              <a:gd name="connsiteX3" fmla="*/ 0 w 809266"/>
              <a:gd name="connsiteY3" fmla="*/ 106102 h 124203"/>
              <a:gd name="connsiteX0" fmla="*/ 855454 w 855454"/>
              <a:gd name="connsiteY0" fmla="*/ 139778 h 139778"/>
              <a:gd name="connsiteX1" fmla="*/ 509286 w 855454"/>
              <a:gd name="connsiteY1" fmla="*/ 25079 h 139778"/>
              <a:gd name="connsiteX2" fmla="*/ 243069 w 855454"/>
              <a:gd name="connsiteY2" fmla="*/ 13504 h 139778"/>
              <a:gd name="connsiteX3" fmla="*/ 0 w 855454"/>
              <a:gd name="connsiteY3" fmla="*/ 106102 h 139778"/>
              <a:gd name="connsiteX0" fmla="*/ 855454 w 855454"/>
              <a:gd name="connsiteY0" fmla="*/ 139778 h 139778"/>
              <a:gd name="connsiteX1" fmla="*/ 747106 w 855454"/>
              <a:gd name="connsiteY1" fmla="*/ 119414 h 139778"/>
              <a:gd name="connsiteX2" fmla="*/ 509286 w 855454"/>
              <a:gd name="connsiteY2" fmla="*/ 25079 h 139778"/>
              <a:gd name="connsiteX3" fmla="*/ 243069 w 855454"/>
              <a:gd name="connsiteY3" fmla="*/ 13504 h 139778"/>
              <a:gd name="connsiteX4" fmla="*/ 0 w 855454"/>
              <a:gd name="connsiteY4" fmla="*/ 106102 h 139778"/>
              <a:gd name="connsiteX0" fmla="*/ 747106 w 747106"/>
              <a:gd name="connsiteY0" fmla="*/ 119414 h 119414"/>
              <a:gd name="connsiteX1" fmla="*/ 509286 w 747106"/>
              <a:gd name="connsiteY1" fmla="*/ 25079 h 119414"/>
              <a:gd name="connsiteX2" fmla="*/ 243069 w 747106"/>
              <a:gd name="connsiteY2" fmla="*/ 13504 h 119414"/>
              <a:gd name="connsiteX3" fmla="*/ 0 w 747106"/>
              <a:gd name="connsiteY3" fmla="*/ 106102 h 11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106" h="119414">
                <a:moveTo>
                  <a:pt x="747106" y="119414"/>
                </a:moveTo>
                <a:cubicBezTo>
                  <a:pt x="689411" y="100298"/>
                  <a:pt x="593292" y="42731"/>
                  <a:pt x="509286" y="25079"/>
                </a:cubicBezTo>
                <a:cubicBezTo>
                  <a:pt x="425280" y="7427"/>
                  <a:pt x="327950" y="0"/>
                  <a:pt x="243069" y="13504"/>
                </a:cubicBezTo>
                <a:cubicBezTo>
                  <a:pt x="158188" y="27008"/>
                  <a:pt x="79094" y="66555"/>
                  <a:pt x="0" y="106102"/>
                </a:cubicBezTo>
              </a:path>
            </a:pathLst>
          </a:custGeom>
          <a:ln w="47625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5200" y="2428875"/>
            <a:ext cx="2492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</a:t>
            </a:r>
          </a:p>
        </p:txBody>
      </p:sp>
      <p:sp>
        <p:nvSpPr>
          <p:cNvPr id="11295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97" name="Picture 3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676400"/>
            <a:ext cx="2133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99" name="Picture 3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846388"/>
            <a:ext cx="2819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0" name="TextBox 40"/>
          <p:cNvSpPr txBox="1">
            <a:spLocks noChangeArrowheads="1"/>
          </p:cNvSpPr>
          <p:nvPr/>
        </p:nvSpPr>
        <p:spPr bwMode="auto">
          <a:xfrm>
            <a:off x="5715000" y="457200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Capacity = I∙time</a:t>
            </a:r>
          </a:p>
        </p:txBody>
      </p:sp>
      <p:sp>
        <p:nvSpPr>
          <p:cNvPr id="11301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302" name="Picture 4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570288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>
            <a:off x="2743200" y="1600200"/>
            <a:ext cx="914400" cy="914400"/>
          </a:xfrm>
          <a:prstGeom prst="ellipse">
            <a:avLst/>
          </a:prstGeom>
          <a:solidFill>
            <a:srgbClr val="FFFF9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0" grpId="0" animBg="1"/>
      <p:bldP spid="37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81000" y="3553752"/>
            <a:ext cx="8153400" cy="4572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42875"/>
            <a:ext cx="7770813" cy="641350"/>
          </a:xfrm>
          <a:noFill/>
          <a:ln/>
        </p:spPr>
        <p:txBody>
          <a:bodyPr lIns="90479" tIns="44446" rIns="90479" bIns="44446"/>
          <a:lstStyle/>
          <a:p>
            <a:r>
              <a:rPr lang="en-US" dirty="0"/>
              <a:t>Standard reduction potentials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928688"/>
            <a:ext cx="9144000" cy="5108575"/>
          </a:xfrm>
          <a:noFill/>
          <a:ln/>
        </p:spPr>
        <p:txBody>
          <a:bodyPr lIns="90479" tIns="44446" rIns="90479" bIns="44446"/>
          <a:lstStyle/>
          <a:p>
            <a:pPr marL="685800" lvl="1" indent="-22860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0000CC"/>
                </a:solidFill>
              </a:rPr>
              <a:t>Half reaction				                </a:t>
            </a:r>
            <a:r>
              <a:rPr lang="en-US" sz="2000" b="1" i="1" dirty="0" err="1">
                <a:solidFill>
                  <a:srgbClr val="0000CC"/>
                </a:solidFill>
              </a:rPr>
              <a:t>E</a:t>
            </a:r>
            <a:r>
              <a:rPr lang="en-US" sz="2000" b="1" baseline="30000" dirty="0" err="1">
                <a:solidFill>
                  <a:srgbClr val="0000CC"/>
                </a:solidFill>
              </a:rPr>
              <a:t>o</a:t>
            </a:r>
            <a:r>
              <a:rPr lang="en-US" sz="2000" b="1" dirty="0">
                <a:solidFill>
                  <a:srgbClr val="0000CC"/>
                </a:solidFill>
              </a:rPr>
              <a:t>, V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F</a:t>
            </a:r>
            <a:r>
              <a:rPr lang="en-US" sz="2400" b="1" baseline="-25000" dirty="0"/>
              <a:t>2 </a:t>
            </a:r>
            <a:r>
              <a:rPr lang="en-US" sz="2000" b="1" dirty="0"/>
              <a:t>(g)</a:t>
            </a:r>
            <a:r>
              <a:rPr lang="en-US" sz="2400" b="1" dirty="0"/>
              <a:t> + 2H</a:t>
            </a:r>
            <a:r>
              <a:rPr lang="en-US" sz="2400" b="1" baseline="30000" dirty="0"/>
              <a:t>+</a:t>
            </a:r>
            <a:r>
              <a:rPr lang="en-US" sz="2400" b="1" dirty="0"/>
              <a:t> + e</a:t>
            </a:r>
            <a:r>
              <a:rPr lang="en-US" sz="2400" b="1" baseline="30000" dirty="0"/>
              <a:t>-</a:t>
            </a:r>
            <a:r>
              <a:rPr lang="en-US" sz="2400" b="1" dirty="0"/>
              <a:t> 		2HF </a:t>
            </a:r>
            <a:r>
              <a:rPr lang="en-US" sz="2000" b="1" dirty="0"/>
              <a:t>(</a:t>
            </a:r>
            <a:r>
              <a:rPr lang="en-US" sz="2000" b="1" dirty="0" err="1"/>
              <a:t>aq</a:t>
            </a:r>
            <a:r>
              <a:rPr lang="en-US" sz="2000" b="1" dirty="0"/>
              <a:t>)</a:t>
            </a:r>
            <a:r>
              <a:rPr lang="en-US" sz="2400" b="1" dirty="0"/>
              <a:t> 		 3.053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Ce</a:t>
            </a:r>
            <a:r>
              <a:rPr lang="en-US" sz="2400" b="1" baseline="30000" dirty="0"/>
              <a:t>4+</a:t>
            </a:r>
            <a:r>
              <a:rPr lang="en-US" sz="2400" b="1" dirty="0"/>
              <a:t> + e</a:t>
            </a:r>
            <a:r>
              <a:rPr lang="en-US" sz="2400" b="1" baseline="30000" dirty="0"/>
              <a:t>-</a:t>
            </a:r>
            <a:r>
              <a:rPr lang="en-US" sz="2400" b="1" dirty="0"/>
              <a:t>      		Ce</a:t>
            </a:r>
            <a:r>
              <a:rPr lang="en-US" sz="2400" b="1" baseline="30000" dirty="0"/>
              <a:t>3+</a:t>
            </a:r>
            <a:r>
              <a:rPr lang="en-US" sz="2400" b="1" dirty="0"/>
              <a:t> </a:t>
            </a:r>
            <a:r>
              <a:rPr lang="en-US" sz="2000" b="1" dirty="0"/>
              <a:t>(in 1M </a:t>
            </a:r>
            <a:r>
              <a:rPr lang="en-US" sz="2000" b="1" dirty="0" err="1"/>
              <a:t>HCl</a:t>
            </a:r>
            <a:r>
              <a:rPr lang="en-US" sz="2000" b="1" dirty="0"/>
              <a:t>)</a:t>
            </a:r>
            <a:r>
              <a:rPr lang="en-US" sz="2400" b="1" dirty="0"/>
              <a:t>	 1.280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O</a:t>
            </a:r>
            <a:r>
              <a:rPr lang="en-US" sz="2400" b="1" baseline="-25000" dirty="0"/>
              <a:t>2 </a:t>
            </a:r>
            <a:r>
              <a:rPr lang="en-US" sz="2000" b="1" dirty="0"/>
              <a:t>(g)</a:t>
            </a:r>
            <a:r>
              <a:rPr lang="en-US" sz="2400" b="1" dirty="0"/>
              <a:t> + 4H</a:t>
            </a:r>
            <a:r>
              <a:rPr lang="en-US" sz="2400" b="1" baseline="30000" dirty="0"/>
              <a:t>+</a:t>
            </a:r>
            <a:r>
              <a:rPr lang="en-US" sz="2400" b="1" dirty="0"/>
              <a:t> + 4e</a:t>
            </a:r>
            <a:r>
              <a:rPr lang="en-US" sz="2400" b="1" baseline="30000" dirty="0"/>
              <a:t>-</a:t>
            </a:r>
            <a:r>
              <a:rPr lang="en-US" sz="2400" b="1" dirty="0"/>
              <a:t>      	2H</a:t>
            </a:r>
            <a:r>
              <a:rPr lang="en-US" sz="2400" b="1" baseline="-25000" dirty="0"/>
              <a:t>2</a:t>
            </a:r>
            <a:r>
              <a:rPr lang="en-US" sz="2400" b="1" dirty="0"/>
              <a:t>O </a:t>
            </a:r>
            <a:r>
              <a:rPr lang="en-US" sz="2000" b="1" dirty="0"/>
              <a:t>(l)</a:t>
            </a:r>
            <a:r>
              <a:rPr lang="en-US" sz="2400" b="1" dirty="0"/>
              <a:t> 		 1.229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Ag</a:t>
            </a:r>
            <a:r>
              <a:rPr lang="en-US" sz="2400" b="1" baseline="30000" dirty="0"/>
              <a:t>+</a:t>
            </a:r>
            <a:r>
              <a:rPr lang="en-US" sz="2400" b="1" dirty="0"/>
              <a:t> + e</a:t>
            </a:r>
            <a:r>
              <a:rPr lang="en-US" sz="2400" b="1" baseline="30000" dirty="0"/>
              <a:t>-</a:t>
            </a:r>
            <a:r>
              <a:rPr lang="en-US" sz="2400" b="1" dirty="0"/>
              <a:t>      		Ag </a:t>
            </a:r>
            <a:r>
              <a:rPr lang="en-US" sz="2000" b="1" dirty="0"/>
              <a:t>(s)</a:t>
            </a:r>
            <a:r>
              <a:rPr lang="en-US" sz="2400" b="1" dirty="0"/>
              <a:t> 			 0.799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   	Cu</a:t>
            </a:r>
            <a:r>
              <a:rPr lang="en-US" sz="2400" b="1" baseline="30000" dirty="0"/>
              <a:t>2+</a:t>
            </a:r>
            <a:r>
              <a:rPr lang="en-US" sz="2400" b="1" dirty="0"/>
              <a:t> + 2e</a:t>
            </a:r>
            <a:r>
              <a:rPr lang="en-US" sz="2400" b="1" baseline="30000" dirty="0"/>
              <a:t>-</a:t>
            </a:r>
            <a:r>
              <a:rPr lang="en-US" sz="2400" b="1" dirty="0"/>
              <a:t>      		Cu</a:t>
            </a:r>
            <a:r>
              <a:rPr lang="en-US" sz="2000" b="1" dirty="0"/>
              <a:t>(s)</a:t>
            </a:r>
            <a:r>
              <a:rPr lang="en-US" sz="2400" b="1" dirty="0"/>
              <a:t>			 0.340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2H</a:t>
            </a:r>
            <a:r>
              <a:rPr lang="en-US" sz="2400" b="1" baseline="30000" dirty="0"/>
              <a:t>+</a:t>
            </a:r>
            <a:r>
              <a:rPr lang="en-US" sz="2400" b="1" dirty="0"/>
              <a:t> + 2e</a:t>
            </a:r>
            <a:r>
              <a:rPr lang="en-US" sz="2400" b="1" baseline="30000" dirty="0"/>
              <a:t>-</a:t>
            </a:r>
            <a:r>
              <a:rPr lang="en-US" sz="2400" b="1" dirty="0"/>
              <a:t>      		H</a:t>
            </a:r>
            <a:r>
              <a:rPr lang="en-US" sz="2400" b="1" baseline="-25000" dirty="0"/>
              <a:t>2 </a:t>
            </a:r>
            <a:r>
              <a:rPr lang="en-US" sz="2000" b="1" dirty="0"/>
              <a:t>(g)</a:t>
            </a:r>
            <a:r>
              <a:rPr lang="en-US" sz="2400" b="1" dirty="0"/>
              <a:t>			 0.000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Pb</a:t>
            </a:r>
            <a:r>
              <a:rPr lang="en-US" sz="2400" b="1" baseline="30000" dirty="0"/>
              <a:t>2+</a:t>
            </a:r>
            <a:r>
              <a:rPr lang="en-US" sz="2400" b="1" dirty="0"/>
              <a:t> + 2e</a:t>
            </a:r>
            <a:r>
              <a:rPr lang="en-US" sz="2400" b="1" baseline="30000" dirty="0"/>
              <a:t>-</a:t>
            </a:r>
            <a:r>
              <a:rPr lang="en-US" sz="2400" b="1" dirty="0"/>
              <a:t>      		</a:t>
            </a:r>
            <a:r>
              <a:rPr lang="en-US" sz="2400" b="1" dirty="0" err="1"/>
              <a:t>Pb</a:t>
            </a:r>
            <a:r>
              <a:rPr lang="en-US" sz="2400" b="1" dirty="0"/>
              <a:t> </a:t>
            </a:r>
            <a:r>
              <a:rPr lang="en-US" sz="2000" b="1" dirty="0"/>
              <a:t>(s)</a:t>
            </a:r>
            <a:r>
              <a:rPr lang="en-US" sz="2400" b="1" dirty="0"/>
              <a:t> 			-0.125 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Fe</a:t>
            </a:r>
            <a:r>
              <a:rPr lang="en-US" sz="2400" b="1" baseline="30000" dirty="0"/>
              <a:t>2+</a:t>
            </a:r>
            <a:r>
              <a:rPr lang="en-US" sz="2400" b="1" dirty="0"/>
              <a:t> + 2e</a:t>
            </a:r>
            <a:r>
              <a:rPr lang="en-US" sz="2400" b="1" baseline="30000" dirty="0"/>
              <a:t>-</a:t>
            </a:r>
            <a:r>
              <a:rPr lang="en-US" sz="2400" b="1" dirty="0"/>
              <a:t>      		Fe </a:t>
            </a:r>
            <a:r>
              <a:rPr lang="en-US" sz="2000" b="1" dirty="0"/>
              <a:t>(s)</a:t>
            </a:r>
            <a:r>
              <a:rPr lang="en-US" sz="2400" b="1" dirty="0"/>
              <a:t> 		          	-0.440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Zn</a:t>
            </a:r>
            <a:r>
              <a:rPr lang="en-US" sz="2400" b="1" baseline="30000" dirty="0"/>
              <a:t>2+</a:t>
            </a:r>
            <a:r>
              <a:rPr lang="en-US" sz="2400" b="1" dirty="0"/>
              <a:t> + 2e</a:t>
            </a:r>
            <a:r>
              <a:rPr lang="en-US" sz="2400" b="1" baseline="30000" dirty="0"/>
              <a:t>-</a:t>
            </a:r>
            <a:r>
              <a:rPr lang="en-US" sz="2400" b="1" dirty="0"/>
              <a:t>      		Zn </a:t>
            </a:r>
            <a:r>
              <a:rPr lang="en-US" sz="2000" b="1" dirty="0"/>
              <a:t>(s)</a:t>
            </a:r>
            <a:r>
              <a:rPr lang="en-US" sz="2400" b="1" dirty="0"/>
              <a:t> 	                     	-0.763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/>
              <a:t>	Al</a:t>
            </a:r>
            <a:r>
              <a:rPr lang="en-US" sz="2400" b="1" baseline="30000" dirty="0"/>
              <a:t>3+</a:t>
            </a:r>
            <a:r>
              <a:rPr lang="en-US" sz="2400" b="1" dirty="0"/>
              <a:t> + 3e</a:t>
            </a:r>
            <a:r>
              <a:rPr lang="en-US" sz="2400" b="1" baseline="30000" dirty="0"/>
              <a:t>-</a:t>
            </a:r>
            <a:r>
              <a:rPr lang="en-US" sz="2400" b="1" dirty="0"/>
              <a:t>      		Al </a:t>
            </a:r>
            <a:r>
              <a:rPr lang="en-US" sz="2000" b="1" dirty="0"/>
              <a:t>(s)</a:t>
            </a:r>
            <a:r>
              <a:rPr lang="en-US" sz="2400" b="1" dirty="0"/>
              <a:t> 		          	-</a:t>
            </a:r>
            <a:r>
              <a:rPr lang="en-US" sz="2400" b="1" dirty="0" smtClean="0"/>
              <a:t>1.676</a:t>
            </a:r>
          </a:p>
          <a:p>
            <a:pPr marL="285750" indent="-285750">
              <a:lnSpc>
                <a:spcPct val="80000"/>
              </a:lnSpc>
              <a:spcBef>
                <a:spcPct val="45000"/>
              </a:spcBef>
              <a:buFontTx/>
              <a:buNone/>
            </a:pPr>
            <a:r>
              <a:rPr lang="en-US" sz="2400" b="1" dirty="0" smtClean="0"/>
              <a:t> </a:t>
            </a:r>
            <a:r>
              <a:rPr lang="en-US" sz="2400" b="1" dirty="0" smtClean="0"/>
              <a:t>  Li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 +  e-			Li(s)			-3.04</a:t>
            </a:r>
            <a:endParaRPr lang="en-US" sz="2400" b="1" dirty="0"/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539750" y="1214438"/>
            <a:ext cx="75596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08375" y="1409700"/>
            <a:ext cx="381000" cy="169863"/>
            <a:chOff x="223" y="526"/>
            <a:chExt cx="811" cy="140"/>
          </a:xfrm>
        </p:grpSpPr>
        <p:sp>
          <p:nvSpPr>
            <p:cNvPr id="132102" name="Freeform 6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08375" y="1928813"/>
            <a:ext cx="381000" cy="169862"/>
            <a:chOff x="223" y="526"/>
            <a:chExt cx="811" cy="140"/>
          </a:xfrm>
        </p:grpSpPr>
        <p:sp>
          <p:nvSpPr>
            <p:cNvPr id="132105" name="Freeform 9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08375" y="2362200"/>
            <a:ext cx="381000" cy="169863"/>
            <a:chOff x="223" y="526"/>
            <a:chExt cx="811" cy="140"/>
          </a:xfrm>
        </p:grpSpPr>
        <p:sp>
          <p:nvSpPr>
            <p:cNvPr id="132108" name="Freeform 12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9" name="Freeform 13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508375" y="2881313"/>
            <a:ext cx="381000" cy="169862"/>
            <a:chOff x="223" y="526"/>
            <a:chExt cx="811" cy="140"/>
          </a:xfrm>
        </p:grpSpPr>
        <p:sp>
          <p:nvSpPr>
            <p:cNvPr id="132111" name="Freeform 15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508375" y="3276600"/>
            <a:ext cx="381000" cy="169862"/>
            <a:chOff x="223" y="526"/>
            <a:chExt cx="811" cy="140"/>
          </a:xfrm>
        </p:grpSpPr>
        <p:sp>
          <p:nvSpPr>
            <p:cNvPr id="132114" name="Freeform 18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508375" y="3733800"/>
            <a:ext cx="381000" cy="169862"/>
            <a:chOff x="223" y="526"/>
            <a:chExt cx="811" cy="140"/>
          </a:xfrm>
        </p:grpSpPr>
        <p:sp>
          <p:nvSpPr>
            <p:cNvPr id="132117" name="Freeform 21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Freeform 22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508375" y="4191000"/>
            <a:ext cx="381000" cy="169862"/>
            <a:chOff x="223" y="526"/>
            <a:chExt cx="811" cy="140"/>
          </a:xfrm>
        </p:grpSpPr>
        <p:sp>
          <p:nvSpPr>
            <p:cNvPr id="132120" name="Freeform 24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1" name="Freeform 25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08375" y="4648200"/>
            <a:ext cx="381000" cy="169862"/>
            <a:chOff x="223" y="526"/>
            <a:chExt cx="811" cy="140"/>
          </a:xfrm>
        </p:grpSpPr>
        <p:sp>
          <p:nvSpPr>
            <p:cNvPr id="132123" name="Freeform 27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4" name="Freeform 28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508375" y="5105400"/>
            <a:ext cx="381000" cy="169862"/>
            <a:chOff x="223" y="526"/>
            <a:chExt cx="811" cy="140"/>
          </a:xfrm>
        </p:grpSpPr>
        <p:sp>
          <p:nvSpPr>
            <p:cNvPr id="132126" name="Freeform 30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7" name="Freeform 31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3508375" y="5562600"/>
            <a:ext cx="381000" cy="169862"/>
            <a:chOff x="223" y="526"/>
            <a:chExt cx="811" cy="140"/>
          </a:xfrm>
        </p:grpSpPr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3505200" y="6002338"/>
            <a:ext cx="381000" cy="169862"/>
            <a:chOff x="223" y="526"/>
            <a:chExt cx="811" cy="140"/>
          </a:xfrm>
        </p:grpSpPr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223" y="526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 rot="-10800000">
              <a:off x="223" y="622"/>
              <a:ext cx="811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11" y="44"/>
                </a:cxn>
                <a:cxn ang="0">
                  <a:pos x="603" y="0"/>
                </a:cxn>
              </a:cxnLst>
              <a:rect l="0" t="0" r="r" b="b"/>
              <a:pathLst>
                <a:path w="811" h="44">
                  <a:moveTo>
                    <a:pt x="0" y="44"/>
                  </a:moveTo>
                  <a:lnTo>
                    <a:pt x="811" y="44"/>
                  </a:lnTo>
                  <a:lnTo>
                    <a:pt x="60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907657"/>
            <a:ext cx="8610600" cy="457200"/>
          </a:xfrm>
          <a:noFill/>
          <a:ln/>
        </p:spPr>
        <p:txBody>
          <a:bodyPr lIns="92075" tIns="46038" rIns="92075" bIns="46038"/>
          <a:lstStyle/>
          <a:p>
            <a:pPr marL="285750" indent="-285750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Anode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  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Zn(s)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Zn</a:t>
            </a:r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2+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aq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 +  2e-	 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400" b="1" baseline="30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+0.76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</a:p>
          <a:p>
            <a:pPr marL="285750" indent="-285750">
              <a:spcBef>
                <a:spcPct val="0"/>
              </a:spcBef>
              <a:buFontTx/>
              <a:buNone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133600" y="517268"/>
            <a:ext cx="6246456" cy="648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pPr eaLnBrk="0" hangingPunct="0"/>
            <a:r>
              <a:rPr lang="en-US" sz="3600" b="1" dirty="0">
                <a:latin typeface="Times New Roman" pitchFamily="18" charset="0"/>
              </a:rPr>
              <a:t>What is </a:t>
            </a:r>
            <a:r>
              <a:rPr lang="en-US" sz="3600" b="1" dirty="0" err="1">
                <a:latin typeface="Times New Roman" pitchFamily="18" charset="0"/>
              </a:rPr>
              <a:t>E</a:t>
            </a:r>
            <a:r>
              <a:rPr lang="en-US" sz="3600" b="1" baseline="30000" dirty="0" err="1">
                <a:latin typeface="Times New Roman" pitchFamily="18" charset="0"/>
              </a:rPr>
              <a:t>o</a:t>
            </a:r>
            <a:r>
              <a:rPr lang="en-US" sz="3600" b="1" dirty="0">
                <a:latin typeface="Times New Roman" pitchFamily="18" charset="0"/>
              </a:rPr>
              <a:t> for the Zn/Cu </a:t>
            </a:r>
            <a:r>
              <a:rPr lang="en-US" sz="3600" b="1" dirty="0" smtClean="0">
                <a:latin typeface="Times New Roman" pitchFamily="18" charset="0"/>
              </a:rPr>
              <a:t>cell? 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28600" y="5486400"/>
            <a:ext cx="8534400" cy="537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3600" tIns="46800" rIns="93600" bIns="4680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kumimoji="1"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kumimoji="1" lang="en-US" sz="3200" b="1" baseline="30000" dirty="0" err="1" smtClean="0">
                <a:solidFill>
                  <a:srgbClr val="0000CC"/>
                </a:solidFill>
                <a:latin typeface="Times New Roman" pitchFamily="18" charset="0"/>
              </a:rPr>
              <a:t>o</a:t>
            </a:r>
            <a:r>
              <a:rPr kumimoji="1" lang="en-US" sz="3200" b="1" baseline="-25000" dirty="0" err="1" smtClean="0">
                <a:solidFill>
                  <a:srgbClr val="0000CC"/>
                </a:solidFill>
                <a:latin typeface="Times New Roman" pitchFamily="18" charset="0"/>
              </a:rPr>
              <a:t>cell</a:t>
            </a:r>
            <a:r>
              <a:rPr kumimoji="1"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=  </a:t>
            </a:r>
            <a:r>
              <a:rPr kumimoji="1"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kumimoji="1" lang="en-US" sz="3200" b="1" baseline="30000" dirty="0" err="1" smtClean="0">
                <a:solidFill>
                  <a:srgbClr val="0000CC"/>
                </a:solidFill>
                <a:latin typeface="Times New Roman" pitchFamily="18" charset="0"/>
              </a:rPr>
              <a:t>o</a:t>
            </a:r>
            <a:r>
              <a:rPr kumimoji="1" lang="en-US" sz="3200" b="1" baseline="-25000" dirty="0" err="1" smtClean="0">
                <a:solidFill>
                  <a:srgbClr val="0000CC"/>
                </a:solidFill>
                <a:latin typeface="Times New Roman" pitchFamily="18" charset="0"/>
              </a:rPr>
              <a:t>cathode</a:t>
            </a:r>
            <a:r>
              <a:rPr kumimoji="1"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-  </a:t>
            </a:r>
            <a:r>
              <a:rPr kumimoji="1"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kumimoji="1" lang="en-US" sz="3200" b="1" baseline="30000" dirty="0" err="1" smtClean="0">
                <a:solidFill>
                  <a:srgbClr val="0000CC"/>
                </a:solidFill>
                <a:latin typeface="Times New Roman" pitchFamily="18" charset="0"/>
              </a:rPr>
              <a:t>o</a:t>
            </a:r>
            <a:r>
              <a:rPr kumimoji="1" lang="en-US" sz="3200" b="1" baseline="-25000" dirty="0" err="1" smtClean="0">
                <a:solidFill>
                  <a:srgbClr val="0000CC"/>
                </a:solidFill>
                <a:latin typeface="Times New Roman" pitchFamily="18" charset="0"/>
              </a:rPr>
              <a:t>anode</a:t>
            </a:r>
            <a:r>
              <a:rPr lang="en-US" sz="2800" b="1" dirty="0" smtClean="0">
                <a:latin typeface="Times New Roman" pitchFamily="18" charset="0"/>
              </a:rPr>
              <a:t>= </a:t>
            </a:r>
            <a:r>
              <a:rPr lang="en-US" sz="2800" b="1" dirty="0">
                <a:solidFill>
                  <a:srgbClr val="8E1B00"/>
                </a:solidFill>
                <a:latin typeface="Times New Roman" pitchFamily="18" charset="0"/>
              </a:rPr>
              <a:t>0.34</a:t>
            </a:r>
            <a:r>
              <a:rPr lang="en-US" sz="2800" b="1" dirty="0">
                <a:latin typeface="Times New Roman" pitchFamily="18" charset="0"/>
              </a:rPr>
              <a:t> –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(-0.76) </a:t>
            </a:r>
            <a:r>
              <a:rPr lang="en-US" sz="2800" b="1" dirty="0">
                <a:latin typeface="Times New Roman" pitchFamily="18" charset="0"/>
              </a:rPr>
              <a:t>= +1.10 V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58763" y="4543466"/>
            <a:ext cx="7412159" cy="574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400" b="1" dirty="0" smtClean="0"/>
              <a:t>   Net</a:t>
            </a:r>
            <a:r>
              <a:rPr lang="en-US" sz="2400" b="1" dirty="0"/>
              <a:t>:     </a:t>
            </a:r>
            <a:r>
              <a:rPr lang="en-US" sz="2400" b="1" dirty="0" smtClean="0"/>
              <a:t>  </a:t>
            </a:r>
            <a:r>
              <a:rPr lang="en-US" sz="2400" b="1" dirty="0"/>
              <a:t>Cu</a:t>
            </a:r>
            <a:r>
              <a:rPr lang="en-US" sz="2400" b="1" baseline="30000" dirty="0"/>
              <a:t>2+</a:t>
            </a:r>
            <a:r>
              <a:rPr lang="en-US" sz="2400" b="1" dirty="0"/>
              <a:t>(</a:t>
            </a:r>
            <a:r>
              <a:rPr lang="en-US" sz="2400" b="1" dirty="0" err="1"/>
              <a:t>aq</a:t>
            </a:r>
            <a:r>
              <a:rPr lang="en-US" sz="2400" b="1" dirty="0"/>
              <a:t>)  +  Zn(s) </a:t>
            </a:r>
            <a:r>
              <a:rPr lang="en-US" sz="2400" b="1" dirty="0">
                <a:sym typeface="Symbol" pitchFamily="18" charset="2"/>
              </a:rPr>
              <a:t></a:t>
            </a:r>
            <a:r>
              <a:rPr lang="en-US" sz="2400" b="1" dirty="0"/>
              <a:t> Zn</a:t>
            </a:r>
            <a:r>
              <a:rPr lang="en-US" sz="2400" b="1" baseline="30000" dirty="0"/>
              <a:t>2+</a:t>
            </a:r>
            <a:r>
              <a:rPr lang="en-US" sz="2400" b="1" dirty="0"/>
              <a:t>(</a:t>
            </a:r>
            <a:r>
              <a:rPr lang="en-US" sz="2400" b="1" dirty="0" err="1"/>
              <a:t>aq</a:t>
            </a:r>
            <a:r>
              <a:rPr lang="en-US" sz="2400" b="1" dirty="0"/>
              <a:t>)  +  Cu(s) </a:t>
            </a:r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228600" y="4504557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endParaRPr lang="en-US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228600" y="3276600"/>
            <a:ext cx="8401213" cy="5239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sz="2400" b="1" dirty="0">
                <a:solidFill>
                  <a:srgbClr val="8E1B00"/>
                </a:solidFill>
              </a:rPr>
              <a:t>Cathode:        Cu</a:t>
            </a:r>
            <a:r>
              <a:rPr lang="en-US" sz="2400" b="1" baseline="30000" dirty="0">
                <a:solidFill>
                  <a:srgbClr val="8E1B00"/>
                </a:solidFill>
              </a:rPr>
              <a:t>2+</a:t>
            </a:r>
            <a:r>
              <a:rPr lang="en-US" sz="2400" b="1" dirty="0">
                <a:solidFill>
                  <a:srgbClr val="8E1B00"/>
                </a:solidFill>
              </a:rPr>
              <a:t>(</a:t>
            </a:r>
            <a:r>
              <a:rPr lang="en-US" sz="2400" b="1" dirty="0" err="1">
                <a:solidFill>
                  <a:srgbClr val="8E1B00"/>
                </a:solidFill>
              </a:rPr>
              <a:t>aq</a:t>
            </a:r>
            <a:r>
              <a:rPr lang="en-US" sz="2400" b="1" dirty="0">
                <a:solidFill>
                  <a:srgbClr val="8E1B00"/>
                </a:solidFill>
              </a:rPr>
              <a:t>)  +  2e-   </a:t>
            </a:r>
            <a:r>
              <a:rPr lang="en-US" sz="2400" b="1" dirty="0">
                <a:solidFill>
                  <a:srgbClr val="8E1B00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8E1B00"/>
                </a:solidFill>
              </a:rPr>
              <a:t> Cu(s)	</a:t>
            </a:r>
            <a:r>
              <a:rPr lang="en-US" sz="2400" b="1" dirty="0" err="1">
                <a:solidFill>
                  <a:srgbClr val="8E1B00"/>
                </a:solidFill>
              </a:rPr>
              <a:t>E</a:t>
            </a:r>
            <a:r>
              <a:rPr lang="en-US" sz="2400" b="1" baseline="30000" dirty="0" err="1">
                <a:solidFill>
                  <a:srgbClr val="8E1B00"/>
                </a:solidFill>
              </a:rPr>
              <a:t>o</a:t>
            </a:r>
            <a:r>
              <a:rPr lang="en-US" sz="2400" b="1" dirty="0">
                <a:solidFill>
                  <a:srgbClr val="8E1B00"/>
                </a:solidFill>
              </a:rPr>
              <a:t> = +0.34 V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775" y="1916113"/>
            <a:ext cx="5410200" cy="990600"/>
            <a:chOff x="1200" y="365"/>
            <a:chExt cx="3408" cy="624"/>
          </a:xfrm>
        </p:grpSpPr>
        <p:sp>
          <p:nvSpPr>
            <p:cNvPr id="136202" name="Rectangle 10"/>
            <p:cNvSpPr>
              <a:spLocks noChangeArrowheads="1"/>
            </p:cNvSpPr>
            <p:nvPr/>
          </p:nvSpPr>
          <p:spPr bwMode="auto">
            <a:xfrm>
              <a:off x="1200" y="365"/>
              <a:ext cx="3408" cy="6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3" name="Rectangle 11"/>
            <p:cNvSpPr>
              <a:spLocks noChangeArrowheads="1"/>
            </p:cNvSpPr>
            <p:nvPr/>
          </p:nvSpPr>
          <p:spPr bwMode="auto">
            <a:xfrm>
              <a:off x="1200" y="480"/>
              <a:ext cx="3079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36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</a:t>
              </a:r>
              <a:r>
                <a:rPr kumimoji="1" lang="en-US" sz="3600" b="1" baseline="30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</a:t>
              </a:r>
              <a:r>
                <a:rPr kumimoji="1" lang="en-US" sz="3600" b="1" baseline="-25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cell</a:t>
              </a:r>
              <a:r>
                <a:rPr kumimoji="1" 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=  </a:t>
              </a:r>
              <a:r>
                <a:rPr kumimoji="1" lang="en-US" sz="36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</a:t>
              </a:r>
              <a:r>
                <a:rPr kumimoji="1" lang="en-US" sz="3600" b="1" baseline="30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</a:t>
              </a:r>
              <a:r>
                <a:rPr kumimoji="1" lang="en-US" sz="3600" b="1" baseline="-25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cathode</a:t>
              </a:r>
              <a:r>
                <a:rPr kumimoji="1" 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kumimoji="1" lang="en-US" sz="36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̶  </a:t>
              </a:r>
              <a:r>
                <a:rPr kumimoji="1" lang="en-US" sz="36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</a:t>
              </a:r>
              <a:r>
                <a:rPr kumimoji="1" lang="en-US" sz="3600" b="1" baseline="30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</a:t>
              </a:r>
              <a:r>
                <a:rPr kumimoji="1" lang="en-US" sz="3600" b="1" baseline="-250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anode</a:t>
              </a:r>
              <a:endParaRPr kumimoji="1" lang="en-US" sz="3600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2016125" cy="1692275"/>
            <a:chOff x="3312" y="1872"/>
            <a:chExt cx="2400" cy="1920"/>
          </a:xfrm>
        </p:grpSpPr>
        <p:pic>
          <p:nvPicPr>
            <p:cNvPr id="136205" name="Picture 13" descr="065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408" y="2014"/>
              <a:ext cx="2304" cy="1778"/>
            </a:xfrm>
            <a:prstGeom prst="rect">
              <a:avLst/>
            </a:prstGeom>
            <a:noFill/>
          </p:spPr>
        </p:pic>
        <p:sp>
          <p:nvSpPr>
            <p:cNvPr id="136206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24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7" name="Rectangle 15"/>
            <p:cNvSpPr>
              <a:spLocks noChangeArrowheads="1"/>
            </p:cNvSpPr>
            <p:nvPr/>
          </p:nvSpPr>
          <p:spPr bwMode="auto">
            <a:xfrm>
              <a:off x="4464" y="3264"/>
              <a:ext cx="14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1676400"/>
            <a:ext cx="7172324" cy="1101725"/>
            <a:chOff x="1152" y="1056"/>
            <a:chExt cx="4518" cy="694"/>
          </a:xfrm>
        </p:grpSpPr>
        <p:sp>
          <p:nvSpPr>
            <p:cNvPr id="136209" name="Text Box 17"/>
            <p:cNvSpPr txBox="1">
              <a:spLocks noChangeArrowheads="1"/>
            </p:cNvSpPr>
            <p:nvPr/>
          </p:nvSpPr>
          <p:spPr bwMode="auto">
            <a:xfrm>
              <a:off x="1152" y="1056"/>
              <a:ext cx="245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Products </a:t>
              </a:r>
              <a:r>
                <a:rPr lang="en-US" sz="2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̶̶    Reactants</a:t>
              </a:r>
              <a:endPara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210" name="Text Box 18"/>
            <p:cNvSpPr txBox="1">
              <a:spLocks noChangeArrowheads="1"/>
            </p:cNvSpPr>
            <p:nvPr/>
          </p:nvSpPr>
          <p:spPr bwMode="auto">
            <a:xfrm>
              <a:off x="3718" y="1253"/>
              <a:ext cx="1952" cy="497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Product gets electron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dirty="0"/>
                <a:t>Reactant gives electron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  <p:bldP spid="136197" grpId="0"/>
      <p:bldP spid="136198" grpId="0"/>
      <p:bldP spid="136199" grpId="0" animBg="1"/>
      <p:bldP spid="136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28600" y="3810000"/>
            <a:ext cx="8763000" cy="2592387"/>
          </a:xfrm>
          <a:prstGeom prst="rect">
            <a:avLst/>
          </a:prstGeom>
          <a:solidFill>
            <a:srgbClr val="FFCCFF">
              <a:alpha val="67059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3600" tIns="46800" rIns="93600" bIns="46800" anchor="ctr"/>
          <a:lstStyle/>
          <a:p>
            <a:pPr eaLnBrk="0" hangingPunct="0">
              <a:lnSpc>
                <a:spcPct val="70000"/>
              </a:lnSpc>
              <a:buFontTx/>
              <a:buChar char="•"/>
            </a:pP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/>
              <a:t>For a</a:t>
            </a:r>
            <a:r>
              <a:rPr lang="en-US" sz="3200" b="1"/>
              <a:t> </a:t>
            </a:r>
            <a:r>
              <a:rPr lang="en-US" sz="3200" b="1">
                <a:solidFill>
                  <a:srgbClr val="FF3300"/>
                </a:solidFill>
              </a:rPr>
              <a:t>reactant-favored</a:t>
            </a:r>
            <a:r>
              <a:rPr lang="en-US" sz="3200" b="1"/>
              <a:t> </a:t>
            </a:r>
            <a:r>
              <a:rPr lang="en-US" sz="3200"/>
              <a:t>reaction</a:t>
            </a:r>
          </a:p>
          <a:p>
            <a:pPr eaLnBrk="0" hangingPunct="0"/>
            <a:r>
              <a:rPr lang="en-US" sz="3200" b="1"/>
              <a:t>     </a:t>
            </a:r>
            <a:r>
              <a:rPr lang="en-US" sz="2400" b="1"/>
              <a:t>- </a:t>
            </a:r>
            <a:r>
              <a:rPr lang="en-US" sz="2400"/>
              <a:t>Electrolytic cell:  Electric current </a:t>
            </a:r>
            <a:r>
              <a:rPr lang="en-US" sz="2400">
                <a:sym typeface="Symbol" pitchFamily="18" charset="2"/>
              </a:rPr>
              <a:t> chemistry</a:t>
            </a:r>
            <a:endParaRPr lang="en-US" sz="2400"/>
          </a:p>
          <a:p>
            <a:pPr eaLnBrk="0" hangingPunct="0">
              <a:lnSpc>
                <a:spcPct val="110000"/>
              </a:lnSpc>
            </a:pPr>
            <a:r>
              <a:rPr lang="en-US" sz="3200" b="1"/>
              <a:t> 	Reactants  </a:t>
            </a:r>
            <a:r>
              <a:rPr lang="en-US" sz="3200" b="1">
                <a:sym typeface="Symbol" pitchFamily="18" charset="2"/>
              </a:rPr>
              <a:t></a:t>
            </a:r>
            <a:r>
              <a:rPr lang="en-US" sz="3200" b="1"/>
              <a:t>  Products</a:t>
            </a:r>
          </a:p>
          <a:p>
            <a:pPr eaLnBrk="0" hangingPunct="0">
              <a:lnSpc>
                <a:spcPct val="110000"/>
              </a:lnSpc>
            </a:pPr>
            <a:endParaRPr lang="en-US" sz="3200" b="1"/>
          </a:p>
          <a:p>
            <a:pPr eaLnBrk="0" hangingPunct="0">
              <a:lnSpc>
                <a:spcPct val="110000"/>
              </a:lnSpc>
            </a:pPr>
            <a:r>
              <a:rPr lang="en-US" sz="3200" b="1"/>
              <a:t>	</a:t>
            </a:r>
            <a:r>
              <a:rPr lang="en-US" sz="3200">
                <a:latin typeface="Symbol" pitchFamily="18" charset="2"/>
              </a:rPr>
              <a:t>D</a:t>
            </a:r>
            <a:r>
              <a:rPr lang="en-US" sz="3200"/>
              <a:t>G</a:t>
            </a:r>
            <a:r>
              <a:rPr lang="en-US" sz="3200" baseline="30000"/>
              <a:t>o </a:t>
            </a:r>
            <a:r>
              <a:rPr lang="en-US" sz="3200"/>
              <a:t> &gt;  0 and so E</a:t>
            </a:r>
            <a:r>
              <a:rPr lang="en-US" sz="3200" baseline="30000"/>
              <a:t>o </a:t>
            </a:r>
            <a:r>
              <a:rPr lang="en-US" sz="3200"/>
              <a:t> &lt; 0 (E</a:t>
            </a:r>
            <a:r>
              <a:rPr lang="en-US" sz="3200" baseline="30000"/>
              <a:t>o</a:t>
            </a:r>
            <a:r>
              <a:rPr lang="en-US" sz="3200"/>
              <a:t> is negative)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457450"/>
          </a:xfrm>
          <a:solidFill>
            <a:srgbClr val="CCFFCC">
              <a:alpha val="70000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2075" tIns="46038" rIns="92075" bIns="46038"/>
          <a:lstStyle/>
          <a:p>
            <a:pPr marL="285750" indent="-285750">
              <a:lnSpc>
                <a:spcPct val="90000"/>
              </a:lnSpc>
            </a:pPr>
            <a:r>
              <a:rPr lang="en-US" dirty="0"/>
              <a:t>For a </a:t>
            </a:r>
            <a:r>
              <a:rPr lang="en-US" b="1" dirty="0">
                <a:solidFill>
                  <a:srgbClr val="FF3300"/>
                </a:solidFill>
              </a:rPr>
              <a:t>product-favored</a:t>
            </a:r>
            <a:r>
              <a:rPr lang="en-US" dirty="0"/>
              <a:t> reaction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400" b="1" dirty="0"/>
              <a:t> </a:t>
            </a:r>
            <a:r>
              <a:rPr lang="en-US" sz="2400" dirty="0"/>
              <a:t>Galvanic cell:  Chemistry </a:t>
            </a:r>
            <a:r>
              <a:rPr lang="en-US" sz="2400" dirty="0">
                <a:sym typeface="Symbol" pitchFamily="18" charset="2"/>
              </a:rPr>
              <a:t> electric current</a:t>
            </a:r>
            <a:endParaRPr lang="en-US" sz="2400" dirty="0"/>
          </a:p>
          <a:p>
            <a:pPr marL="285750" indent="-285750">
              <a:lnSpc>
                <a:spcPct val="70000"/>
              </a:lnSpc>
              <a:buFontTx/>
              <a:buNone/>
            </a:pPr>
            <a:r>
              <a:rPr lang="en-US" sz="2400" b="1" dirty="0"/>
              <a:t> 		</a:t>
            </a:r>
            <a:r>
              <a:rPr lang="en-US" b="1" dirty="0"/>
              <a:t>Reactants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b="1" dirty="0"/>
              <a:t>  Products</a:t>
            </a:r>
          </a:p>
          <a:p>
            <a:pPr marL="285750" indent="-285750">
              <a:lnSpc>
                <a:spcPct val="70000"/>
              </a:lnSpc>
              <a:buFontTx/>
              <a:buNone/>
            </a:pPr>
            <a:endParaRPr lang="en-US" b="1" dirty="0"/>
          </a:p>
          <a:p>
            <a:pPr marL="285750" indent="-285750">
              <a:lnSpc>
                <a:spcPct val="70000"/>
              </a:lnSpc>
              <a:buFontTx/>
              <a:buNone/>
            </a:pPr>
            <a:r>
              <a:rPr lang="en-US" sz="2400" dirty="0"/>
              <a:t>		 </a:t>
            </a:r>
            <a:r>
              <a:rPr lang="en-US" b="1" dirty="0" err="1">
                <a:latin typeface="Symbol" pitchFamily="18" charset="2"/>
              </a:rPr>
              <a:t>D</a:t>
            </a:r>
            <a:r>
              <a:rPr lang="en-US" dirty="0" err="1"/>
              <a:t>G</a:t>
            </a:r>
            <a:r>
              <a:rPr lang="en-US" baseline="30000" dirty="0" err="1"/>
              <a:t>o</a:t>
            </a:r>
            <a:r>
              <a:rPr lang="en-US" baseline="30000" dirty="0"/>
              <a:t> </a:t>
            </a:r>
            <a:r>
              <a:rPr lang="en-US" dirty="0"/>
              <a:t> &lt;  0 and so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baseline="30000" dirty="0"/>
              <a:t> </a:t>
            </a:r>
            <a:r>
              <a:rPr lang="en-US" dirty="0"/>
              <a:t> &gt; 0 (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is positive)		 	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2413"/>
            <a:ext cx="4114800" cy="790575"/>
          </a:xfrm>
          <a:solidFill>
            <a:srgbClr val="FFFF99"/>
          </a:solidFill>
          <a:ln w="28575">
            <a:solidFill>
              <a:srgbClr val="0000FF"/>
            </a:solidFill>
          </a:ln>
        </p:spPr>
        <p:txBody>
          <a:bodyPr lIns="93600" tIns="46800" rIns="93600" bIns="46800">
            <a:spAutoFit/>
          </a:bodyPr>
          <a:lstStyle/>
          <a:p>
            <a:r>
              <a:rPr lang="en-US">
                <a:solidFill>
                  <a:srgbClr val="00279F"/>
                </a:solidFill>
              </a:rPr>
              <a:t>E</a:t>
            </a:r>
            <a:r>
              <a:rPr lang="en-US" baseline="30000">
                <a:solidFill>
                  <a:srgbClr val="00279F"/>
                </a:solidFill>
              </a:rPr>
              <a:t>o</a:t>
            </a:r>
            <a:r>
              <a:rPr lang="en-US">
                <a:solidFill>
                  <a:srgbClr val="00279F"/>
                </a:solidFill>
              </a:rPr>
              <a:t> and </a:t>
            </a:r>
            <a:r>
              <a:rPr lang="en-US">
                <a:solidFill>
                  <a:srgbClr val="00279F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279F"/>
                </a:solidFill>
              </a:rPr>
              <a:t>G</a:t>
            </a:r>
            <a:r>
              <a:rPr lang="en-US" baseline="30000">
                <a:solidFill>
                  <a:srgbClr val="00279F"/>
                </a:solidFill>
              </a:rPr>
              <a:t>o</a:t>
            </a:r>
            <a:r>
              <a:rPr lang="en-US">
                <a:solidFill>
                  <a:srgbClr val="00279F"/>
                </a:solidFill>
              </a:rPr>
              <a:t> </a:t>
            </a:r>
            <a:endParaRPr lang="en-US" baseline="30000">
              <a:solidFill>
                <a:schemeClr val="hlink"/>
              </a:solidFill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105400" y="300604"/>
            <a:ext cx="3629265" cy="71006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pPr eaLnBrk="0" hangingPunct="0"/>
            <a:r>
              <a:rPr lang="en-US" sz="4000" b="1">
                <a:latin typeface="Symbol" pitchFamily="18" charset="2"/>
              </a:rPr>
              <a:t>D</a:t>
            </a:r>
            <a:r>
              <a:rPr lang="en-US" sz="4000" b="1">
                <a:latin typeface="Times New Roman" pitchFamily="18" charset="0"/>
              </a:rPr>
              <a:t>G</a:t>
            </a:r>
            <a:r>
              <a:rPr lang="en-US" sz="4000" b="1" baseline="30000">
                <a:latin typeface="Times New Roman" pitchFamily="18" charset="0"/>
              </a:rPr>
              <a:t>o</a:t>
            </a:r>
            <a:r>
              <a:rPr lang="en-US" sz="4000" b="1">
                <a:latin typeface="Times New Roman" pitchFamily="18" charset="0"/>
              </a:rPr>
              <a:t>  =  - n F E</a:t>
            </a:r>
            <a:r>
              <a:rPr lang="en-US" sz="4000" b="1" baseline="30000">
                <a:latin typeface="Times New Roman" pitchFamily="18" charset="0"/>
              </a:rPr>
              <a:t>o</a:t>
            </a:r>
            <a:r>
              <a:rPr lang="en-US" sz="32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33CC"/>
                </a:solidFill>
              </a:rPr>
              <a:t>When not in the standard state (Nernst Equation)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G = - </a:t>
            </a:r>
            <a:r>
              <a:rPr lang="en-US" sz="2800" dirty="0" err="1">
                <a:sym typeface="Symbol" pitchFamily="18" charset="2"/>
              </a:rPr>
              <a:t>nFE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G</a:t>
            </a:r>
            <a:r>
              <a:rPr lang="en-US" sz="2800" baseline="30000" dirty="0">
                <a:sym typeface="Symbol" pitchFamily="18" charset="2"/>
              </a:rPr>
              <a:t>o</a:t>
            </a:r>
            <a:r>
              <a:rPr lang="en-US" sz="2800" dirty="0">
                <a:sym typeface="Symbol" pitchFamily="18" charset="2"/>
              </a:rPr>
              <a:t> = - </a:t>
            </a:r>
            <a:r>
              <a:rPr lang="en-US" sz="2800" dirty="0" err="1">
                <a:sym typeface="Symbol" pitchFamily="18" charset="2"/>
              </a:rPr>
              <a:t>nFE</a:t>
            </a:r>
            <a:r>
              <a:rPr lang="en-US" sz="2800" baseline="30000" dirty="0" err="1">
                <a:sym typeface="Symbol" pitchFamily="18" charset="2"/>
              </a:rPr>
              <a:t>o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G = G</a:t>
            </a:r>
            <a:r>
              <a:rPr lang="en-US" sz="2800" baseline="30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+ 2.303 RT log Q</a:t>
            </a:r>
            <a:br>
              <a:rPr lang="en-US" sz="2800" dirty="0">
                <a:sym typeface="Symbol" pitchFamily="18" charset="2"/>
              </a:rPr>
            </a:br>
            <a:endParaRPr lang="en-US" sz="28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800" dirty="0">
                <a:sym typeface="Symbol" pitchFamily="18" charset="2"/>
              </a:rPr>
              <a:t>E = E</a:t>
            </a:r>
            <a:r>
              <a:rPr lang="en-US" sz="2800" baseline="30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- (RT/</a:t>
            </a:r>
            <a:r>
              <a:rPr lang="en-US" sz="2800" dirty="0" err="1">
                <a:sym typeface="Symbol" pitchFamily="18" charset="2"/>
              </a:rPr>
              <a:t>nF</a:t>
            </a:r>
            <a:r>
              <a:rPr lang="en-US" sz="2800" dirty="0">
                <a:sym typeface="Symbol" pitchFamily="18" charset="2"/>
              </a:rPr>
              <a:t>) </a:t>
            </a:r>
            <a:r>
              <a:rPr lang="en-US" sz="2800" dirty="0" err="1">
                <a:sym typeface="Symbol" pitchFamily="18" charset="2"/>
              </a:rPr>
              <a:t>ln</a:t>
            </a:r>
            <a:r>
              <a:rPr lang="en-US" sz="2800" dirty="0">
                <a:sym typeface="Symbol" pitchFamily="18" charset="2"/>
              </a:rPr>
              <a:t> Q    </a:t>
            </a:r>
            <a:r>
              <a:rPr lang="en-US" sz="2800" dirty="0" err="1">
                <a:sym typeface="Symbol" pitchFamily="18" charset="2"/>
              </a:rPr>
              <a:t>aA</a:t>
            </a:r>
            <a:r>
              <a:rPr lang="en-US" sz="2800" dirty="0">
                <a:sym typeface="Symbol" pitchFamily="18" charset="2"/>
              </a:rPr>
              <a:t> + </a:t>
            </a:r>
            <a:r>
              <a:rPr lang="en-US" sz="2800" dirty="0" err="1">
                <a:sym typeface="Symbol" pitchFamily="18" charset="2"/>
              </a:rPr>
              <a:t>bB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>
                <a:sym typeface="Wingdings 3" pitchFamily="18" charset="2"/>
              </a:rPr>
              <a:t>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err="1">
                <a:sym typeface="Symbol" pitchFamily="18" charset="2"/>
              </a:rPr>
              <a:t>cC</a:t>
            </a:r>
            <a:r>
              <a:rPr lang="en-US" sz="2800" dirty="0">
                <a:sym typeface="Symbol" pitchFamily="18" charset="2"/>
              </a:rPr>
              <a:t> + </a:t>
            </a:r>
            <a:r>
              <a:rPr lang="en-US" sz="2800" dirty="0" err="1">
                <a:sym typeface="Symbol" pitchFamily="18" charset="2"/>
              </a:rPr>
              <a:t>dD</a:t>
            </a:r>
            <a:endParaRPr lang="en-US" sz="2800" dirty="0">
              <a:sym typeface="Symbol" pitchFamily="18" charset="2"/>
            </a:endParaRPr>
          </a:p>
          <a:p>
            <a:pPr>
              <a:buFontTx/>
              <a:buNone/>
            </a:pPr>
            <a:endParaRPr lang="en-US" sz="9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At standard state temperature, </a:t>
            </a: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Nernst equation</a:t>
            </a:r>
            <a:r>
              <a:rPr lang="en-US" sz="2800" dirty="0"/>
              <a:t> 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14400" y="4724400"/>
          <a:ext cx="7239000" cy="1717675"/>
        </p:xfrm>
        <a:graphic>
          <a:graphicData uri="http://schemas.openxmlformats.org/presentationml/2006/ole">
            <p:oleObj spid="_x0000_s7170" name="Equation" r:id="rId4" imgW="1879560" imgH="444240" progId="Equation.3">
              <p:embed/>
            </p:oleObj>
          </a:graphicData>
        </a:graphic>
      </p:graphicFrame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715000" y="18288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 is the reaction quotient, or the ratio of the activities of products to reactants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9325" y="2201863"/>
            <a:ext cx="10572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09800" y="2106613"/>
            <a:ext cx="1285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826250" y="2089150"/>
          <a:ext cx="579438" cy="3732213"/>
        </p:xfrm>
        <a:graphic>
          <a:graphicData uri="http://schemas.openxmlformats.org/presentationml/2006/ole">
            <p:oleObj spid="_x0000_s4098" name="CS ChemDraw Drawing" r:id="rId6" imgW="578822" imgH="3732133" progId="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868488" y="2116138"/>
          <a:ext cx="579437" cy="3713162"/>
        </p:xfrm>
        <a:graphic>
          <a:graphicData uri="http://schemas.openxmlformats.org/presentationml/2006/ole">
            <p:oleObj spid="_x0000_s4099" name="CS ChemDraw Drawing" r:id="rId7" imgW="578822" imgH="3713798" progId="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510088" y="2120900"/>
          <a:ext cx="276225" cy="3724275"/>
        </p:xfrm>
        <a:graphic>
          <a:graphicData uri="http://schemas.openxmlformats.org/presentationml/2006/ole">
            <p:oleObj spid="_x0000_s4100" name="CS ChemDraw Drawing" r:id="rId8" imgW="275451" imgH="3724632" progId="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276600" y="2306638"/>
          <a:ext cx="2484438" cy="3417887"/>
        </p:xfrm>
        <a:graphic>
          <a:graphicData uri="http://schemas.openxmlformats.org/presentationml/2006/ole">
            <p:oleObj spid="_x0000_s4101" name="CS ChemDraw Drawing" r:id="rId9" imgW="2484894" imgH="3417927" progId="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886200" y="2306638"/>
          <a:ext cx="2484438" cy="3417887"/>
        </p:xfrm>
        <a:graphic>
          <a:graphicData uri="http://schemas.openxmlformats.org/presentationml/2006/ole">
            <p:oleObj spid="_x0000_s4102" name="CS ChemDraw Drawing" r:id="rId10" imgW="2484894" imgH="3417927" progId="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352800" y="2382838"/>
          <a:ext cx="671513" cy="865187"/>
        </p:xfrm>
        <a:graphic>
          <a:graphicData uri="http://schemas.openxmlformats.org/presentationml/2006/ole">
            <p:oleObj spid="_x0000_s4103" name="CS ChemDraw Drawing" r:id="rId11" imgW="671751" imgH="865108" progId="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733800" y="3221038"/>
          <a:ext cx="671513" cy="865187"/>
        </p:xfrm>
        <a:graphic>
          <a:graphicData uri="http://schemas.openxmlformats.org/presentationml/2006/ole">
            <p:oleObj spid="_x0000_s4104" name="CS ChemDraw Drawing" r:id="rId12" imgW="671751" imgH="865108" progId="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04800" y="5964238"/>
          <a:ext cx="184150" cy="211137"/>
        </p:xfrm>
        <a:graphic>
          <a:graphicData uri="http://schemas.openxmlformats.org/presentationml/2006/ole">
            <p:oleObj spid="_x0000_s4105" name="CS ChemDraw Drawing" r:id="rId13" imgW="184190" imgH="211276" progId="">
              <p:embed/>
            </p:oleObj>
          </a:graphicData>
        </a:graphic>
      </p:graphicFrame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5486400" y="4745038"/>
          <a:ext cx="671513" cy="865187"/>
        </p:xfrm>
        <a:graphic>
          <a:graphicData uri="http://schemas.openxmlformats.org/presentationml/2006/ole">
            <p:oleObj spid="_x0000_s4106" name="CS ChemDraw Drawing" r:id="rId14" imgW="671751" imgH="865108" progId="">
              <p:embed/>
            </p:oleObj>
          </a:graphicData>
        </a:graphic>
      </p:graphicFrame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2133600" y="17732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7086600" y="17732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133600" y="1773238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495800" y="1392238"/>
            <a:ext cx="306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90538" y="5932488"/>
            <a:ext cx="728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= Li</a:t>
            </a:r>
            <a:r>
              <a:rPr lang="en-US" sz="1400" baseline="30000">
                <a:solidFill>
                  <a:srgbClr val="000000"/>
                </a:solidFill>
                <a:cs typeface="Arial" charset="0"/>
              </a:rPr>
              <a:t>+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304800" y="6232525"/>
          <a:ext cx="463550" cy="188913"/>
        </p:xfrm>
        <a:graphic>
          <a:graphicData uri="http://schemas.openxmlformats.org/presentationml/2006/ole">
            <p:oleObj spid="_x0000_s4107" name="CS ChemDraw Drawing" r:id="rId16" imgW="462975" imgH="188774" progId="">
              <p:embed/>
            </p:oleObj>
          </a:graphicData>
        </a:graphic>
      </p:graphicFrame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08025" y="6172200"/>
            <a:ext cx="892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= LiPF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6</a:t>
            </a:r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228600" y="19399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Charged state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1905000" y="5811838"/>
            <a:ext cx="2590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LiC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(graphite anode)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Li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O/Co</a:t>
            </a:r>
            <a:r>
              <a:rPr lang="en-US" sz="1400" baseline="3000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(cobalt oxide anode)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462088" y="3602038"/>
            <a:ext cx="4587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Anode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313613" y="3525838"/>
            <a:ext cx="4587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Cathode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6096000" y="5811838"/>
            <a:ext cx="1447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FePO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cathode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CoO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cathode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2057400" y="14684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sz="1400" b="1" baseline="30000">
                <a:solidFill>
                  <a:srgbClr val="000000"/>
                </a:solidFill>
                <a:cs typeface="Arial" charset="0"/>
              </a:rPr>
              <a:t>-</a:t>
            </a: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2590800" y="16208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3581400" y="16208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4953000" y="16208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5943600" y="162083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858000" y="14684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sz="1400" b="1" baseline="30000">
                <a:solidFill>
                  <a:srgbClr val="000000"/>
                </a:solidFill>
                <a:cs typeface="Arial" charset="0"/>
              </a:rPr>
              <a:t>-</a:t>
            </a: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>
            <a:off x="4648200" y="11636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rot="1800000">
            <a:off x="4800600" y="12398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 rot="4200000">
            <a:off x="4953000" y="13922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rot="-4200000">
            <a:off x="4343400" y="13922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rot="-1800000">
            <a:off x="4495800" y="12398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1943100" y="5786438"/>
            <a:ext cx="25908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C (graphite anode)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Co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(cobalt oxide anode)</a:t>
            </a:r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6096000" y="5811838"/>
            <a:ext cx="1676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LiFePO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4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cathode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LiCoO</a:t>
            </a:r>
            <a:r>
              <a:rPr lang="en-US" sz="1400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 cathode</a:t>
            </a:r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76200" y="192563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Discharged state</a:t>
            </a:r>
          </a:p>
        </p:txBody>
      </p:sp>
      <p:graphicFrame>
        <p:nvGraphicFramePr>
          <p:cNvPr id="102440" name="Object 40"/>
          <p:cNvGraphicFramePr>
            <a:graphicFrameLocks noChangeAspect="1"/>
          </p:cNvGraphicFramePr>
          <p:nvPr/>
        </p:nvGraphicFramePr>
        <p:xfrm>
          <a:off x="2438400" y="2459038"/>
          <a:ext cx="184150" cy="211137"/>
        </p:xfrm>
        <a:graphic>
          <a:graphicData uri="http://schemas.openxmlformats.org/presentationml/2006/ole">
            <p:oleObj spid="_x0000_s4108" name="CS ChemDraw Drawing" r:id="rId17" imgW="184190" imgH="211276" progId="">
              <p:embed/>
            </p:oleObj>
          </a:graphicData>
        </a:graphic>
      </p:graphicFrame>
      <p:graphicFrame>
        <p:nvGraphicFramePr>
          <p:cNvPr id="102441" name="Object 41"/>
          <p:cNvGraphicFramePr>
            <a:graphicFrameLocks noChangeAspect="1"/>
          </p:cNvGraphicFramePr>
          <p:nvPr/>
        </p:nvGraphicFramePr>
        <p:xfrm>
          <a:off x="2635250" y="2459038"/>
          <a:ext cx="184150" cy="211137"/>
        </p:xfrm>
        <a:graphic>
          <a:graphicData uri="http://schemas.openxmlformats.org/presentationml/2006/ole">
            <p:oleObj spid="_x0000_s4109" name="CS ChemDraw Drawing" r:id="rId18" imgW="184190" imgH="211276" progId="">
              <p:embed/>
            </p:oleObj>
          </a:graphicData>
        </a:graphic>
      </p:graphicFrame>
      <p:graphicFrame>
        <p:nvGraphicFramePr>
          <p:cNvPr id="102442" name="Object 42"/>
          <p:cNvGraphicFramePr>
            <a:graphicFrameLocks noChangeAspect="1"/>
          </p:cNvGraphicFramePr>
          <p:nvPr/>
        </p:nvGraphicFramePr>
        <p:xfrm>
          <a:off x="2863850" y="2459038"/>
          <a:ext cx="184150" cy="211137"/>
        </p:xfrm>
        <a:graphic>
          <a:graphicData uri="http://schemas.openxmlformats.org/presentationml/2006/ole">
            <p:oleObj spid="_x0000_s4110" name="CS ChemDraw Drawing" r:id="rId19" imgW="184190" imgH="211276" progId="">
              <p:embed/>
            </p:oleObj>
          </a:graphicData>
        </a:graphic>
      </p:graphicFrame>
      <p:graphicFrame>
        <p:nvGraphicFramePr>
          <p:cNvPr id="102443" name="Object 43"/>
          <p:cNvGraphicFramePr>
            <a:graphicFrameLocks noChangeAspect="1"/>
          </p:cNvGraphicFramePr>
          <p:nvPr/>
        </p:nvGraphicFramePr>
        <p:xfrm>
          <a:off x="3092450" y="2459038"/>
          <a:ext cx="184150" cy="211137"/>
        </p:xfrm>
        <a:graphic>
          <a:graphicData uri="http://schemas.openxmlformats.org/presentationml/2006/ole">
            <p:oleObj spid="_x0000_s4111" name="CS ChemDraw Drawing" r:id="rId20" imgW="184190" imgH="211276" progId="">
              <p:embed/>
            </p:oleObj>
          </a:graphicData>
        </a:graphic>
      </p:graphicFrame>
      <p:graphicFrame>
        <p:nvGraphicFramePr>
          <p:cNvPr id="102444" name="Object 44"/>
          <p:cNvGraphicFramePr>
            <a:graphicFrameLocks noChangeAspect="1"/>
          </p:cNvGraphicFramePr>
          <p:nvPr/>
        </p:nvGraphicFramePr>
        <p:xfrm>
          <a:off x="2438400" y="2781300"/>
          <a:ext cx="184150" cy="211138"/>
        </p:xfrm>
        <a:graphic>
          <a:graphicData uri="http://schemas.openxmlformats.org/presentationml/2006/ole">
            <p:oleObj spid="_x0000_s4112" name="CS ChemDraw Drawing" r:id="rId21" imgW="184190" imgH="211276" progId="">
              <p:embed/>
            </p:oleObj>
          </a:graphicData>
        </a:graphic>
      </p:graphicFrame>
      <p:graphicFrame>
        <p:nvGraphicFramePr>
          <p:cNvPr id="102445" name="Object 45"/>
          <p:cNvGraphicFramePr>
            <a:graphicFrameLocks noChangeAspect="1"/>
          </p:cNvGraphicFramePr>
          <p:nvPr/>
        </p:nvGraphicFramePr>
        <p:xfrm>
          <a:off x="2635250" y="2781300"/>
          <a:ext cx="184150" cy="211138"/>
        </p:xfrm>
        <a:graphic>
          <a:graphicData uri="http://schemas.openxmlformats.org/presentationml/2006/ole">
            <p:oleObj spid="_x0000_s4113" name="CS ChemDraw Drawing" r:id="rId22" imgW="184190" imgH="211276" progId="">
              <p:embed/>
            </p:oleObj>
          </a:graphicData>
        </a:graphic>
      </p:graphicFrame>
      <p:graphicFrame>
        <p:nvGraphicFramePr>
          <p:cNvPr id="102446" name="Object 46"/>
          <p:cNvGraphicFramePr>
            <a:graphicFrameLocks noChangeAspect="1"/>
          </p:cNvGraphicFramePr>
          <p:nvPr/>
        </p:nvGraphicFramePr>
        <p:xfrm>
          <a:off x="2863850" y="2781300"/>
          <a:ext cx="184150" cy="211138"/>
        </p:xfrm>
        <a:graphic>
          <a:graphicData uri="http://schemas.openxmlformats.org/presentationml/2006/ole">
            <p:oleObj spid="_x0000_s4114" name="CS ChemDraw Drawing" r:id="rId23" imgW="184190" imgH="211276" progId="">
              <p:embed/>
            </p:oleObj>
          </a:graphicData>
        </a:graphic>
      </p:graphicFrame>
      <p:graphicFrame>
        <p:nvGraphicFramePr>
          <p:cNvPr id="102447" name="Object 47"/>
          <p:cNvGraphicFramePr>
            <a:graphicFrameLocks noChangeAspect="1"/>
          </p:cNvGraphicFramePr>
          <p:nvPr/>
        </p:nvGraphicFramePr>
        <p:xfrm>
          <a:off x="3092450" y="2781300"/>
          <a:ext cx="184150" cy="211138"/>
        </p:xfrm>
        <a:graphic>
          <a:graphicData uri="http://schemas.openxmlformats.org/presentationml/2006/ole">
            <p:oleObj spid="_x0000_s4115" name="CS ChemDraw Drawing" r:id="rId24" imgW="184190" imgH="211276" progId="">
              <p:embed/>
            </p:oleObj>
          </a:graphicData>
        </a:graphic>
      </p:graphicFrame>
      <p:graphicFrame>
        <p:nvGraphicFramePr>
          <p:cNvPr id="102448" name="Object 48"/>
          <p:cNvGraphicFramePr>
            <a:graphicFrameLocks noChangeAspect="1"/>
          </p:cNvGraphicFramePr>
          <p:nvPr/>
        </p:nvGraphicFramePr>
        <p:xfrm>
          <a:off x="2438400" y="3086100"/>
          <a:ext cx="184150" cy="211138"/>
        </p:xfrm>
        <a:graphic>
          <a:graphicData uri="http://schemas.openxmlformats.org/presentationml/2006/ole">
            <p:oleObj spid="_x0000_s4116" name="CS ChemDraw Drawing" r:id="rId25" imgW="184190" imgH="211276" progId="">
              <p:embed/>
            </p:oleObj>
          </a:graphicData>
        </a:graphic>
      </p:graphicFrame>
      <p:graphicFrame>
        <p:nvGraphicFramePr>
          <p:cNvPr id="102449" name="Object 49"/>
          <p:cNvGraphicFramePr>
            <a:graphicFrameLocks noChangeAspect="1"/>
          </p:cNvGraphicFramePr>
          <p:nvPr/>
        </p:nvGraphicFramePr>
        <p:xfrm>
          <a:off x="2635250" y="3086100"/>
          <a:ext cx="184150" cy="211138"/>
        </p:xfrm>
        <a:graphic>
          <a:graphicData uri="http://schemas.openxmlformats.org/presentationml/2006/ole">
            <p:oleObj spid="_x0000_s4117" name="CS ChemDraw Drawing" r:id="rId26" imgW="184190" imgH="211276" progId="">
              <p:embed/>
            </p:oleObj>
          </a:graphicData>
        </a:graphic>
      </p:graphicFrame>
      <p:graphicFrame>
        <p:nvGraphicFramePr>
          <p:cNvPr id="102450" name="Object 50"/>
          <p:cNvGraphicFramePr>
            <a:graphicFrameLocks noChangeAspect="1"/>
          </p:cNvGraphicFramePr>
          <p:nvPr/>
        </p:nvGraphicFramePr>
        <p:xfrm>
          <a:off x="2863850" y="3086100"/>
          <a:ext cx="184150" cy="211138"/>
        </p:xfrm>
        <a:graphic>
          <a:graphicData uri="http://schemas.openxmlformats.org/presentationml/2006/ole">
            <p:oleObj spid="_x0000_s4118" name="CS ChemDraw Drawing" r:id="rId27" imgW="184190" imgH="211276" progId="">
              <p:embed/>
            </p:oleObj>
          </a:graphicData>
        </a:graphic>
      </p:graphicFrame>
      <p:graphicFrame>
        <p:nvGraphicFramePr>
          <p:cNvPr id="102451" name="Object 51"/>
          <p:cNvGraphicFramePr>
            <a:graphicFrameLocks noChangeAspect="1"/>
          </p:cNvGraphicFramePr>
          <p:nvPr/>
        </p:nvGraphicFramePr>
        <p:xfrm>
          <a:off x="3092450" y="3086100"/>
          <a:ext cx="184150" cy="211138"/>
        </p:xfrm>
        <a:graphic>
          <a:graphicData uri="http://schemas.openxmlformats.org/presentationml/2006/ole">
            <p:oleObj spid="_x0000_s4119" name="CS ChemDraw Drawing" r:id="rId28" imgW="184190" imgH="211276" progId="">
              <p:embed/>
            </p:oleObj>
          </a:graphicData>
        </a:graphic>
      </p:graphicFrame>
      <p:graphicFrame>
        <p:nvGraphicFramePr>
          <p:cNvPr id="102452" name="Object 52"/>
          <p:cNvGraphicFramePr>
            <a:graphicFrameLocks noChangeAspect="1"/>
          </p:cNvGraphicFramePr>
          <p:nvPr/>
        </p:nvGraphicFramePr>
        <p:xfrm>
          <a:off x="2438400" y="3314700"/>
          <a:ext cx="184150" cy="211138"/>
        </p:xfrm>
        <a:graphic>
          <a:graphicData uri="http://schemas.openxmlformats.org/presentationml/2006/ole">
            <p:oleObj spid="_x0000_s4120" name="CS ChemDraw Drawing" r:id="rId29" imgW="184190" imgH="211276" progId="">
              <p:embed/>
            </p:oleObj>
          </a:graphicData>
        </a:graphic>
      </p:graphicFrame>
      <p:graphicFrame>
        <p:nvGraphicFramePr>
          <p:cNvPr id="102453" name="Object 53"/>
          <p:cNvGraphicFramePr>
            <a:graphicFrameLocks noChangeAspect="1"/>
          </p:cNvGraphicFramePr>
          <p:nvPr/>
        </p:nvGraphicFramePr>
        <p:xfrm>
          <a:off x="2635250" y="3314700"/>
          <a:ext cx="184150" cy="211138"/>
        </p:xfrm>
        <a:graphic>
          <a:graphicData uri="http://schemas.openxmlformats.org/presentationml/2006/ole">
            <p:oleObj spid="_x0000_s4121" name="CS ChemDraw Drawing" r:id="rId30" imgW="184190" imgH="211276" progId="">
              <p:embed/>
            </p:oleObj>
          </a:graphicData>
        </a:graphic>
      </p:graphicFrame>
      <p:graphicFrame>
        <p:nvGraphicFramePr>
          <p:cNvPr id="102454" name="Object 54"/>
          <p:cNvGraphicFramePr>
            <a:graphicFrameLocks noChangeAspect="1"/>
          </p:cNvGraphicFramePr>
          <p:nvPr/>
        </p:nvGraphicFramePr>
        <p:xfrm>
          <a:off x="2863850" y="3314700"/>
          <a:ext cx="184150" cy="211138"/>
        </p:xfrm>
        <a:graphic>
          <a:graphicData uri="http://schemas.openxmlformats.org/presentationml/2006/ole">
            <p:oleObj spid="_x0000_s4122" name="CS ChemDraw Drawing" r:id="rId31" imgW="184190" imgH="211276" progId="">
              <p:embed/>
            </p:oleObj>
          </a:graphicData>
        </a:graphic>
      </p:graphicFrame>
      <p:graphicFrame>
        <p:nvGraphicFramePr>
          <p:cNvPr id="102455" name="Object 55"/>
          <p:cNvGraphicFramePr>
            <a:graphicFrameLocks noChangeAspect="1"/>
          </p:cNvGraphicFramePr>
          <p:nvPr/>
        </p:nvGraphicFramePr>
        <p:xfrm>
          <a:off x="3092450" y="3314700"/>
          <a:ext cx="184150" cy="211138"/>
        </p:xfrm>
        <a:graphic>
          <a:graphicData uri="http://schemas.openxmlformats.org/presentationml/2006/ole">
            <p:oleObj spid="_x0000_s4123" name="CS ChemDraw Drawing" r:id="rId32" imgW="184190" imgH="211276" progId="">
              <p:embed/>
            </p:oleObj>
          </a:graphicData>
        </a:graphic>
      </p:graphicFrame>
      <p:graphicFrame>
        <p:nvGraphicFramePr>
          <p:cNvPr id="102456" name="Object 56"/>
          <p:cNvGraphicFramePr>
            <a:graphicFrameLocks noChangeAspect="1"/>
          </p:cNvGraphicFramePr>
          <p:nvPr/>
        </p:nvGraphicFramePr>
        <p:xfrm>
          <a:off x="2438400" y="3619500"/>
          <a:ext cx="184150" cy="211138"/>
        </p:xfrm>
        <a:graphic>
          <a:graphicData uri="http://schemas.openxmlformats.org/presentationml/2006/ole">
            <p:oleObj spid="_x0000_s4124" name="CS ChemDraw Drawing" r:id="rId33" imgW="184190" imgH="211276" progId="">
              <p:embed/>
            </p:oleObj>
          </a:graphicData>
        </a:graphic>
      </p:graphicFrame>
      <p:graphicFrame>
        <p:nvGraphicFramePr>
          <p:cNvPr id="102457" name="Object 57"/>
          <p:cNvGraphicFramePr>
            <a:graphicFrameLocks noChangeAspect="1"/>
          </p:cNvGraphicFramePr>
          <p:nvPr/>
        </p:nvGraphicFramePr>
        <p:xfrm>
          <a:off x="2635250" y="3619500"/>
          <a:ext cx="184150" cy="211138"/>
        </p:xfrm>
        <a:graphic>
          <a:graphicData uri="http://schemas.openxmlformats.org/presentationml/2006/ole">
            <p:oleObj spid="_x0000_s4125" name="CS ChemDraw Drawing" r:id="rId34" imgW="184190" imgH="211276" progId="">
              <p:embed/>
            </p:oleObj>
          </a:graphicData>
        </a:graphic>
      </p:graphicFrame>
      <p:graphicFrame>
        <p:nvGraphicFramePr>
          <p:cNvPr id="102458" name="Object 58"/>
          <p:cNvGraphicFramePr>
            <a:graphicFrameLocks noChangeAspect="1"/>
          </p:cNvGraphicFramePr>
          <p:nvPr/>
        </p:nvGraphicFramePr>
        <p:xfrm>
          <a:off x="2863850" y="3619500"/>
          <a:ext cx="184150" cy="211138"/>
        </p:xfrm>
        <a:graphic>
          <a:graphicData uri="http://schemas.openxmlformats.org/presentationml/2006/ole">
            <p:oleObj spid="_x0000_s4126" name="CS ChemDraw Drawing" r:id="rId35" imgW="184190" imgH="211276" progId="">
              <p:embed/>
            </p:oleObj>
          </a:graphicData>
        </a:graphic>
      </p:graphicFrame>
      <p:graphicFrame>
        <p:nvGraphicFramePr>
          <p:cNvPr id="18491" name="Object 59"/>
          <p:cNvGraphicFramePr>
            <a:graphicFrameLocks noChangeAspect="1"/>
          </p:cNvGraphicFramePr>
          <p:nvPr/>
        </p:nvGraphicFramePr>
        <p:xfrm>
          <a:off x="3124200" y="3602038"/>
          <a:ext cx="184150" cy="211137"/>
        </p:xfrm>
        <a:graphic>
          <a:graphicData uri="http://schemas.openxmlformats.org/presentationml/2006/ole">
            <p:oleObj spid="_x0000_s4127" name="CS ChemDraw Drawing" r:id="rId36" imgW="184190" imgH="211276" progId="">
              <p:embed/>
            </p:oleObj>
          </a:graphicData>
        </a:graphic>
      </p:graphicFrame>
      <p:graphicFrame>
        <p:nvGraphicFramePr>
          <p:cNvPr id="102460" name="Object 60"/>
          <p:cNvGraphicFramePr>
            <a:graphicFrameLocks noChangeAspect="1"/>
          </p:cNvGraphicFramePr>
          <p:nvPr/>
        </p:nvGraphicFramePr>
        <p:xfrm>
          <a:off x="2438400" y="3848100"/>
          <a:ext cx="184150" cy="211138"/>
        </p:xfrm>
        <a:graphic>
          <a:graphicData uri="http://schemas.openxmlformats.org/presentationml/2006/ole">
            <p:oleObj spid="_x0000_s4128" name="CS ChemDraw Drawing" r:id="rId37" imgW="184190" imgH="211276" progId="">
              <p:embed/>
            </p:oleObj>
          </a:graphicData>
        </a:graphic>
      </p:graphicFrame>
      <p:graphicFrame>
        <p:nvGraphicFramePr>
          <p:cNvPr id="102461" name="Object 61"/>
          <p:cNvGraphicFramePr>
            <a:graphicFrameLocks noChangeAspect="1"/>
          </p:cNvGraphicFramePr>
          <p:nvPr/>
        </p:nvGraphicFramePr>
        <p:xfrm>
          <a:off x="2635250" y="3848100"/>
          <a:ext cx="184150" cy="211138"/>
        </p:xfrm>
        <a:graphic>
          <a:graphicData uri="http://schemas.openxmlformats.org/presentationml/2006/ole">
            <p:oleObj spid="_x0000_s4129" name="CS ChemDraw Drawing" r:id="rId38" imgW="184190" imgH="211276" progId="">
              <p:embed/>
            </p:oleObj>
          </a:graphicData>
        </a:graphic>
      </p:graphicFrame>
      <p:graphicFrame>
        <p:nvGraphicFramePr>
          <p:cNvPr id="102462" name="Object 62"/>
          <p:cNvGraphicFramePr>
            <a:graphicFrameLocks noChangeAspect="1"/>
          </p:cNvGraphicFramePr>
          <p:nvPr/>
        </p:nvGraphicFramePr>
        <p:xfrm>
          <a:off x="2863850" y="3848100"/>
          <a:ext cx="184150" cy="211138"/>
        </p:xfrm>
        <a:graphic>
          <a:graphicData uri="http://schemas.openxmlformats.org/presentationml/2006/ole">
            <p:oleObj spid="_x0000_s4130" name="CS ChemDraw Drawing" r:id="rId39" imgW="184190" imgH="211276" progId="">
              <p:embed/>
            </p:oleObj>
          </a:graphicData>
        </a:graphic>
      </p:graphicFrame>
      <p:graphicFrame>
        <p:nvGraphicFramePr>
          <p:cNvPr id="102463" name="Object 63"/>
          <p:cNvGraphicFramePr>
            <a:graphicFrameLocks noChangeAspect="1"/>
          </p:cNvGraphicFramePr>
          <p:nvPr/>
        </p:nvGraphicFramePr>
        <p:xfrm>
          <a:off x="3092450" y="3848100"/>
          <a:ext cx="184150" cy="211138"/>
        </p:xfrm>
        <a:graphic>
          <a:graphicData uri="http://schemas.openxmlformats.org/presentationml/2006/ole">
            <p:oleObj spid="_x0000_s4131" name="CS ChemDraw Drawing" r:id="rId40" imgW="184190" imgH="211276" progId="">
              <p:embed/>
            </p:oleObj>
          </a:graphicData>
        </a:graphic>
      </p:graphicFrame>
      <p:graphicFrame>
        <p:nvGraphicFramePr>
          <p:cNvPr id="102464" name="Object 64"/>
          <p:cNvGraphicFramePr>
            <a:graphicFrameLocks noChangeAspect="1"/>
          </p:cNvGraphicFramePr>
          <p:nvPr/>
        </p:nvGraphicFramePr>
        <p:xfrm>
          <a:off x="2438400" y="4152900"/>
          <a:ext cx="184150" cy="211138"/>
        </p:xfrm>
        <a:graphic>
          <a:graphicData uri="http://schemas.openxmlformats.org/presentationml/2006/ole">
            <p:oleObj spid="_x0000_s4132" name="CS ChemDraw Drawing" r:id="rId41" imgW="184190" imgH="211276" progId="">
              <p:embed/>
            </p:oleObj>
          </a:graphicData>
        </a:graphic>
      </p:graphicFrame>
      <p:graphicFrame>
        <p:nvGraphicFramePr>
          <p:cNvPr id="102465" name="Object 65"/>
          <p:cNvGraphicFramePr>
            <a:graphicFrameLocks noChangeAspect="1"/>
          </p:cNvGraphicFramePr>
          <p:nvPr/>
        </p:nvGraphicFramePr>
        <p:xfrm>
          <a:off x="2635250" y="4152900"/>
          <a:ext cx="184150" cy="211138"/>
        </p:xfrm>
        <a:graphic>
          <a:graphicData uri="http://schemas.openxmlformats.org/presentationml/2006/ole">
            <p:oleObj spid="_x0000_s4133" name="CS ChemDraw Drawing" r:id="rId42" imgW="184190" imgH="211276" progId="">
              <p:embed/>
            </p:oleObj>
          </a:graphicData>
        </a:graphic>
      </p:graphicFrame>
      <p:graphicFrame>
        <p:nvGraphicFramePr>
          <p:cNvPr id="102466" name="Object 66"/>
          <p:cNvGraphicFramePr>
            <a:graphicFrameLocks noChangeAspect="1"/>
          </p:cNvGraphicFramePr>
          <p:nvPr/>
        </p:nvGraphicFramePr>
        <p:xfrm>
          <a:off x="2863850" y="4152900"/>
          <a:ext cx="184150" cy="211138"/>
        </p:xfrm>
        <a:graphic>
          <a:graphicData uri="http://schemas.openxmlformats.org/presentationml/2006/ole">
            <p:oleObj spid="_x0000_s4134" name="CS ChemDraw Drawing" r:id="rId43" imgW="184190" imgH="211276" progId="">
              <p:embed/>
            </p:oleObj>
          </a:graphicData>
        </a:graphic>
      </p:graphicFrame>
      <p:graphicFrame>
        <p:nvGraphicFramePr>
          <p:cNvPr id="102467" name="Object 67"/>
          <p:cNvGraphicFramePr>
            <a:graphicFrameLocks noChangeAspect="1"/>
          </p:cNvGraphicFramePr>
          <p:nvPr/>
        </p:nvGraphicFramePr>
        <p:xfrm>
          <a:off x="3092450" y="4152900"/>
          <a:ext cx="184150" cy="211138"/>
        </p:xfrm>
        <a:graphic>
          <a:graphicData uri="http://schemas.openxmlformats.org/presentationml/2006/ole">
            <p:oleObj spid="_x0000_s4135" name="CS ChemDraw Drawing" r:id="rId44" imgW="184190" imgH="211276" progId="">
              <p:embed/>
            </p:oleObj>
          </a:graphicData>
        </a:graphic>
      </p:graphicFrame>
      <p:graphicFrame>
        <p:nvGraphicFramePr>
          <p:cNvPr id="102468" name="Object 68"/>
          <p:cNvGraphicFramePr>
            <a:graphicFrameLocks noChangeAspect="1"/>
          </p:cNvGraphicFramePr>
          <p:nvPr/>
        </p:nvGraphicFramePr>
        <p:xfrm>
          <a:off x="2438400" y="4457700"/>
          <a:ext cx="184150" cy="211138"/>
        </p:xfrm>
        <a:graphic>
          <a:graphicData uri="http://schemas.openxmlformats.org/presentationml/2006/ole">
            <p:oleObj spid="_x0000_s4136" name="CS ChemDraw Drawing" r:id="rId45" imgW="184190" imgH="211276" progId="">
              <p:embed/>
            </p:oleObj>
          </a:graphicData>
        </a:graphic>
      </p:graphicFrame>
      <p:graphicFrame>
        <p:nvGraphicFramePr>
          <p:cNvPr id="102469" name="Object 69"/>
          <p:cNvGraphicFramePr>
            <a:graphicFrameLocks noChangeAspect="1"/>
          </p:cNvGraphicFramePr>
          <p:nvPr/>
        </p:nvGraphicFramePr>
        <p:xfrm>
          <a:off x="2635250" y="4457700"/>
          <a:ext cx="184150" cy="211138"/>
        </p:xfrm>
        <a:graphic>
          <a:graphicData uri="http://schemas.openxmlformats.org/presentationml/2006/ole">
            <p:oleObj spid="_x0000_s4137" name="CS ChemDraw Drawing" r:id="rId46" imgW="184190" imgH="211276" progId="">
              <p:embed/>
            </p:oleObj>
          </a:graphicData>
        </a:graphic>
      </p:graphicFrame>
      <p:graphicFrame>
        <p:nvGraphicFramePr>
          <p:cNvPr id="102470" name="Object 70"/>
          <p:cNvGraphicFramePr>
            <a:graphicFrameLocks noChangeAspect="1"/>
          </p:cNvGraphicFramePr>
          <p:nvPr/>
        </p:nvGraphicFramePr>
        <p:xfrm>
          <a:off x="2863850" y="4457700"/>
          <a:ext cx="184150" cy="211138"/>
        </p:xfrm>
        <a:graphic>
          <a:graphicData uri="http://schemas.openxmlformats.org/presentationml/2006/ole">
            <p:oleObj spid="_x0000_s4138" name="CS ChemDraw Drawing" r:id="rId47" imgW="184190" imgH="211276" progId="">
              <p:embed/>
            </p:oleObj>
          </a:graphicData>
        </a:graphic>
      </p:graphicFrame>
      <p:graphicFrame>
        <p:nvGraphicFramePr>
          <p:cNvPr id="102471" name="Object 71"/>
          <p:cNvGraphicFramePr>
            <a:graphicFrameLocks noChangeAspect="1"/>
          </p:cNvGraphicFramePr>
          <p:nvPr/>
        </p:nvGraphicFramePr>
        <p:xfrm>
          <a:off x="3092450" y="4457700"/>
          <a:ext cx="184150" cy="211138"/>
        </p:xfrm>
        <a:graphic>
          <a:graphicData uri="http://schemas.openxmlformats.org/presentationml/2006/ole">
            <p:oleObj spid="_x0000_s4139" name="CS ChemDraw Drawing" r:id="rId48" imgW="184190" imgH="211276" progId="">
              <p:embed/>
            </p:oleObj>
          </a:graphicData>
        </a:graphic>
      </p:graphicFrame>
      <p:graphicFrame>
        <p:nvGraphicFramePr>
          <p:cNvPr id="102472" name="Object 72"/>
          <p:cNvGraphicFramePr>
            <a:graphicFrameLocks noChangeAspect="1"/>
          </p:cNvGraphicFramePr>
          <p:nvPr/>
        </p:nvGraphicFramePr>
        <p:xfrm>
          <a:off x="2438400" y="4762500"/>
          <a:ext cx="184150" cy="211138"/>
        </p:xfrm>
        <a:graphic>
          <a:graphicData uri="http://schemas.openxmlformats.org/presentationml/2006/ole">
            <p:oleObj spid="_x0000_s4140" name="CS ChemDraw Drawing" r:id="rId49" imgW="184190" imgH="211276" progId="">
              <p:embed/>
            </p:oleObj>
          </a:graphicData>
        </a:graphic>
      </p:graphicFrame>
      <p:graphicFrame>
        <p:nvGraphicFramePr>
          <p:cNvPr id="102473" name="Object 73"/>
          <p:cNvGraphicFramePr>
            <a:graphicFrameLocks noChangeAspect="1"/>
          </p:cNvGraphicFramePr>
          <p:nvPr/>
        </p:nvGraphicFramePr>
        <p:xfrm>
          <a:off x="2635250" y="4762500"/>
          <a:ext cx="184150" cy="211138"/>
        </p:xfrm>
        <a:graphic>
          <a:graphicData uri="http://schemas.openxmlformats.org/presentationml/2006/ole">
            <p:oleObj spid="_x0000_s4141" name="CS ChemDraw Drawing" r:id="rId50" imgW="184190" imgH="211276" progId="">
              <p:embed/>
            </p:oleObj>
          </a:graphicData>
        </a:graphic>
      </p:graphicFrame>
      <p:graphicFrame>
        <p:nvGraphicFramePr>
          <p:cNvPr id="102474" name="Object 74"/>
          <p:cNvGraphicFramePr>
            <a:graphicFrameLocks noChangeAspect="1"/>
          </p:cNvGraphicFramePr>
          <p:nvPr/>
        </p:nvGraphicFramePr>
        <p:xfrm>
          <a:off x="2863850" y="4762500"/>
          <a:ext cx="184150" cy="211138"/>
        </p:xfrm>
        <a:graphic>
          <a:graphicData uri="http://schemas.openxmlformats.org/presentationml/2006/ole">
            <p:oleObj spid="_x0000_s4142" name="CS ChemDraw Drawing" r:id="rId51" imgW="184190" imgH="211276" progId="">
              <p:embed/>
            </p:oleObj>
          </a:graphicData>
        </a:graphic>
      </p:graphicFrame>
      <p:graphicFrame>
        <p:nvGraphicFramePr>
          <p:cNvPr id="102475" name="Object 75"/>
          <p:cNvGraphicFramePr>
            <a:graphicFrameLocks noChangeAspect="1"/>
          </p:cNvGraphicFramePr>
          <p:nvPr/>
        </p:nvGraphicFramePr>
        <p:xfrm>
          <a:off x="3092450" y="4762500"/>
          <a:ext cx="184150" cy="211138"/>
        </p:xfrm>
        <a:graphic>
          <a:graphicData uri="http://schemas.openxmlformats.org/presentationml/2006/ole">
            <p:oleObj spid="_x0000_s4143" name="CS ChemDraw Drawing" r:id="rId52" imgW="184190" imgH="211276" progId="">
              <p:embed/>
            </p:oleObj>
          </a:graphicData>
        </a:graphic>
      </p:graphicFrame>
      <p:graphicFrame>
        <p:nvGraphicFramePr>
          <p:cNvPr id="102476" name="Object 76"/>
          <p:cNvGraphicFramePr>
            <a:graphicFrameLocks noChangeAspect="1"/>
          </p:cNvGraphicFramePr>
          <p:nvPr/>
        </p:nvGraphicFramePr>
        <p:xfrm>
          <a:off x="2438400" y="5067300"/>
          <a:ext cx="184150" cy="211138"/>
        </p:xfrm>
        <a:graphic>
          <a:graphicData uri="http://schemas.openxmlformats.org/presentationml/2006/ole">
            <p:oleObj spid="_x0000_s4144" name="CS ChemDraw Drawing" r:id="rId53" imgW="184190" imgH="211276" progId="">
              <p:embed/>
            </p:oleObj>
          </a:graphicData>
        </a:graphic>
      </p:graphicFrame>
      <p:graphicFrame>
        <p:nvGraphicFramePr>
          <p:cNvPr id="102477" name="Object 77"/>
          <p:cNvGraphicFramePr>
            <a:graphicFrameLocks noChangeAspect="1"/>
          </p:cNvGraphicFramePr>
          <p:nvPr/>
        </p:nvGraphicFramePr>
        <p:xfrm>
          <a:off x="2635250" y="5067300"/>
          <a:ext cx="184150" cy="211138"/>
        </p:xfrm>
        <a:graphic>
          <a:graphicData uri="http://schemas.openxmlformats.org/presentationml/2006/ole">
            <p:oleObj spid="_x0000_s4145" name="CS ChemDraw Drawing" r:id="rId54" imgW="184190" imgH="211276" progId="">
              <p:embed/>
            </p:oleObj>
          </a:graphicData>
        </a:graphic>
      </p:graphicFrame>
      <p:graphicFrame>
        <p:nvGraphicFramePr>
          <p:cNvPr id="102478" name="Object 78"/>
          <p:cNvGraphicFramePr>
            <a:graphicFrameLocks noChangeAspect="1"/>
          </p:cNvGraphicFramePr>
          <p:nvPr/>
        </p:nvGraphicFramePr>
        <p:xfrm>
          <a:off x="2863850" y="5067300"/>
          <a:ext cx="184150" cy="211138"/>
        </p:xfrm>
        <a:graphic>
          <a:graphicData uri="http://schemas.openxmlformats.org/presentationml/2006/ole">
            <p:oleObj spid="_x0000_s4146" name="CS ChemDraw Drawing" r:id="rId55" imgW="184190" imgH="211276" progId="">
              <p:embed/>
            </p:oleObj>
          </a:graphicData>
        </a:graphic>
      </p:graphicFrame>
      <p:graphicFrame>
        <p:nvGraphicFramePr>
          <p:cNvPr id="102479" name="Object 79"/>
          <p:cNvGraphicFramePr>
            <a:graphicFrameLocks noChangeAspect="1"/>
          </p:cNvGraphicFramePr>
          <p:nvPr/>
        </p:nvGraphicFramePr>
        <p:xfrm>
          <a:off x="3092450" y="5067300"/>
          <a:ext cx="184150" cy="211138"/>
        </p:xfrm>
        <a:graphic>
          <a:graphicData uri="http://schemas.openxmlformats.org/presentationml/2006/ole">
            <p:oleObj spid="_x0000_s4147" name="CS ChemDraw Drawing" r:id="rId56" imgW="184190" imgH="211276" progId="">
              <p:embed/>
            </p:oleObj>
          </a:graphicData>
        </a:graphic>
      </p:graphicFrame>
      <p:graphicFrame>
        <p:nvGraphicFramePr>
          <p:cNvPr id="102480" name="Object 80"/>
          <p:cNvGraphicFramePr>
            <a:graphicFrameLocks noChangeAspect="1"/>
          </p:cNvGraphicFramePr>
          <p:nvPr/>
        </p:nvGraphicFramePr>
        <p:xfrm>
          <a:off x="2438400" y="5372100"/>
          <a:ext cx="184150" cy="211138"/>
        </p:xfrm>
        <a:graphic>
          <a:graphicData uri="http://schemas.openxmlformats.org/presentationml/2006/ole">
            <p:oleObj spid="_x0000_s4148" name="CS ChemDraw Drawing" r:id="rId57" imgW="184190" imgH="211276" progId="">
              <p:embed/>
            </p:oleObj>
          </a:graphicData>
        </a:graphic>
      </p:graphicFrame>
      <p:graphicFrame>
        <p:nvGraphicFramePr>
          <p:cNvPr id="102481" name="Object 81"/>
          <p:cNvGraphicFramePr>
            <a:graphicFrameLocks noChangeAspect="1"/>
          </p:cNvGraphicFramePr>
          <p:nvPr/>
        </p:nvGraphicFramePr>
        <p:xfrm>
          <a:off x="2635250" y="5372100"/>
          <a:ext cx="184150" cy="211138"/>
        </p:xfrm>
        <a:graphic>
          <a:graphicData uri="http://schemas.openxmlformats.org/presentationml/2006/ole">
            <p:oleObj spid="_x0000_s4149" name="CS ChemDraw Drawing" r:id="rId58" imgW="184190" imgH="211276" progId="">
              <p:embed/>
            </p:oleObj>
          </a:graphicData>
        </a:graphic>
      </p:graphicFrame>
      <p:graphicFrame>
        <p:nvGraphicFramePr>
          <p:cNvPr id="102482" name="Object 82"/>
          <p:cNvGraphicFramePr>
            <a:graphicFrameLocks noChangeAspect="1"/>
          </p:cNvGraphicFramePr>
          <p:nvPr/>
        </p:nvGraphicFramePr>
        <p:xfrm>
          <a:off x="2863850" y="5372100"/>
          <a:ext cx="184150" cy="211138"/>
        </p:xfrm>
        <a:graphic>
          <a:graphicData uri="http://schemas.openxmlformats.org/presentationml/2006/ole">
            <p:oleObj spid="_x0000_s4150" name="CS ChemDraw Drawing" r:id="rId59" imgW="184190" imgH="211276" progId="">
              <p:embed/>
            </p:oleObj>
          </a:graphicData>
        </a:graphic>
      </p:graphicFrame>
      <p:graphicFrame>
        <p:nvGraphicFramePr>
          <p:cNvPr id="102483" name="Object 83"/>
          <p:cNvGraphicFramePr>
            <a:graphicFrameLocks noChangeAspect="1"/>
          </p:cNvGraphicFramePr>
          <p:nvPr/>
        </p:nvGraphicFramePr>
        <p:xfrm>
          <a:off x="3092450" y="5372100"/>
          <a:ext cx="184150" cy="211138"/>
        </p:xfrm>
        <a:graphic>
          <a:graphicData uri="http://schemas.openxmlformats.org/presentationml/2006/ole">
            <p:oleObj spid="_x0000_s4151" name="CS ChemDraw Drawing" r:id="rId60" imgW="184190" imgH="211276" progId="">
              <p:embed/>
            </p:oleObj>
          </a:graphicData>
        </a:graphic>
      </p:graphicFrame>
      <p:graphicFrame>
        <p:nvGraphicFramePr>
          <p:cNvPr id="102484" name="Object 84"/>
          <p:cNvGraphicFramePr>
            <a:graphicFrameLocks noChangeAspect="1"/>
          </p:cNvGraphicFramePr>
          <p:nvPr/>
        </p:nvGraphicFramePr>
        <p:xfrm>
          <a:off x="5257800" y="4592638"/>
          <a:ext cx="184150" cy="211137"/>
        </p:xfrm>
        <a:graphic>
          <a:graphicData uri="http://schemas.openxmlformats.org/presentationml/2006/ole">
            <p:oleObj spid="_x0000_s4152" name="CS ChemDraw Drawing" r:id="rId61" imgW="184190" imgH="211276" progId="">
              <p:embed/>
            </p:oleObj>
          </a:graphicData>
        </a:graphic>
      </p:graphicFrame>
      <p:graphicFrame>
        <p:nvGraphicFramePr>
          <p:cNvPr id="102485" name="Object 85"/>
          <p:cNvGraphicFramePr>
            <a:graphicFrameLocks noChangeAspect="1"/>
          </p:cNvGraphicFramePr>
          <p:nvPr/>
        </p:nvGraphicFramePr>
        <p:xfrm>
          <a:off x="5257800" y="3221038"/>
          <a:ext cx="184150" cy="211137"/>
        </p:xfrm>
        <a:graphic>
          <a:graphicData uri="http://schemas.openxmlformats.org/presentationml/2006/ole">
            <p:oleObj spid="_x0000_s4153" name="CS ChemDraw Drawing" r:id="rId62" imgW="184190" imgH="211276" progId="">
              <p:embed/>
            </p:oleObj>
          </a:graphicData>
        </a:graphic>
      </p:graphicFrame>
      <p:graphicFrame>
        <p:nvGraphicFramePr>
          <p:cNvPr id="102486" name="Object 86"/>
          <p:cNvGraphicFramePr>
            <a:graphicFrameLocks noChangeAspect="1"/>
          </p:cNvGraphicFramePr>
          <p:nvPr/>
        </p:nvGraphicFramePr>
        <p:xfrm>
          <a:off x="5410200" y="4059238"/>
          <a:ext cx="184150" cy="211137"/>
        </p:xfrm>
        <a:graphic>
          <a:graphicData uri="http://schemas.openxmlformats.org/presentationml/2006/ole">
            <p:oleObj spid="_x0000_s4154" name="CS ChemDraw Drawing" r:id="rId63" imgW="184190" imgH="211276" progId="">
              <p:embed/>
            </p:oleObj>
          </a:graphicData>
        </a:graphic>
      </p:graphicFrame>
      <p:graphicFrame>
        <p:nvGraphicFramePr>
          <p:cNvPr id="102487" name="Object 87"/>
          <p:cNvGraphicFramePr>
            <a:graphicFrameLocks noChangeAspect="1"/>
          </p:cNvGraphicFramePr>
          <p:nvPr/>
        </p:nvGraphicFramePr>
        <p:xfrm>
          <a:off x="4343400" y="3754438"/>
          <a:ext cx="184150" cy="211137"/>
        </p:xfrm>
        <a:graphic>
          <a:graphicData uri="http://schemas.openxmlformats.org/presentationml/2006/ole">
            <p:oleObj spid="_x0000_s4155" name="CS ChemDraw Drawing" r:id="rId64" imgW="184190" imgH="211276" progId="">
              <p:embed/>
            </p:oleObj>
          </a:graphicData>
        </a:graphic>
      </p:graphicFrame>
      <p:sp>
        <p:nvSpPr>
          <p:cNvPr id="102488" name="Text Box 88"/>
          <p:cNvSpPr txBox="1">
            <a:spLocks noChangeArrowheads="1"/>
          </p:cNvSpPr>
          <p:nvPr/>
        </p:nvSpPr>
        <p:spPr bwMode="auto">
          <a:xfrm>
            <a:off x="76200" y="1939925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Discharging</a:t>
            </a:r>
          </a:p>
        </p:txBody>
      </p:sp>
      <p:graphicFrame>
        <p:nvGraphicFramePr>
          <p:cNvPr id="18521" name="Object 89"/>
          <p:cNvGraphicFramePr>
            <a:graphicFrameLocks noChangeAspect="1"/>
          </p:cNvGraphicFramePr>
          <p:nvPr/>
        </p:nvGraphicFramePr>
        <p:xfrm>
          <a:off x="3962400" y="3068638"/>
          <a:ext cx="184150" cy="211137"/>
        </p:xfrm>
        <a:graphic>
          <a:graphicData uri="http://schemas.openxmlformats.org/presentationml/2006/ole">
            <p:oleObj spid="_x0000_s4156" name="CS ChemDraw Drawing" r:id="rId65" imgW="184190" imgH="211276" progId="">
              <p:embed/>
            </p:oleObj>
          </a:graphicData>
        </a:graphic>
      </p:graphicFrame>
      <p:graphicFrame>
        <p:nvGraphicFramePr>
          <p:cNvPr id="102490" name="Object 90"/>
          <p:cNvGraphicFramePr>
            <a:graphicFrameLocks noChangeAspect="1"/>
          </p:cNvGraphicFramePr>
          <p:nvPr/>
        </p:nvGraphicFramePr>
        <p:xfrm>
          <a:off x="3657600" y="4364038"/>
          <a:ext cx="184150" cy="211137"/>
        </p:xfrm>
        <a:graphic>
          <a:graphicData uri="http://schemas.openxmlformats.org/presentationml/2006/ole">
            <p:oleObj spid="_x0000_s4157" name="CS ChemDraw Drawing" r:id="rId66" imgW="184190" imgH="211276" progId="">
              <p:embed/>
            </p:oleObj>
          </a:graphicData>
        </a:graphic>
      </p:graphicFrame>
      <p:graphicFrame>
        <p:nvGraphicFramePr>
          <p:cNvPr id="102491" name="Object 91"/>
          <p:cNvGraphicFramePr>
            <a:graphicFrameLocks noChangeAspect="1"/>
          </p:cNvGraphicFramePr>
          <p:nvPr/>
        </p:nvGraphicFramePr>
        <p:xfrm>
          <a:off x="5181600" y="5049838"/>
          <a:ext cx="184150" cy="211137"/>
        </p:xfrm>
        <a:graphic>
          <a:graphicData uri="http://schemas.openxmlformats.org/presentationml/2006/ole">
            <p:oleObj spid="_x0000_s4158" name="CS ChemDraw Drawing" r:id="rId67" imgW="184190" imgH="211276" progId="">
              <p:embed/>
            </p:oleObj>
          </a:graphicData>
        </a:graphic>
      </p:graphicFrame>
      <p:graphicFrame>
        <p:nvGraphicFramePr>
          <p:cNvPr id="102492" name="Object 92"/>
          <p:cNvGraphicFramePr>
            <a:graphicFrameLocks noChangeAspect="1"/>
          </p:cNvGraphicFramePr>
          <p:nvPr/>
        </p:nvGraphicFramePr>
        <p:xfrm>
          <a:off x="6019800" y="2306638"/>
          <a:ext cx="993775" cy="3409950"/>
        </p:xfrm>
        <a:graphic>
          <a:graphicData uri="http://schemas.openxmlformats.org/presentationml/2006/ole">
            <p:oleObj spid="_x0000_s4159" name="CS ChemDraw Drawing" r:id="rId68" imgW="993041" imgH="3410426" progId="">
              <p:embed/>
            </p:oleObj>
          </a:graphicData>
        </a:graphic>
      </p:graphicFrame>
      <p:sp>
        <p:nvSpPr>
          <p:cNvPr id="94" name="Text Placeholder 1"/>
          <p:cNvSpPr txBox="1">
            <a:spLocks/>
          </p:cNvSpPr>
          <p:nvPr/>
        </p:nvSpPr>
        <p:spPr>
          <a:xfrm>
            <a:off x="1066800" y="337456"/>
            <a:ext cx="7162800" cy="685800"/>
          </a:xfrm>
          <a:prstGeom prst="rect">
            <a:avLst/>
          </a:prstGeom>
        </p:spPr>
        <p:txBody>
          <a:bodyPr tIns="0" bIns="0"/>
          <a:lstStyle/>
          <a:p>
            <a:pPr marL="342900" indent="-342900" algn="ctr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  <a:cs typeface="Arial" charset="0"/>
              </a:rPr>
              <a:t>Lithium Rechargeable Batteries</a:t>
            </a:r>
          </a:p>
          <a:p>
            <a:pPr marL="342900" indent="-342900" algn="ctr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C00000"/>
                </a:solidFill>
                <a:effectLst>
                  <a:outerShdw blurRad="12700" dist="12700" dir="2700000" algn="ctr" rotWithShape="0">
                    <a:srgbClr val="FFFFFF">
                      <a:lumMod val="50000"/>
                    </a:srgbClr>
                  </a:outerShdw>
                </a:effectLst>
                <a:cs typeface="Arial" charset="0"/>
              </a:rPr>
              <a:t>How They Work</a:t>
            </a:r>
            <a:endParaRPr lang="en-US" sz="2800" b="1" i="1" kern="0" dirty="0">
              <a:solidFill>
                <a:srgbClr val="C00000"/>
              </a:solidFill>
              <a:effectLst>
                <a:outerShdw blurRad="12700" dist="12700" dir="2700000" algn="ctr" rotWithShape="0">
                  <a:srgbClr val="FFFFFF">
                    <a:lumMod val="5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772400" y="5181600"/>
            <a:ext cx="1204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Courtesy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Dr. Mark Allen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495800" y="1371600"/>
            <a:ext cx="306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5" dur="1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0.15 4.44444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25 3.33333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4826 -0.0041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1184 -0.00671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1316 -0.02638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7" dur="500" fill="hold"/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 L 0.22326 0.0069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2" dur="1000" fill="hold"/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9826 -0.0152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2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684 0.004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1566 0.0069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/>
      <p:bldP spid="102422" grpId="0"/>
      <p:bldP spid="102425" grpId="0"/>
      <p:bldP spid="102426" grpId="0"/>
      <p:bldP spid="102426" grpId="1"/>
      <p:bldP spid="102427" grpId="0" animBg="1"/>
      <p:bldP spid="102427" grpId="1" animBg="1"/>
      <p:bldP spid="102428" grpId="0" animBg="1"/>
      <p:bldP spid="102428" grpId="1" animBg="1"/>
      <p:bldP spid="102429" grpId="0" animBg="1"/>
      <p:bldP spid="102429" grpId="1" animBg="1"/>
      <p:bldP spid="102430" grpId="0" animBg="1"/>
      <p:bldP spid="102430" grpId="1" animBg="1"/>
      <p:bldP spid="102431" grpId="0"/>
      <p:bldP spid="102431" grpId="1"/>
      <p:bldP spid="102432" grpId="0" animBg="1"/>
      <p:bldP spid="102432" grpId="1" animBg="1"/>
      <p:bldP spid="102433" grpId="0" animBg="1"/>
      <p:bldP spid="102433" grpId="1" animBg="1"/>
      <p:bldP spid="102434" grpId="0" animBg="1"/>
      <p:bldP spid="102434" grpId="1" animBg="1"/>
      <p:bldP spid="102435" grpId="0" animBg="1"/>
      <p:bldP spid="102435" grpId="1" animBg="1"/>
      <p:bldP spid="102436" grpId="0" animBg="1"/>
      <p:bldP spid="102436" grpId="1" animBg="1"/>
      <p:bldP spid="102437" grpId="0"/>
      <p:bldP spid="102438" grpId="0"/>
      <p:bldP spid="102439" grpId="0"/>
      <p:bldP spid="102488" grpId="0"/>
      <p:bldP spid="102488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1157</Words>
  <Application>Microsoft Office PowerPoint</Application>
  <PresentationFormat>On-screen Show (4:3)</PresentationFormat>
  <Paragraphs>285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Default Design</vt:lpstr>
      <vt:lpstr>1_Default Design</vt:lpstr>
      <vt:lpstr>2_Default Design</vt:lpstr>
      <vt:lpstr>4_Default Design</vt:lpstr>
      <vt:lpstr>CS ChemDraw Drawing</vt:lpstr>
      <vt:lpstr>MathType 5.0 Equation</vt:lpstr>
      <vt:lpstr>Microsoft Equation 3.0</vt:lpstr>
      <vt:lpstr>Slide 1</vt:lpstr>
      <vt:lpstr>Slide 2</vt:lpstr>
      <vt:lpstr>Slide 3</vt:lpstr>
      <vt:lpstr>Slide 4</vt:lpstr>
      <vt:lpstr>Standard reduction potentials</vt:lpstr>
      <vt:lpstr>Slide 6</vt:lpstr>
      <vt:lpstr>Eo and DGo </vt:lpstr>
      <vt:lpstr>When not in the standard state (Nernst Equation)</vt:lpstr>
      <vt:lpstr>Slide 9</vt:lpstr>
      <vt:lpstr>Slide 10</vt:lpstr>
      <vt:lpstr>Slide 11</vt:lpstr>
      <vt:lpstr>Lithium plating and dendrites</vt:lpstr>
      <vt:lpstr>Chemistries of electrodes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Alloy forming anodes for Lithium ion batteries </vt:lpstr>
      <vt:lpstr>Pure Au viral nanowires</vt:lpstr>
      <vt:lpstr>Slide 25</vt:lpstr>
      <vt:lpstr>Capacity Calculation</vt:lpstr>
      <vt:lpstr>Calculating capacity for Gold Anode</vt:lpstr>
      <vt:lpstr>Battery Testing</vt:lpstr>
      <vt:lpstr>Discharge/charge curves from the first two cycles</vt:lpstr>
      <vt:lpstr>The Ragone Plot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John Burpo</dc:creator>
  <cp:lastModifiedBy> </cp:lastModifiedBy>
  <cp:revision>10</cp:revision>
  <dcterms:created xsi:type="dcterms:W3CDTF">2010-11-29T22:18:45Z</dcterms:created>
  <dcterms:modified xsi:type="dcterms:W3CDTF">2010-11-30T17:16:10Z</dcterms:modified>
</cp:coreProperties>
</file>