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b="0" sz="1800"/>
            </a:pPr>
            <a:r>
              <a:rPr b="1" sz="8000"/>
              <a:t>Week 11 Data and Figures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170515" y="5537079"/>
            <a:ext cx="10663770" cy="277330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b="1" sz="3200">
                <a:latin typeface="Arial"/>
                <a:ea typeface="Arial"/>
                <a:cs typeface="Arial"/>
                <a:sym typeface="Arial"/>
              </a:rPr>
              <a:t>Nika Vafadari</a:t>
            </a:r>
            <a:endParaRPr b="1" sz="2700">
              <a:latin typeface="Arial"/>
              <a:ea typeface="Arial"/>
              <a:cs typeface="Arial"/>
              <a:sym typeface="Arial"/>
            </a:endParaRPr>
          </a:p>
          <a:p>
            <a:pPr lvl="0" defTabSz="914400">
              <a:lnSpc>
                <a:spcPct val="80000"/>
              </a:lnSpc>
              <a:spcBef>
                <a:spcPts val="600"/>
              </a:spcBef>
              <a:defRPr sz="1800"/>
            </a:pPr>
            <a:r>
              <a:rPr b="1" sz="2700">
                <a:latin typeface="Calibri"/>
                <a:ea typeface="Calibri"/>
                <a:cs typeface="Calibri"/>
                <a:sym typeface="Calibri"/>
              </a:rPr>
              <a:t>BIOL-398-05/S17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80000"/>
              </a:lnSpc>
              <a:spcBef>
                <a:spcPts val="600"/>
              </a:spcBef>
              <a:defRPr sz="1800"/>
            </a:pPr>
            <a:r>
              <a:rPr b="1" sz="2700">
                <a:latin typeface="Calibri"/>
                <a:ea typeface="Calibri"/>
                <a:cs typeface="Calibri"/>
                <a:sym typeface="Calibri"/>
              </a:rPr>
              <a:t>Department of Biology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  <a:p>
            <a:pPr lvl="0" defTabSz="914400">
              <a:lnSpc>
                <a:spcPct val="80000"/>
              </a:lnSpc>
              <a:spcBef>
                <a:spcPts val="600"/>
              </a:spcBef>
              <a:defRPr sz="1800"/>
            </a:pPr>
            <a:r>
              <a:rPr b="1" sz="2700">
                <a:latin typeface="Calibri"/>
                <a:ea typeface="Calibri"/>
                <a:cs typeface="Calibri"/>
                <a:sym typeface="Calibri"/>
              </a:rPr>
              <a:t>Loyola Marymount University</a:t>
            </a:r>
            <a:endParaRPr b="1"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nkprofile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699" y="1548539"/>
            <a:ext cx="10185401" cy="76327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 sz="5500"/>
            </a:lvl1pPr>
          </a:lstStyle>
          <a:p>
            <a:pPr lvl="0">
              <a:defRPr b="0" sz="1800"/>
            </a:pPr>
            <a:r>
              <a:rPr b="1" sz="5500"/>
              <a:t>36 genes found in profile 7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rownprofile3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9699" y="1542903"/>
            <a:ext cx="101854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 sz="5500"/>
            </a:lvl1pPr>
          </a:lstStyle>
          <a:p>
            <a:pPr lvl="0">
              <a:defRPr b="0" sz="1800"/>
            </a:pPr>
            <a:r>
              <a:rPr b="1" sz="5500"/>
              <a:t>35 genes found in profile 31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490727">
              <a:defRPr sz="1800"/>
            </a:pPr>
            <a:r>
              <a:rPr b="1" sz="6719"/>
              <a:t>One third </a:t>
            </a:r>
            <a:endParaRPr b="1" sz="6719"/>
          </a:p>
          <a:p>
            <a:pPr lvl="0" defTabSz="490727">
              <a:defRPr sz="1800"/>
            </a:pPr>
            <a:r>
              <a:rPr b="1" sz="6719"/>
              <a:t>of genes significant 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2450985" y="2880788"/>
          <a:ext cx="8115530" cy="6160922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4051414"/>
                <a:gridCol w="4051414"/>
              </a:tblGrid>
              <a:tr h="766823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b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ANOVA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dGLN3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96899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2088 genes, 33.74% 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896899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0.01</a:t>
                      </a:r>
                      <a:endParaRPr b="1" i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1232 genes, 19.91%</a:t>
                      </a:r>
                      <a:endParaRPr b="1" i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896899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0.001</a:t>
                      </a:r>
                      <a:endParaRPr b="1" i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594 genes, 9.60%</a:t>
                      </a:r>
                      <a:endParaRPr b="1" i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896899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0.0001</a:t>
                      </a:r>
                      <a:endParaRPr b="1" i="1" sz="24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236 genes, 3.81%</a:t>
                      </a:r>
                      <a:endParaRPr b="1" i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896899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 &amp; H p &lt; 0.05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1231 genes, 19.89%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896899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4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Bonferroni p &lt; 0.05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 genes, 1.16%%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8"/>
          <p:cNvGraphicFramePr/>
          <p:nvPr/>
        </p:nvGraphicFramePr>
        <p:xfrm>
          <a:off x="1090892" y="1211677"/>
          <a:ext cx="11235750" cy="777770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821681"/>
                <a:gridCol w="1919334"/>
                <a:gridCol w="1870507"/>
                <a:gridCol w="1870507"/>
                <a:gridCol w="1870509"/>
                <a:gridCol w="1870507"/>
              </a:tblGrid>
              <a:tr h="792332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Cold Shock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Recovery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/>
                </a:tc>
              </a:tr>
              <a:tr h="792332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 test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1" baseline="-22285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1" baseline="-22285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1" baseline="-22285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1" baseline="-22285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r>
                        <a:rPr b="1" baseline="-22285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381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1454198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Log Fold Change &gt; 0.25 and</a:t>
                      </a:r>
                      <a:endParaRPr b="1" i="1" sz="2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1017</a:t>
                      </a: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genes  (16.43%)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1060</a:t>
                      </a: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genes (17.13%)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1019 genes (16.46%)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681</a:t>
                      </a: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genes (11.00%)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780 genes (12.60%)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1454198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Average Log Fold Change &lt; -0.25 and</a:t>
                      </a:r>
                      <a:endParaRPr b="1" i="1" sz="2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834 genes (13.48%)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862 genes (13.93%)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809 genes (23.00%)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903 genes (14.59%)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817 genes (13.20%)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934841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</a:t>
                      </a:r>
                      <a:endParaRPr b="1" i="1" sz="2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2088 genes (33.74%)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2088 genes (33.74%)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2088 genes (33.74%)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2088 genes (33.74%)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2088 genes (33.74%)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934841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B &amp; H</a:t>
                      </a:r>
                      <a:endParaRPr b="1" i="1" sz="2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1231 genes (19.89%)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1231 genes (19.89%)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1231 genes (19.89%)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1231 genes (19.89%)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1231 genes (19.89%)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1402262"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Bonferroni</a:t>
                      </a:r>
                      <a:endParaRPr b="1" i="1" sz="21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 defTabSz="914400">
                        <a:lnSpc>
                          <a:spcPct val="115000"/>
                        </a:lnSpc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i="1" sz="21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&lt; 0.05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 genes (1.16%)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 genes (1.16%)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 genes (1.16%)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 genes (1.16%)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lnSpc>
                          <a:spcPct val="115000"/>
                        </a:lnSpc>
                      </a:pPr>
                      <a:r>
                        <a:rPr b="1" i="1" sz="2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 genes (1.16%)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 sz="5500"/>
            </a:lvl1pPr>
          </a:lstStyle>
          <a:p>
            <a:pPr lvl="0">
              <a:defRPr b="0" sz="1800"/>
            </a:pPr>
            <a:r>
              <a:rPr b="1" sz="5500"/>
              <a:t>7 statistically significant profiles</a:t>
            </a:r>
          </a:p>
        </p:txBody>
      </p:sp>
      <p:pic>
        <p:nvPicPr>
          <p:cNvPr id="41" name="stem1x-axispic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0349" y="1799728"/>
            <a:ext cx="9944101" cy="7543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redprofile4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564358"/>
            <a:ext cx="10160001" cy="7658101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 sz="5500"/>
            </a:lvl1pPr>
          </a:lstStyle>
          <a:p>
            <a:pPr lvl="0">
              <a:defRPr b="0" sz="1800"/>
            </a:pPr>
            <a:r>
              <a:rPr b="1" sz="5500"/>
              <a:t>440 genes found in profile 45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eenprofile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049" y="1415024"/>
            <a:ext cx="10172701" cy="76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 sz="5500"/>
            </a:lvl1pPr>
          </a:lstStyle>
          <a:p>
            <a:pPr lvl="0">
              <a:defRPr b="0" sz="1800"/>
            </a:pPr>
            <a:r>
              <a:rPr b="1" sz="5500"/>
              <a:t>126 genes found in profile 9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urpleprofil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1522312"/>
            <a:ext cx="10160001" cy="76835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 sz="5500"/>
            </a:lvl1pPr>
          </a:lstStyle>
          <a:p>
            <a:pPr lvl="0">
              <a:defRPr b="0" sz="1800"/>
            </a:pPr>
            <a:r>
              <a:rPr b="1" sz="5500"/>
              <a:t>90 genes found in profile 2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yellowprofile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4299" y="1696039"/>
            <a:ext cx="10236201" cy="76581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 sz="5500"/>
            </a:lvl1pPr>
          </a:lstStyle>
          <a:p>
            <a:pPr lvl="0">
              <a:defRPr b="0" sz="1800"/>
            </a:pPr>
            <a:r>
              <a:rPr b="1" sz="5500"/>
              <a:t>80 genes found in profile 22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rangeprofile4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049" y="1529692"/>
            <a:ext cx="10172701" cy="763270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b="1" sz="5500"/>
            </a:lvl1pPr>
          </a:lstStyle>
          <a:p>
            <a:pPr lvl="0">
              <a:defRPr b="0" sz="1800"/>
            </a:pPr>
            <a:r>
              <a:rPr b="1" sz="5500"/>
              <a:t>55 genes found in profile 48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