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9" r:id="rId3"/>
    <p:sldId id="266" r:id="rId4"/>
    <p:sldId id="261" r:id="rId5"/>
    <p:sldId id="267" r:id="rId6"/>
    <p:sldId id="268" r:id="rId7"/>
    <p:sldId id="270" r:id="rId8"/>
    <p:sldId id="264" r:id="rId9"/>
    <p:sldId id="27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429" autoAdjust="0"/>
  </p:normalViewPr>
  <p:slideViewPr>
    <p:cSldViewPr>
      <p:cViewPr>
        <p:scale>
          <a:sx n="75" d="100"/>
          <a:sy n="75" d="100"/>
        </p:scale>
        <p:origin x="-50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0019-955D-464E-8E11-FA447698FE5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B95FD-4169-4FB9-B4D7-E8A942FB1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95FD-4169-4FB9-B4D7-E8A942FB11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95FD-4169-4FB9-B4D7-E8A942FB11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95FD-4169-4FB9-B4D7-E8A942FB11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95FD-4169-4FB9-B4D7-E8A942FB11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95FD-4169-4FB9-B4D7-E8A942FB11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95FD-4169-4FB9-B4D7-E8A942FB11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95FD-4169-4FB9-B4D7-E8A942FB11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D5C0A7-FE5D-4893-9A6E-A0E916D0F311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3C1FA3-8ACF-4D8C-AC7B-FBDF84182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Robust </a:t>
            </a:r>
            <a:r>
              <a:rPr lang="en-US" dirty="0" err="1" smtClean="0"/>
              <a:t>multicellular</a:t>
            </a:r>
            <a:r>
              <a:rPr lang="en-US" dirty="0" smtClean="0"/>
              <a:t> computing using genetically encoded NOR gates and chemical ‘wires’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Avin</a:t>
            </a:r>
            <a:r>
              <a:rPr lang="en-US" dirty="0" smtClean="0"/>
              <a:t> </a:t>
            </a:r>
            <a:r>
              <a:rPr lang="en-US" dirty="0" err="1" smtClean="0"/>
              <a:t>Tamsir</a:t>
            </a:r>
            <a:r>
              <a:rPr lang="en-US" dirty="0" smtClean="0"/>
              <a:t>, Jeffrey J. Tabor &amp; Christopher A. </a:t>
            </a:r>
            <a:r>
              <a:rPr lang="en-US" dirty="0" err="1" smtClean="0"/>
              <a:t>Voight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019800"/>
            <a:ext cx="439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Presented by Colin Reisterer</a:t>
            </a:r>
            <a:endParaRPr lang="en-US" sz="24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Info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2388606" cy="222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4791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343400"/>
            <a:ext cx="2457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648200"/>
            <a:ext cx="3238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Logic</a:t>
            </a:r>
            <a:br>
              <a:rPr lang="en-US" dirty="0" smtClean="0"/>
            </a:br>
            <a:r>
              <a:rPr lang="en-US" dirty="0" smtClean="0"/>
              <a:t>Gates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29000" y="22988"/>
            <a:ext cx="5486400" cy="6835012"/>
            <a:chOff x="3962400" y="-7696200"/>
            <a:chExt cx="13639800" cy="169926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 l="22083" t="5926" r="3750" b="3704"/>
            <a:stretch>
              <a:fillRect/>
            </a:stretch>
          </p:blipFill>
          <p:spPr bwMode="auto">
            <a:xfrm>
              <a:off x="4038600" y="-7696200"/>
              <a:ext cx="13563600" cy="92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/>
            <a:srcRect l="21667" t="6112" r="3750" b="62777"/>
            <a:stretch>
              <a:fillRect/>
            </a:stretch>
          </p:blipFill>
          <p:spPr bwMode="auto">
            <a:xfrm>
              <a:off x="3962400" y="1600200"/>
              <a:ext cx="136398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5"/>
            <a:srcRect l="22500" t="25926" r="3750" b="29630"/>
            <a:stretch>
              <a:fillRect/>
            </a:stretch>
          </p:blipFill>
          <p:spPr bwMode="auto">
            <a:xfrm>
              <a:off x="4114800" y="4724400"/>
              <a:ext cx="134874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Cells as computational devices</a:t>
            </a:r>
          </a:p>
          <a:p>
            <a:pPr lvl="1"/>
            <a:r>
              <a:rPr lang="en-US" dirty="0" smtClean="0"/>
              <a:t>Input-Output</a:t>
            </a:r>
          </a:p>
          <a:p>
            <a:pPr lvl="1"/>
            <a:r>
              <a:rPr lang="en-US" dirty="0" smtClean="0"/>
              <a:t>Interpreting environmental cues</a:t>
            </a:r>
          </a:p>
          <a:p>
            <a:pPr lvl="1"/>
            <a:r>
              <a:rPr lang="en-US" dirty="0" smtClean="0"/>
              <a:t>Logic decisions: rest or replicate?</a:t>
            </a:r>
          </a:p>
          <a:p>
            <a:r>
              <a:rPr lang="en-US" dirty="0" err="1" smtClean="0"/>
              <a:t>Multicellular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Compartmentalize simple logic gates into different colonies</a:t>
            </a:r>
          </a:p>
          <a:p>
            <a:pPr lvl="1"/>
            <a:r>
              <a:rPr lang="en-US" dirty="0" smtClean="0"/>
              <a:t>Colonies can be arranged on plate in defined pattern to achieve circuit.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Multicellular</a:t>
            </a:r>
            <a:r>
              <a:rPr lang="en-US" dirty="0" smtClean="0"/>
              <a:t> computing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4038600" cy="244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5486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diffusion time∝ distance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single cell logic gates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575" y="1524000"/>
            <a:ext cx="4216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41148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</a:t>
            </a:r>
            <a:r>
              <a:rPr lang="en-US" sz="2400" baseline="-25000" dirty="0" smtClean="0"/>
              <a:t>BAD</a:t>
            </a:r>
            <a:r>
              <a:rPr lang="en-US" sz="2400" dirty="0" smtClean="0"/>
              <a:t>: Activated by </a:t>
            </a:r>
            <a:r>
              <a:rPr lang="en-US" sz="2400" dirty="0" err="1" smtClean="0"/>
              <a:t>Ara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Tet</a:t>
            </a:r>
            <a:r>
              <a:rPr lang="en-US" sz="2400" dirty="0" smtClean="0"/>
              <a:t>: Activated by </a:t>
            </a:r>
            <a:r>
              <a:rPr lang="en-US" sz="2400" dirty="0" err="1" smtClean="0"/>
              <a:t>aTc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NOR gate: CI-repressor gene in OR gate, YFP under control of CI-repressible promoter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Using promoters as input gives modularity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Four other combinations of promoters were tested</a:t>
            </a:r>
          </a:p>
          <a:p>
            <a:r>
              <a:rPr lang="en-US" dirty="0" smtClean="0"/>
              <a:t>Incorporated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Las</a:t>
            </a:r>
            <a:r>
              <a:rPr lang="en-US" dirty="0" smtClean="0"/>
              <a:t> promoter</a:t>
            </a:r>
          </a:p>
          <a:p>
            <a:pPr lvl="1"/>
            <a:r>
              <a:rPr lang="en-US" dirty="0" smtClean="0"/>
              <a:t>Responds to 3OC12-HSL input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Demonstrated modularity of logic gates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2000" y="1066800"/>
            <a:ext cx="4191000" cy="5234354"/>
            <a:chOff x="4572000" y="1066800"/>
            <a:chExt cx="4191000" cy="5234354"/>
          </a:xfrm>
        </p:grpSpPr>
        <p:grpSp>
          <p:nvGrpSpPr>
            <p:cNvPr id="18" name="Group 17"/>
            <p:cNvGrpSpPr/>
            <p:nvPr/>
          </p:nvGrpSpPr>
          <p:grpSpPr>
            <a:xfrm>
              <a:off x="4572000" y="1143000"/>
              <a:ext cx="4191000" cy="5158154"/>
              <a:chOff x="4572000" y="1143000"/>
              <a:chExt cx="4191000" cy="515815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572000" y="1143000"/>
                <a:ext cx="4191000" cy="5158154"/>
                <a:chOff x="457200" y="-3200400"/>
                <a:chExt cx="7429500" cy="9144000"/>
              </a:xfrm>
            </p:grpSpPr>
            <p:pic>
              <p:nvPicPr>
                <p:cNvPr id="19459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7200" y="-3200400"/>
                  <a:ext cx="7429500" cy="7486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60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8401" t="32324" r="38390"/>
                <a:stretch>
                  <a:fillRect/>
                </a:stretch>
              </p:blipFill>
              <p:spPr bwMode="auto">
                <a:xfrm>
                  <a:off x="1371600" y="4364957"/>
                  <a:ext cx="3581400" cy="15786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9461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38675" y="5652897"/>
                <a:ext cx="533400" cy="165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4572000" y="1143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0" y="10668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0" y="5715000"/>
            <a:ext cx="4038600" cy="9780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Implemented XOR gate from 3 NOR gates and buffer gate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Multicellular</a:t>
            </a:r>
            <a:r>
              <a:rPr lang="en-US" dirty="0" smtClean="0"/>
              <a:t> XOR Gate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6477000" cy="42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of 16 2-input gates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066800"/>
            <a:ext cx="513125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124200" cy="4525963"/>
          </a:xfrm>
        </p:spPr>
        <p:txBody>
          <a:bodyPr/>
          <a:lstStyle/>
          <a:p>
            <a:r>
              <a:rPr lang="en-US" dirty="0" smtClean="0"/>
              <a:t>No circuits required genetic manipulation</a:t>
            </a:r>
          </a:p>
          <a:p>
            <a:r>
              <a:rPr lang="en-US" dirty="0" smtClean="0"/>
              <a:t>Results analyzed using flow </a:t>
            </a:r>
            <a:r>
              <a:rPr lang="en-US" dirty="0" err="1" smtClean="0"/>
              <a:t>cytometry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657600" cy="4525963"/>
          </a:xfrm>
        </p:spPr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Wide dynamic range</a:t>
            </a:r>
          </a:p>
          <a:p>
            <a:pPr lvl="1"/>
            <a:r>
              <a:rPr lang="en-US" dirty="0" smtClean="0"/>
              <a:t>Low variability between test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Time interval necessary between colony spotting</a:t>
            </a:r>
          </a:p>
          <a:p>
            <a:pPr lvl="1"/>
            <a:r>
              <a:rPr lang="en-US" dirty="0" smtClean="0"/>
              <a:t>Applicability?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Results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5257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“Reducing the interval from 12 to 6 hours produces an equivalent XOR </a:t>
            </a:r>
            <a:r>
              <a:rPr lang="en-US" sz="1200" i="1" dirty="0" err="1" smtClean="0"/>
              <a:t>behaviour</a:t>
            </a:r>
            <a:r>
              <a:rPr lang="en-US" sz="1200" i="1" dirty="0" smtClean="0"/>
              <a:t>. However, when all four XOR colonies were spotted at the same </a:t>
            </a:r>
          </a:p>
          <a:p>
            <a:r>
              <a:rPr lang="en-US" sz="1200" i="1" dirty="0" smtClean="0"/>
              <a:t>time (0 hours), the quality of the logic function is reduced significantly.”</a:t>
            </a:r>
            <a:endParaRPr lang="en-US" sz="1200" i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196043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4000"/>
            <a:ext cx="436010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2549</TotalTime>
  <Words>230</Words>
  <Application>Microsoft Office PowerPoint</Application>
  <PresentationFormat>On-screen Show (4:3)</PresentationFormat>
  <Paragraphs>45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Robust multicellular computing using genetically encoded NOR gates and chemical ‘wires’</vt:lpstr>
      <vt:lpstr>Logic Gates</vt:lpstr>
      <vt:lpstr>Multicellular computing</vt:lpstr>
      <vt:lpstr>Simple single cell logic gates</vt:lpstr>
      <vt:lpstr>Demonstrated modularity of logic gates</vt:lpstr>
      <vt:lpstr>Multicellular XOR Gate</vt:lpstr>
      <vt:lpstr>Construction of 16 2-input gates</vt:lpstr>
      <vt:lpstr>Discussion of Results</vt:lpstr>
      <vt:lpstr>Thanks!</vt:lpstr>
      <vt:lpstr>Supplementary Info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multicellular computing using genetically encoded NOR gates and chemical ‘wires’</dc:title>
  <dc:creator>Activated User</dc:creator>
  <cp:lastModifiedBy>Activated User</cp:lastModifiedBy>
  <cp:revision>18</cp:revision>
  <dcterms:created xsi:type="dcterms:W3CDTF">2011-05-02T19:11:31Z</dcterms:created>
  <dcterms:modified xsi:type="dcterms:W3CDTF">2011-05-05T01:26:31Z</dcterms:modified>
</cp:coreProperties>
</file>