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0" r:id="rId4"/>
    <p:sldId id="281" r:id="rId5"/>
    <p:sldId id="257" r:id="rId6"/>
    <p:sldId id="258" r:id="rId7"/>
    <p:sldId id="270" r:id="rId8"/>
    <p:sldId id="259" r:id="rId9"/>
    <p:sldId id="267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8" r:id="rId18"/>
    <p:sldId id="271" r:id="rId19"/>
    <p:sldId id="272" r:id="rId20"/>
    <p:sldId id="269" r:id="rId21"/>
    <p:sldId id="274" r:id="rId22"/>
    <p:sldId id="276" r:id="rId23"/>
    <p:sldId id="277" r:id="rId24"/>
    <p:sldId id="278" r:id="rId25"/>
    <p:sldId id="275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4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Statistical </a:t>
            </a:r>
            <a:r>
              <a:rPr lang="en-US" dirty="0" smtClean="0"/>
              <a:t>Modeling </a:t>
            </a:r>
            <a:r>
              <a:rPr lang="en-US" dirty="0" smtClean="0"/>
              <a:t>and </a:t>
            </a:r>
            <a:r>
              <a:rPr lang="en-US" dirty="0" smtClean="0"/>
              <a:t>Analysis </a:t>
            </a:r>
            <a:r>
              <a:rPr lang="en-US" dirty="0" smtClean="0"/>
              <a:t>of </a:t>
            </a:r>
            <a:r>
              <a:rPr lang="en-US" dirty="0" smtClean="0"/>
              <a:t>Scientific Inquiry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The Basics </a:t>
            </a:r>
            <a:r>
              <a:rPr lang="en-US" dirty="0" smtClean="0"/>
              <a:t>of </a:t>
            </a:r>
            <a:r>
              <a:rPr lang="en-US" dirty="0" smtClean="0"/>
              <a:t>Hypothesis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8366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Math of Statistics,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 smtClean="0"/>
              <a:t>The sample is a collection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Ideally the histogram of these would look like the probability density (if we knew     )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07818857"/>
              </p:ext>
            </p:extLst>
          </p:nvPr>
        </p:nvGraphicFramePr>
        <p:xfrm>
          <a:off x="1447800" y="1675355"/>
          <a:ext cx="2476505" cy="610645"/>
        </p:xfrm>
        <a:graphic>
          <a:graphicData uri="http://schemas.openxmlformats.org/presentationml/2006/ole">
            <p:oleObj spid="_x0000_s2074" name="Equation" r:id="rId3" imgW="927000" imgH="2286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53218112"/>
              </p:ext>
            </p:extLst>
          </p:nvPr>
        </p:nvGraphicFramePr>
        <p:xfrm>
          <a:off x="6629400" y="2805542"/>
          <a:ext cx="354316" cy="623458"/>
        </p:xfrm>
        <a:graphic>
          <a:graphicData uri="http://schemas.openxmlformats.org/presentationml/2006/ole">
            <p:oleObj spid="_x0000_s2075" name="Equation" r:id="rId4" imgW="164880" imgH="203040" progId="Equation.3">
              <p:embed/>
            </p:oleObj>
          </a:graphicData>
        </a:graphic>
      </p:graphicFrame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52400" y="3200400"/>
            <a:ext cx="9971088" cy="376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92366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vs. Sample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1219200"/>
            <a:ext cx="4191000" cy="4525963"/>
          </a:xfrm>
        </p:spPr>
        <p:txBody>
          <a:bodyPr/>
          <a:lstStyle/>
          <a:p>
            <a:r>
              <a:rPr lang="en-US" dirty="0" smtClean="0"/>
              <a:t>Population is fixed</a:t>
            </a:r>
          </a:p>
          <a:p>
            <a:pPr lvl="1"/>
            <a:r>
              <a:rPr lang="en-US" dirty="0" smtClean="0"/>
              <a:t>Very large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mpractical to investigate all members</a:t>
            </a:r>
          </a:p>
          <a:p>
            <a:r>
              <a:rPr lang="en-US" dirty="0" smtClean="0"/>
              <a:t>Population has one distribution</a:t>
            </a:r>
          </a:p>
          <a:p>
            <a:r>
              <a:rPr lang="en-US" dirty="0" smtClean="0"/>
              <a:t>Population has parameters</a:t>
            </a:r>
          </a:p>
          <a:p>
            <a:pPr lvl="1"/>
            <a:r>
              <a:rPr lang="en-US" dirty="0" smtClean="0"/>
              <a:t>Fixed, but usually not known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/>
          <a:p>
            <a:r>
              <a:rPr lang="en-US" dirty="0" smtClean="0"/>
              <a:t>Samples are random</a:t>
            </a:r>
          </a:p>
          <a:p>
            <a:pPr lvl="1"/>
            <a:r>
              <a:rPr lang="en-US" dirty="0" smtClean="0"/>
              <a:t>Large enough to be representative</a:t>
            </a:r>
          </a:p>
          <a:p>
            <a:pPr lvl="1"/>
            <a:r>
              <a:rPr lang="en-US" dirty="0" smtClean="0"/>
              <a:t>Small enough to be studied</a:t>
            </a:r>
            <a:endParaRPr lang="en-US" dirty="0"/>
          </a:p>
          <a:p>
            <a:r>
              <a:rPr lang="en-US" dirty="0" smtClean="0"/>
              <a:t>Each sample has a histogram</a:t>
            </a:r>
          </a:p>
          <a:p>
            <a:r>
              <a:rPr lang="en-US" dirty="0" smtClean="0"/>
              <a:t>Sample has statistics</a:t>
            </a:r>
          </a:p>
          <a:p>
            <a:pPr lvl="1"/>
            <a:r>
              <a:rPr lang="en-US" dirty="0" smtClean="0"/>
              <a:t>Known, but repeated samples will have different values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58674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</a:rPr>
              <a:t>Meta: we can think of a population of possible statistic values!!!!!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549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biggest idea in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i="1" dirty="0" smtClean="0"/>
              <a:t>In most circumstances</a:t>
            </a:r>
            <a:r>
              <a:rPr lang="en-US" dirty="0" smtClean="0"/>
              <a:t>,  a larger sample produces an average that more accurately represents a population mean.</a:t>
            </a:r>
          </a:p>
          <a:p>
            <a:r>
              <a:rPr lang="en-US" dirty="0" smtClean="0"/>
              <a:t>If                             has average </a:t>
            </a:r>
          </a:p>
          <a:p>
            <a:r>
              <a:rPr lang="en-US" dirty="0" smtClean="0"/>
              <a:t>If the population has mean </a:t>
            </a:r>
            <a:r>
              <a:rPr lang="en-US" i="1" dirty="0" smtClean="0">
                <a:latin typeface="Symbol" pitchFamily="18" charset="2"/>
              </a:rPr>
              <a:t>m</a:t>
            </a:r>
            <a:r>
              <a:rPr lang="en-US" dirty="0" smtClean="0"/>
              <a:t> and </a:t>
            </a:r>
            <a:r>
              <a:rPr lang="en-US" dirty="0" err="1" smtClean="0"/>
              <a:t>std</a:t>
            </a:r>
            <a:r>
              <a:rPr lang="en-US" dirty="0" smtClean="0"/>
              <a:t> </a:t>
            </a:r>
            <a:r>
              <a:rPr lang="en-US" dirty="0" err="1" smtClean="0"/>
              <a:t>dev</a:t>
            </a:r>
            <a:r>
              <a:rPr lang="en-US" dirty="0" smtClean="0"/>
              <a:t> </a:t>
            </a:r>
            <a:r>
              <a:rPr lang="en-US" i="1" dirty="0" smtClean="0">
                <a:latin typeface="Symbol" pitchFamily="18" charset="2"/>
              </a:rPr>
              <a:t>s</a:t>
            </a:r>
          </a:p>
          <a:p>
            <a:r>
              <a:rPr lang="en-US" b="1" i="1" dirty="0" smtClean="0"/>
              <a:t>Then the population of averages has </a:t>
            </a:r>
            <a:r>
              <a:rPr lang="en-US" b="1" dirty="0"/>
              <a:t>mean </a:t>
            </a:r>
            <a:r>
              <a:rPr lang="en-US" i="1" dirty="0">
                <a:latin typeface="Symbol" pitchFamily="18" charset="2"/>
              </a:rPr>
              <a:t>m</a:t>
            </a:r>
            <a:r>
              <a:rPr lang="en-US" dirty="0"/>
              <a:t> </a:t>
            </a:r>
            <a:r>
              <a:rPr lang="en-US" b="1" i="1" dirty="0"/>
              <a:t>and</a:t>
            </a:r>
            <a:r>
              <a:rPr lang="en-US" b="1" dirty="0"/>
              <a:t> </a:t>
            </a:r>
            <a:r>
              <a:rPr lang="en-US" b="1" dirty="0" err="1"/>
              <a:t>std</a:t>
            </a:r>
            <a:r>
              <a:rPr lang="en-US" b="1" dirty="0"/>
              <a:t> </a:t>
            </a:r>
            <a:r>
              <a:rPr lang="en-US" b="1" dirty="0" err="1"/>
              <a:t>dev</a:t>
            </a:r>
            <a:r>
              <a:rPr lang="en-US" b="1" dirty="0"/>
              <a:t> </a:t>
            </a:r>
            <a:endParaRPr lang="en-US" b="1" i="1" dirty="0">
              <a:latin typeface="Symbol" pitchFamily="18" charset="2"/>
            </a:endParaRPr>
          </a:p>
          <a:p>
            <a:r>
              <a:rPr lang="en-US" b="1" i="1" dirty="0" smtClean="0"/>
              <a:t>And the sample average tends to be normally distributed as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="1" i="1" dirty="0" smtClean="0"/>
              <a:t> grows</a:t>
            </a:r>
            <a:endParaRPr lang="en-US" b="1" i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00369303"/>
              </p:ext>
            </p:extLst>
          </p:nvPr>
        </p:nvGraphicFramePr>
        <p:xfrm>
          <a:off x="1295400" y="3124200"/>
          <a:ext cx="2476500" cy="611187"/>
        </p:xfrm>
        <a:graphic>
          <a:graphicData uri="http://schemas.openxmlformats.org/presentationml/2006/ole">
            <p:oleObj spid="_x0000_s3096" name="Equation" r:id="rId3" imgW="92700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95015390"/>
              </p:ext>
            </p:extLst>
          </p:nvPr>
        </p:nvGraphicFramePr>
        <p:xfrm>
          <a:off x="5943600" y="3200400"/>
          <a:ext cx="457200" cy="587829"/>
        </p:xfrm>
        <a:graphic>
          <a:graphicData uri="http://schemas.openxmlformats.org/presentationml/2006/ole">
            <p:oleObj spid="_x0000_s3097" name="Equation" r:id="rId4" imgW="177480" imgH="2286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95396832"/>
              </p:ext>
            </p:extLst>
          </p:nvPr>
        </p:nvGraphicFramePr>
        <p:xfrm>
          <a:off x="3048000" y="4724400"/>
          <a:ext cx="930275" cy="749300"/>
        </p:xfrm>
        <a:graphic>
          <a:graphicData uri="http://schemas.openxmlformats.org/presentationml/2006/ole">
            <p:oleObj spid="_x0000_s3098" name="Equation" r:id="rId5" imgW="431640" imgH="2286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399049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 Testing For the Mean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Population is characterized by a central value </a:t>
            </a:r>
            <a:r>
              <a:rPr lang="en-US" i="1" dirty="0" smtClean="0">
                <a:latin typeface="Symbol" pitchFamily="18" charset="2"/>
              </a:rPr>
              <a:t>m</a:t>
            </a:r>
            <a:r>
              <a:rPr lang="en-US" dirty="0" smtClean="0"/>
              <a:t> and a spread </a:t>
            </a:r>
            <a:r>
              <a:rPr lang="en-US" i="1" dirty="0" smtClean="0">
                <a:latin typeface="Symbol" pitchFamily="18" charset="2"/>
              </a:rPr>
              <a:t>s</a:t>
            </a:r>
            <a:r>
              <a:rPr lang="en-US" dirty="0" smtClean="0"/>
              <a:t> of values around that.</a:t>
            </a:r>
          </a:p>
          <a:p>
            <a:pPr lvl="1"/>
            <a:r>
              <a:rPr lang="en-US" dirty="0" smtClean="0"/>
              <a:t>Should be symmetric</a:t>
            </a:r>
          </a:p>
          <a:p>
            <a:pPr lvl="1"/>
            <a:r>
              <a:rPr lang="en-US" dirty="0" smtClean="0"/>
              <a:t>Tails should taper relatively quickly</a:t>
            </a:r>
          </a:p>
          <a:p>
            <a:pPr lvl="1"/>
            <a:r>
              <a:rPr lang="en-US" dirty="0" smtClean="0"/>
              <a:t>The actual values of </a:t>
            </a:r>
            <a:r>
              <a:rPr lang="en-US" i="1" dirty="0">
                <a:latin typeface="Symbol" pitchFamily="18" charset="2"/>
              </a:rPr>
              <a:t>m</a:t>
            </a:r>
            <a:r>
              <a:rPr lang="en-US" dirty="0"/>
              <a:t> and </a:t>
            </a:r>
            <a:r>
              <a:rPr lang="en-US" i="1" dirty="0" smtClean="0">
                <a:latin typeface="Symbol" pitchFamily="18" charset="2"/>
              </a:rPr>
              <a:t>s</a:t>
            </a:r>
            <a:r>
              <a:rPr lang="en-US" dirty="0" smtClean="0"/>
              <a:t> are not known</a:t>
            </a:r>
          </a:p>
          <a:p>
            <a:r>
              <a:rPr lang="en-US" dirty="0" smtClean="0"/>
              <a:t>The question is the following:  Is the unknown</a:t>
            </a:r>
            <a:r>
              <a:rPr lang="en-US" i="1" dirty="0">
                <a:latin typeface="Symbol" pitchFamily="18" charset="2"/>
              </a:rPr>
              <a:t> m</a:t>
            </a:r>
            <a:r>
              <a:rPr lang="en-US" dirty="0"/>
              <a:t> </a:t>
            </a:r>
            <a:r>
              <a:rPr lang="en-US" dirty="0" smtClean="0"/>
              <a:t>equal to a specified value </a:t>
            </a:r>
            <a:r>
              <a:rPr lang="en-US" i="1" dirty="0" smtClean="0">
                <a:latin typeface="Symbol" pitchFamily="18" charset="2"/>
              </a:rPr>
              <a:t>m</a:t>
            </a:r>
            <a:r>
              <a:rPr lang="en-US" baseline="-25000" dirty="0" smtClean="0"/>
              <a:t>0</a:t>
            </a:r>
            <a:r>
              <a:rPr lang="en-US" dirty="0" smtClean="0"/>
              <a:t>? </a:t>
            </a:r>
          </a:p>
          <a:p>
            <a:pPr lvl="1"/>
            <a:r>
              <a:rPr lang="en-US" dirty="0" smtClean="0"/>
              <a:t>H</a:t>
            </a:r>
            <a:r>
              <a:rPr lang="en-US" baseline="-25000" dirty="0" smtClean="0"/>
              <a:t>0</a:t>
            </a:r>
            <a:r>
              <a:rPr lang="en-US" dirty="0" smtClean="0"/>
              <a:t>: </a:t>
            </a:r>
            <a:r>
              <a:rPr lang="en-US" i="1" dirty="0">
                <a:latin typeface="Symbol" pitchFamily="18" charset="2"/>
              </a:rPr>
              <a:t>m</a:t>
            </a:r>
            <a:r>
              <a:rPr lang="en-US" dirty="0"/>
              <a:t> </a:t>
            </a:r>
            <a:r>
              <a:rPr lang="en-US" dirty="0" smtClean="0"/>
              <a:t>=</a:t>
            </a:r>
            <a:r>
              <a:rPr lang="en-US" i="1" dirty="0" smtClean="0">
                <a:latin typeface="Symbol" pitchFamily="18" charset="2"/>
              </a:rPr>
              <a:t>m</a:t>
            </a:r>
            <a:r>
              <a:rPr lang="en-US" baseline="-25000" dirty="0" smtClean="0"/>
              <a:t>0</a:t>
            </a:r>
          </a:p>
          <a:p>
            <a:pPr lvl="1"/>
            <a:r>
              <a:rPr lang="en-US" dirty="0" smtClean="0"/>
              <a:t>H</a:t>
            </a:r>
            <a:r>
              <a:rPr lang="en-US" baseline="-25000" dirty="0" smtClean="0"/>
              <a:t>A</a:t>
            </a:r>
            <a:r>
              <a:rPr lang="en-US" dirty="0" smtClean="0"/>
              <a:t>: </a:t>
            </a:r>
            <a:r>
              <a:rPr lang="en-US" i="1" dirty="0">
                <a:latin typeface="Symbol" pitchFamily="18" charset="2"/>
              </a:rPr>
              <a:t>m</a:t>
            </a:r>
            <a:r>
              <a:rPr lang="en-US" dirty="0"/>
              <a:t> </a:t>
            </a:r>
            <a:r>
              <a:rPr lang="en-US" dirty="0" smtClean="0"/>
              <a:t>≠</a:t>
            </a:r>
            <a:r>
              <a:rPr lang="en-US" i="1" dirty="0" smtClean="0">
                <a:latin typeface="Symbol" pitchFamily="18" charset="2"/>
              </a:rPr>
              <a:t>m</a:t>
            </a:r>
            <a:r>
              <a:rPr lang="en-US" baseline="-25000" dirty="0" smtClean="0"/>
              <a:t>0</a:t>
            </a:r>
            <a:endParaRPr lang="en-US" baseline="-25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7677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Mistakes That Can Be Made,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Choosing H</a:t>
            </a:r>
            <a:r>
              <a:rPr lang="en-US" baseline="-25000" dirty="0" smtClean="0"/>
              <a:t>A</a:t>
            </a:r>
            <a:r>
              <a:rPr lang="en-US" dirty="0" smtClean="0"/>
              <a:t> when H</a:t>
            </a:r>
            <a:r>
              <a:rPr lang="en-US" baseline="-25000" dirty="0" smtClean="0"/>
              <a:t>0</a:t>
            </a:r>
            <a:r>
              <a:rPr lang="en-US" dirty="0" smtClean="0"/>
              <a:t> is true</a:t>
            </a:r>
          </a:p>
          <a:p>
            <a:pPr lvl="1"/>
            <a:r>
              <a:rPr lang="en-US" dirty="0" smtClean="0"/>
              <a:t>Type I error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greek</a:t>
            </a:r>
            <a:r>
              <a:rPr lang="en-US" dirty="0" smtClean="0"/>
              <a:t> letter </a:t>
            </a:r>
            <a:r>
              <a:rPr lang="en-US" i="1" dirty="0" smtClean="0">
                <a:latin typeface="Symbol" pitchFamily="18" charset="2"/>
              </a:rPr>
              <a:t>a</a:t>
            </a:r>
            <a:r>
              <a:rPr lang="en-US" dirty="0" smtClean="0"/>
              <a:t> is used denote the likelihood</a:t>
            </a:r>
          </a:p>
          <a:p>
            <a:pPr lvl="1"/>
            <a:r>
              <a:rPr lang="en-US" dirty="0" smtClean="0"/>
              <a:t>In applications, this is usually </a:t>
            </a:r>
            <a:r>
              <a:rPr lang="en-US" b="1" dirty="0" smtClean="0"/>
              <a:t>a false positive </a:t>
            </a:r>
            <a:r>
              <a:rPr lang="en-US" dirty="0" smtClean="0"/>
              <a:t>or </a:t>
            </a:r>
            <a:r>
              <a:rPr lang="en-US" b="1" dirty="0" smtClean="0"/>
              <a:t>false detection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Common approach is to select a value of </a:t>
            </a:r>
            <a:r>
              <a:rPr lang="en-US" i="1" dirty="0">
                <a:latin typeface="Symbol" pitchFamily="18" charset="2"/>
              </a:rPr>
              <a:t>a</a:t>
            </a:r>
            <a:r>
              <a:rPr lang="en-US" dirty="0"/>
              <a:t> </a:t>
            </a:r>
            <a:r>
              <a:rPr lang="en-US" dirty="0" smtClean="0"/>
              <a:t>we’re willing to tolerate</a:t>
            </a:r>
          </a:p>
          <a:p>
            <a:pPr lvl="2"/>
            <a:r>
              <a:rPr lang="en-US" i="1" dirty="0">
                <a:latin typeface="Symbol" pitchFamily="18" charset="2"/>
              </a:rPr>
              <a:t>a</a:t>
            </a:r>
            <a:r>
              <a:rPr lang="en-US" dirty="0"/>
              <a:t> </a:t>
            </a:r>
            <a:r>
              <a:rPr lang="en-US" dirty="0" smtClean="0"/>
              <a:t>=0.05 is the most common choice</a:t>
            </a:r>
          </a:p>
          <a:p>
            <a:pPr lvl="1"/>
            <a:r>
              <a:rPr lang="en-US" dirty="0" smtClean="0"/>
              <a:t>Concept: Over many </a:t>
            </a:r>
            <a:r>
              <a:rPr lang="en-US" dirty="0" err="1" smtClean="0"/>
              <a:t>many</a:t>
            </a:r>
            <a:r>
              <a:rPr lang="en-US" dirty="0" smtClean="0"/>
              <a:t> repetitions when</a:t>
            </a:r>
            <a:r>
              <a:rPr lang="en-US" dirty="0"/>
              <a:t> H</a:t>
            </a:r>
            <a:r>
              <a:rPr lang="en-US" baseline="-25000" dirty="0"/>
              <a:t>0</a:t>
            </a:r>
            <a:r>
              <a:rPr lang="en-US" dirty="0"/>
              <a:t> is </a:t>
            </a:r>
            <a:r>
              <a:rPr lang="en-US" dirty="0" smtClean="0"/>
              <a:t>true, </a:t>
            </a:r>
            <a:r>
              <a:rPr lang="en-US" i="1" dirty="0" smtClean="0">
                <a:latin typeface="Symbol" pitchFamily="18" charset="2"/>
              </a:rPr>
              <a:t>a</a:t>
            </a:r>
            <a:r>
              <a:rPr lang="en-US" dirty="0" smtClean="0"/>
              <a:t> percent of the time, we’d declare </a:t>
            </a:r>
            <a:r>
              <a:rPr lang="en-US" dirty="0"/>
              <a:t>H</a:t>
            </a:r>
            <a:r>
              <a:rPr lang="en-US" baseline="-25000" dirty="0"/>
              <a:t>0</a:t>
            </a:r>
            <a:r>
              <a:rPr lang="en-US" dirty="0"/>
              <a:t> </a:t>
            </a:r>
            <a:r>
              <a:rPr lang="en-US" dirty="0" smtClean="0"/>
              <a:t>to be false</a:t>
            </a:r>
          </a:p>
        </p:txBody>
      </p:sp>
    </p:spTree>
    <p:extLst>
      <p:ext uri="{BB962C8B-B14F-4D97-AF65-F5344CB8AC3E}">
        <p14:creationId xmlns:p14="http://schemas.microsoft.com/office/powerpoint/2010/main" xmlns="" val="1938230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Mistakes That Can Be Made,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Choosing H</a:t>
            </a:r>
            <a:r>
              <a:rPr lang="en-US" baseline="-25000" dirty="0"/>
              <a:t>0</a:t>
            </a:r>
            <a:r>
              <a:rPr lang="en-US" dirty="0" smtClean="0"/>
              <a:t> when H</a:t>
            </a:r>
            <a:r>
              <a:rPr lang="en-US" baseline="-25000" dirty="0" smtClean="0"/>
              <a:t>0</a:t>
            </a:r>
            <a:r>
              <a:rPr lang="en-US" dirty="0" smtClean="0"/>
              <a:t> is false</a:t>
            </a:r>
          </a:p>
          <a:p>
            <a:pPr lvl="1"/>
            <a:r>
              <a:rPr lang="en-US" dirty="0" smtClean="0"/>
              <a:t>Type II error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greek</a:t>
            </a:r>
            <a:r>
              <a:rPr lang="en-US" dirty="0" smtClean="0"/>
              <a:t> letter </a:t>
            </a:r>
            <a:r>
              <a:rPr lang="en-US" i="1" dirty="0" smtClean="0">
                <a:latin typeface="Symbol" pitchFamily="18" charset="2"/>
              </a:rPr>
              <a:t>b</a:t>
            </a:r>
            <a:r>
              <a:rPr lang="en-US" dirty="0" smtClean="0"/>
              <a:t> is used denote the likelihood</a:t>
            </a:r>
          </a:p>
          <a:p>
            <a:pPr lvl="1"/>
            <a:r>
              <a:rPr lang="en-US" dirty="0" smtClean="0"/>
              <a:t>In applications, this is usually </a:t>
            </a:r>
            <a:r>
              <a:rPr lang="en-US" b="1" dirty="0" smtClean="0"/>
              <a:t>a false negative </a:t>
            </a:r>
            <a:r>
              <a:rPr lang="en-US" dirty="0" smtClean="0"/>
              <a:t>or </a:t>
            </a:r>
            <a:r>
              <a:rPr lang="en-US" b="1" dirty="0" smtClean="0"/>
              <a:t>missed detection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Common approach is to hope </a:t>
            </a:r>
            <a:r>
              <a:rPr lang="en-US" i="1" dirty="0" smtClean="0">
                <a:latin typeface="Symbol" pitchFamily="18" charset="2"/>
              </a:rPr>
              <a:t>b</a:t>
            </a:r>
            <a:r>
              <a:rPr lang="en-US" dirty="0" smtClean="0"/>
              <a:t> is small</a:t>
            </a:r>
          </a:p>
          <a:p>
            <a:pPr lvl="1"/>
            <a:r>
              <a:rPr lang="en-US" dirty="0" smtClean="0"/>
              <a:t>1 -</a:t>
            </a:r>
            <a:r>
              <a:rPr lang="en-US" i="1" dirty="0" smtClean="0">
                <a:latin typeface="Symbol" pitchFamily="18" charset="2"/>
              </a:rPr>
              <a:t> </a:t>
            </a:r>
            <a:r>
              <a:rPr lang="en-US" i="1" dirty="0">
                <a:latin typeface="Symbol" pitchFamily="18" charset="2"/>
              </a:rPr>
              <a:t>b</a:t>
            </a:r>
            <a:r>
              <a:rPr lang="en-US" dirty="0"/>
              <a:t> is </a:t>
            </a:r>
            <a:r>
              <a:rPr lang="en-US" dirty="0" smtClean="0"/>
              <a:t>called the </a:t>
            </a:r>
            <a:r>
              <a:rPr lang="en-US" b="1" dirty="0" smtClean="0"/>
              <a:t>power </a:t>
            </a:r>
            <a:r>
              <a:rPr lang="en-US" dirty="0" smtClean="0"/>
              <a:t>of the test</a:t>
            </a:r>
          </a:p>
          <a:p>
            <a:pPr lvl="2"/>
            <a:r>
              <a:rPr lang="en-US" dirty="0" smtClean="0"/>
              <a:t>Represents the likelihood of detecting a real effect!!!</a:t>
            </a:r>
          </a:p>
          <a:p>
            <a:pPr lvl="2"/>
            <a:r>
              <a:rPr lang="en-US" dirty="0" smtClean="0"/>
              <a:t>This is the probability of selecting H</a:t>
            </a:r>
            <a:r>
              <a:rPr lang="en-US" baseline="-25000" dirty="0" smtClean="0"/>
              <a:t>A</a:t>
            </a:r>
            <a:r>
              <a:rPr lang="en-US" dirty="0" smtClean="0"/>
              <a:t> when H</a:t>
            </a:r>
            <a:r>
              <a:rPr lang="en-US" baseline="-25000" dirty="0" smtClean="0"/>
              <a:t>A</a:t>
            </a:r>
            <a:r>
              <a:rPr lang="en-US" dirty="0" smtClean="0"/>
              <a:t> is true</a:t>
            </a:r>
          </a:p>
          <a:p>
            <a:pPr lvl="1"/>
            <a:r>
              <a:rPr lang="en-US" dirty="0" smtClean="0"/>
              <a:t>Note that H</a:t>
            </a:r>
            <a:r>
              <a:rPr lang="en-US" baseline="-25000" dirty="0" smtClean="0"/>
              <a:t>A </a:t>
            </a:r>
            <a:r>
              <a:rPr lang="en-US" dirty="0" smtClean="0"/>
              <a:t>being true is complicated: as long as </a:t>
            </a:r>
            <a:r>
              <a:rPr lang="en-US" i="1" dirty="0">
                <a:latin typeface="Symbol" pitchFamily="18" charset="2"/>
              </a:rPr>
              <a:t>m</a:t>
            </a:r>
            <a:r>
              <a:rPr lang="en-US" dirty="0"/>
              <a:t> ≠</a:t>
            </a:r>
            <a:r>
              <a:rPr lang="en-US" i="1" dirty="0" smtClean="0">
                <a:latin typeface="Symbol" pitchFamily="18" charset="2"/>
              </a:rPr>
              <a:t>m</a:t>
            </a:r>
            <a:r>
              <a:rPr lang="en-US" baseline="-25000" dirty="0" smtClean="0"/>
              <a:t>0  </a:t>
            </a:r>
            <a:r>
              <a:rPr lang="en-US" dirty="0" smtClean="0"/>
              <a:t>the alternative H</a:t>
            </a:r>
            <a:r>
              <a:rPr lang="en-US" baseline="-25000" dirty="0" smtClean="0"/>
              <a:t>A </a:t>
            </a:r>
            <a:r>
              <a:rPr lang="en-US" dirty="0" smtClean="0"/>
              <a:t>is true! Even if by 10</a:t>
            </a:r>
            <a:r>
              <a:rPr lang="en-US" baseline="30000" dirty="0" smtClean="0"/>
              <a:t>-15 </a:t>
            </a:r>
            <a:r>
              <a:rPr lang="en-US" dirty="0" smtClean="0"/>
              <a:t>!!!!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57874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Concepts and Lingo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Generally H</a:t>
            </a:r>
            <a:r>
              <a:rPr lang="en-US" baseline="-25000" dirty="0" smtClean="0"/>
              <a:t>0</a:t>
            </a:r>
            <a:r>
              <a:rPr lang="en-US" dirty="0" smtClean="0"/>
              <a:t> is something you expect </a:t>
            </a:r>
            <a:r>
              <a:rPr lang="en-US" b="1" i="1" dirty="0" smtClean="0"/>
              <a:t>not to be true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For example, you expect a non-zero mean</a:t>
            </a:r>
          </a:p>
          <a:p>
            <a:r>
              <a:rPr lang="en-US" dirty="0" smtClean="0"/>
              <a:t>In science, models can only be demonstrated to be false.</a:t>
            </a:r>
          </a:p>
          <a:p>
            <a:r>
              <a:rPr lang="en-US" dirty="0" smtClean="0"/>
              <a:t>We reject an actually true H</a:t>
            </a:r>
            <a:r>
              <a:rPr lang="en-US" baseline="-25000" dirty="0" smtClean="0"/>
              <a:t>0</a:t>
            </a:r>
            <a:r>
              <a:rPr lang="en-US" dirty="0" smtClean="0"/>
              <a:t> fairly infrequently (depends on the </a:t>
            </a:r>
            <a:r>
              <a:rPr lang="en-US" i="1" dirty="0" smtClean="0">
                <a:latin typeface="Symbol" pitchFamily="18" charset="2"/>
              </a:rPr>
              <a:t>a</a:t>
            </a:r>
            <a:r>
              <a:rPr lang="en-US" dirty="0" smtClean="0"/>
              <a:t> we choose)</a:t>
            </a:r>
          </a:p>
          <a:p>
            <a:r>
              <a:rPr lang="en-US" dirty="0" smtClean="0"/>
              <a:t>When </a:t>
            </a:r>
            <a:r>
              <a:rPr lang="en-US" dirty="0"/>
              <a:t>H</a:t>
            </a:r>
            <a:r>
              <a:rPr lang="en-US" baseline="-25000" dirty="0"/>
              <a:t>0</a:t>
            </a:r>
            <a:r>
              <a:rPr lang="en-US" dirty="0"/>
              <a:t> </a:t>
            </a:r>
            <a:r>
              <a:rPr lang="en-US" dirty="0" smtClean="0"/>
              <a:t>is not rejected by the test, we say that we “fail to reject</a:t>
            </a:r>
            <a:r>
              <a:rPr lang="en-US" dirty="0"/>
              <a:t> </a:t>
            </a:r>
            <a:r>
              <a:rPr lang="en-US" dirty="0" smtClean="0"/>
              <a:t>H</a:t>
            </a:r>
            <a:r>
              <a:rPr lang="en-US" baseline="-25000" dirty="0" smtClean="0"/>
              <a:t>0</a:t>
            </a:r>
            <a:r>
              <a:rPr lang="en-US" dirty="0" smtClean="0"/>
              <a:t>,” not that we accept </a:t>
            </a:r>
            <a:r>
              <a:rPr lang="en-US" dirty="0"/>
              <a:t> </a:t>
            </a:r>
            <a:r>
              <a:rPr lang="en-US" dirty="0" smtClean="0"/>
              <a:t>H</a:t>
            </a:r>
            <a:r>
              <a:rPr lang="en-US" baseline="-25000" dirty="0" smtClean="0"/>
              <a:t>0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Type II error probability is difficult to assess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8205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Test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Collect a sample</a:t>
            </a:r>
          </a:p>
          <a:p>
            <a:endParaRPr lang="en-US" dirty="0" smtClean="0"/>
          </a:p>
          <a:p>
            <a:r>
              <a:rPr lang="en-US" dirty="0" smtClean="0"/>
              <a:t>Form the t-statistic</a:t>
            </a:r>
          </a:p>
          <a:p>
            <a:endParaRPr lang="en-US" dirty="0"/>
          </a:p>
          <a:p>
            <a:r>
              <a:rPr lang="en-US" dirty="0" smtClean="0"/>
              <a:t>If H</a:t>
            </a:r>
            <a:r>
              <a:rPr lang="en-US" baseline="-25000" dirty="0" smtClean="0"/>
              <a:t>0</a:t>
            </a:r>
            <a:r>
              <a:rPr lang="en-US" dirty="0" smtClean="0"/>
              <a:t> is true, T has a known probability density</a:t>
            </a:r>
          </a:p>
          <a:p>
            <a:pPr lvl="1"/>
            <a:r>
              <a:rPr lang="en-US" dirty="0" smtClean="0"/>
              <a:t>Student’s T distribution with n-1 degrees of freedom</a:t>
            </a:r>
          </a:p>
          <a:p>
            <a:r>
              <a:rPr lang="en-US" dirty="0" smtClean="0"/>
              <a:t>Choose critical value,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-25000" dirty="0" smtClean="0">
                <a:latin typeface="Symbol" pitchFamily="18" charset="2"/>
              </a:rPr>
              <a:t>a</a:t>
            </a:r>
            <a:r>
              <a:rPr lang="en-US" dirty="0" smtClean="0"/>
              <a:t>, of T distribution</a:t>
            </a:r>
          </a:p>
          <a:p>
            <a:pPr lvl="1"/>
            <a:r>
              <a:rPr lang="en-US" dirty="0" smtClean="0"/>
              <a:t>Such  that              would occur with probability </a:t>
            </a:r>
            <a:r>
              <a:rPr lang="en-US" i="1" dirty="0" smtClean="0">
                <a:latin typeface="Symbol" pitchFamily="18" charset="2"/>
              </a:rPr>
              <a:t>a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97436910"/>
              </p:ext>
            </p:extLst>
          </p:nvPr>
        </p:nvGraphicFramePr>
        <p:xfrm>
          <a:off x="1371600" y="2133600"/>
          <a:ext cx="2476500" cy="611187"/>
        </p:xfrm>
        <a:graphic>
          <a:graphicData uri="http://schemas.openxmlformats.org/presentationml/2006/ole">
            <p:oleObj spid="_x0000_s6166" name="Equation" r:id="rId3" imgW="92710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28953966"/>
              </p:ext>
            </p:extLst>
          </p:nvPr>
        </p:nvGraphicFramePr>
        <p:xfrm>
          <a:off x="1447800" y="3124200"/>
          <a:ext cx="2389909" cy="685800"/>
        </p:xfrm>
        <a:graphic>
          <a:graphicData uri="http://schemas.openxmlformats.org/presentationml/2006/ole">
            <p:oleObj spid="_x0000_s6167" name="Equation" r:id="rId4" imgW="1460160" imgH="4190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15000" y="1600200"/>
            <a:ext cx="2057401" cy="9541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</a:t>
            </a:r>
            <a:r>
              <a:rPr lang="en-US" sz="2800" baseline="-25000" dirty="0" smtClean="0"/>
              <a:t>0</a:t>
            </a:r>
            <a:r>
              <a:rPr lang="en-US" sz="2800" dirty="0"/>
              <a:t>: </a:t>
            </a:r>
            <a:r>
              <a:rPr lang="en-US" sz="2800" i="1" dirty="0">
                <a:latin typeface="Symbol" pitchFamily="18" charset="2"/>
              </a:rPr>
              <a:t>m</a:t>
            </a:r>
            <a:r>
              <a:rPr lang="en-US" sz="2800" dirty="0"/>
              <a:t> =</a:t>
            </a:r>
            <a:r>
              <a:rPr lang="en-US" sz="2800" i="1" dirty="0" smtClean="0">
                <a:latin typeface="Symbol" pitchFamily="18" charset="2"/>
              </a:rPr>
              <a:t>m</a:t>
            </a:r>
            <a:r>
              <a:rPr lang="en-US" sz="2800" baseline="-25000" dirty="0" smtClean="0"/>
              <a:t>0</a:t>
            </a:r>
          </a:p>
          <a:p>
            <a:pPr algn="ctr"/>
            <a:r>
              <a:rPr lang="en-US" sz="2800" dirty="0" smtClean="0"/>
              <a:t>H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: </a:t>
            </a:r>
            <a:r>
              <a:rPr lang="en-US" sz="2800" i="1" dirty="0" smtClean="0">
                <a:latin typeface="Symbol" pitchFamily="18" charset="2"/>
              </a:rPr>
              <a:t>m</a:t>
            </a:r>
            <a:r>
              <a:rPr lang="en-US" sz="2800" dirty="0" smtClean="0"/>
              <a:t> ≠</a:t>
            </a:r>
            <a:r>
              <a:rPr lang="en-US" sz="2800" i="1" dirty="0" smtClean="0">
                <a:latin typeface="Symbol" pitchFamily="18" charset="2"/>
              </a:rPr>
              <a:t>m</a:t>
            </a:r>
            <a:r>
              <a:rPr lang="en-US" sz="2800" baseline="-25000" dirty="0" smtClean="0"/>
              <a:t>0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61620826"/>
              </p:ext>
            </p:extLst>
          </p:nvPr>
        </p:nvGraphicFramePr>
        <p:xfrm>
          <a:off x="2819400" y="5257800"/>
          <a:ext cx="1018117" cy="495300"/>
        </p:xfrm>
        <a:graphic>
          <a:graphicData uri="http://schemas.openxmlformats.org/presentationml/2006/ole">
            <p:oleObj spid="_x0000_s6168" name="Equation" r:id="rId5" imgW="469800" imgH="2286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875205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Instead of the critical value and the T statistic, we often use</a:t>
            </a:r>
            <a:r>
              <a:rPr lang="en-US" i="1" dirty="0" smtClean="0">
                <a:latin typeface="Symbol" pitchFamily="18" charset="2"/>
              </a:rPr>
              <a:t> a </a:t>
            </a:r>
            <a:r>
              <a:rPr lang="en-US" dirty="0" smtClean="0"/>
              <a:t>directly with the </a:t>
            </a:r>
            <a:r>
              <a:rPr lang="en-US" i="1" dirty="0" smtClean="0"/>
              <a:t>p</a:t>
            </a:r>
            <a:r>
              <a:rPr lang="en-US" dirty="0" smtClean="0"/>
              <a:t> value statistic</a:t>
            </a:r>
          </a:p>
          <a:p>
            <a:pPr lvl="1"/>
            <a:r>
              <a:rPr lang="en-US" dirty="0" smtClean="0"/>
              <a:t>Plug the T statistic into its (null) distribution and find the associated probability.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95400" y="4038600"/>
            <a:ext cx="3321050" cy="249427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878643" y="6532871"/>
            <a:ext cx="2154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 value and its minus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362200" y="6248400"/>
            <a:ext cx="0" cy="284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657600" y="6270171"/>
            <a:ext cx="0" cy="284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95800" y="4916403"/>
            <a:ext cx="414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P-value is the shaded area added together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3886200" y="5285735"/>
            <a:ext cx="1295400" cy="810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362200" y="5285735"/>
            <a:ext cx="2438400" cy="810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13997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this in </a:t>
            </a:r>
            <a:r>
              <a:rPr lang="en-US" dirty="0" smtClean="0"/>
              <a:t>Excel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419600" y="1600200"/>
            <a:ext cx="4572000" cy="50292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Data in a column or row</a:t>
            </a:r>
          </a:p>
          <a:p>
            <a:r>
              <a:rPr lang="en-US" sz="2000" dirty="0" smtClean="0"/>
              <a:t>Compute the sample mean with the average function</a:t>
            </a:r>
          </a:p>
          <a:p>
            <a:r>
              <a:rPr lang="en-US" sz="2000" dirty="0" smtClean="0"/>
              <a:t>Compute the sample standard deviation with the </a:t>
            </a:r>
            <a:r>
              <a:rPr lang="en-US" sz="2000" dirty="0" err="1" smtClean="0"/>
              <a:t>stdev</a:t>
            </a:r>
            <a:r>
              <a:rPr lang="en-US" sz="2000" dirty="0" smtClean="0"/>
              <a:t> function</a:t>
            </a:r>
          </a:p>
          <a:p>
            <a:r>
              <a:rPr lang="en-US" sz="2000" dirty="0" smtClean="0"/>
              <a:t>Compute the t statistic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Compute the p-value by plugging the t statistic into the integral with </a:t>
            </a:r>
            <a:r>
              <a:rPr lang="en-US" sz="2000" dirty="0" err="1" smtClean="0"/>
              <a:t>tdist</a:t>
            </a:r>
            <a:r>
              <a:rPr lang="en-US" sz="2000" dirty="0" smtClean="0"/>
              <a:t>(T,n-1,2)</a:t>
            </a:r>
          </a:p>
          <a:p>
            <a:pPr lvl="1"/>
            <a:r>
              <a:rPr lang="en-US" sz="1600" dirty="0" smtClean="0"/>
              <a:t>That last 2 is for two-tailed integral</a:t>
            </a:r>
          </a:p>
          <a:p>
            <a:r>
              <a:rPr lang="en-US" sz="2000" dirty="0" smtClean="0"/>
              <a:t>Alternatively, use </a:t>
            </a:r>
            <a:r>
              <a:rPr lang="en-US" sz="2000" dirty="0" err="1" smtClean="0"/>
              <a:t>ttest</a:t>
            </a:r>
            <a:r>
              <a:rPr lang="en-US" sz="2000" dirty="0" smtClean="0"/>
              <a:t> to compute.</a:t>
            </a:r>
          </a:p>
          <a:p>
            <a:pPr lvl="1"/>
            <a:r>
              <a:rPr lang="en-US" sz="1600" dirty="0" err="1" smtClean="0"/>
              <a:t>Ttest</a:t>
            </a:r>
            <a:r>
              <a:rPr lang="en-US" sz="1600" dirty="0" smtClean="0"/>
              <a:t> is designed for two-sample comparison, so you have to trick it by creating a sample with all </a:t>
            </a:r>
            <a:r>
              <a:rPr lang="en-US" sz="1600" i="1" dirty="0" smtClean="0">
                <a:latin typeface="Symbol" pitchFamily="18" charset="2"/>
              </a:rPr>
              <a:t>m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’s</a:t>
            </a:r>
            <a:endParaRPr lang="en-US" sz="1600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64" y="1119188"/>
            <a:ext cx="4138636" cy="573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5105400" y="3429000"/>
          <a:ext cx="2387600" cy="685800"/>
        </p:xfrm>
        <a:graphic>
          <a:graphicData uri="http://schemas.openxmlformats.org/presentationml/2006/ole">
            <p:oleObj spid="_x0000_s27652" name="Equation" r:id="rId4" imgW="1460160" imgH="419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4237804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Statistics: The Science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Data comprises quantitative measurements of individuals</a:t>
            </a:r>
            <a:endParaRPr lang="en-US" dirty="0" smtClean="0"/>
          </a:p>
          <a:p>
            <a:r>
              <a:rPr lang="en-US" dirty="0" smtClean="0"/>
              <a:t>Individuals are representative sample from a population</a:t>
            </a:r>
          </a:p>
          <a:p>
            <a:r>
              <a:rPr lang="en-US" dirty="0" smtClean="0"/>
              <a:t>Population is modeled by a probability density function representing the likelihood of measurement values</a:t>
            </a:r>
            <a:endParaRPr lang="en-US" dirty="0" smtClean="0"/>
          </a:p>
          <a:p>
            <a:r>
              <a:rPr lang="en-US" dirty="0" smtClean="0"/>
              <a:t>Statistics is a collection of tools and techniques for organizing, analyzing, illustrating, and interpreting data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290989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Student’s T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495300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648200" y="2421485"/>
            <a:ext cx="1455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Null true:</a:t>
            </a:r>
          </a:p>
          <a:p>
            <a:r>
              <a:rPr lang="en-US" b="1" dirty="0" smtClean="0"/>
              <a:t>Centered at 0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929412" y="1759803"/>
            <a:ext cx="18571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FF"/>
                </a:solidFill>
              </a:rPr>
              <a:t>Slightly false null: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Centered near 0</a:t>
            </a:r>
            <a:endParaRPr lang="en-US" b="1" dirty="0">
              <a:solidFill>
                <a:srgbClr val="FF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0" y="2406134"/>
            <a:ext cx="2121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Extremely false null: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Centered far from 0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794907"/>
            <a:ext cx="5334000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447204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 and Type II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4800" y="1406183"/>
            <a:ext cx="4418110" cy="3318217"/>
          </a:xfrm>
        </p:spPr>
      </p:pic>
      <p:sp>
        <p:nvSpPr>
          <p:cNvPr id="7" name="TextBox 6"/>
          <p:cNvSpPr txBox="1"/>
          <p:nvPr/>
        </p:nvSpPr>
        <p:spPr>
          <a:xfrm>
            <a:off x="4800600" y="1828800"/>
            <a:ext cx="336021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Symbol" pitchFamily="18" charset="2"/>
              </a:rPr>
              <a:t>a</a:t>
            </a:r>
            <a:r>
              <a:rPr lang="en-US" sz="2800" dirty="0" smtClean="0"/>
              <a:t> is the black shaded:</a:t>
            </a:r>
            <a:br>
              <a:rPr lang="en-US" sz="2800" dirty="0" smtClean="0"/>
            </a:br>
            <a:r>
              <a:rPr lang="en-US" sz="2800" dirty="0" smtClean="0"/>
              <a:t>Depends Only on Null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780402" y="3200400"/>
            <a:ext cx="381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  <a:latin typeface="Symbol" pitchFamily="18" charset="2"/>
              </a:rPr>
              <a:t>b</a:t>
            </a:r>
            <a:r>
              <a:rPr lang="en-US" sz="2800" dirty="0" smtClean="0">
                <a:solidFill>
                  <a:srgbClr val="FF0000"/>
                </a:solidFill>
              </a:rPr>
              <a:t> is the red shaded: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Depends on how far the red curve is shifted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 smtClean="0">
                <a:solidFill>
                  <a:srgbClr val="FF0000"/>
                </a:solidFill>
              </a:rPr>
              <a:t>Some alternatives are easier to detect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12172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Alternative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If H</a:t>
            </a:r>
            <a:r>
              <a:rPr lang="en-US" baseline="-25000" dirty="0" smtClean="0"/>
              <a:t>0</a:t>
            </a:r>
            <a:r>
              <a:rPr lang="en-US" dirty="0" smtClean="0"/>
              <a:t> is true, T has</a:t>
            </a:r>
            <a:r>
              <a:rPr lang="en-US" dirty="0"/>
              <a:t> </a:t>
            </a:r>
            <a:r>
              <a:rPr lang="en-US" dirty="0" smtClean="0"/>
              <a:t>Student’s T distribution with n-1 degrees of freedom</a:t>
            </a:r>
          </a:p>
          <a:p>
            <a:r>
              <a:rPr lang="en-US" dirty="0" smtClean="0"/>
              <a:t>If H</a:t>
            </a:r>
            <a:r>
              <a:rPr lang="en-US" baseline="-25000" dirty="0" smtClean="0"/>
              <a:t>A</a:t>
            </a:r>
            <a:r>
              <a:rPr lang="en-US" dirty="0" smtClean="0"/>
              <a:t> is true, then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has the T distribution!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70114975"/>
              </p:ext>
            </p:extLst>
          </p:nvPr>
        </p:nvGraphicFramePr>
        <p:xfrm>
          <a:off x="838200" y="1469260"/>
          <a:ext cx="3781224" cy="1085047"/>
        </p:xfrm>
        <a:graphic>
          <a:graphicData uri="http://schemas.openxmlformats.org/presentationml/2006/ole">
            <p:oleObj spid="_x0000_s33794" name="Equation" r:id="rId3" imgW="1460160" imgH="4190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15000" y="1600200"/>
            <a:ext cx="2057401" cy="9541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</a:t>
            </a:r>
            <a:r>
              <a:rPr lang="en-US" sz="2800" baseline="-25000" dirty="0" smtClean="0"/>
              <a:t>0</a:t>
            </a:r>
            <a:r>
              <a:rPr lang="en-US" sz="2800" dirty="0"/>
              <a:t>: </a:t>
            </a:r>
            <a:r>
              <a:rPr lang="en-US" sz="2800" i="1" dirty="0">
                <a:latin typeface="Symbol" pitchFamily="18" charset="2"/>
              </a:rPr>
              <a:t>m</a:t>
            </a:r>
            <a:r>
              <a:rPr lang="en-US" sz="2800" dirty="0"/>
              <a:t> =</a:t>
            </a:r>
            <a:r>
              <a:rPr lang="en-US" sz="2800" i="1" dirty="0" smtClean="0">
                <a:latin typeface="Symbol" pitchFamily="18" charset="2"/>
              </a:rPr>
              <a:t>m</a:t>
            </a:r>
            <a:r>
              <a:rPr lang="en-US" sz="2800" baseline="-25000" dirty="0" smtClean="0"/>
              <a:t>0</a:t>
            </a:r>
          </a:p>
          <a:p>
            <a:pPr algn="ctr"/>
            <a:r>
              <a:rPr lang="en-US" sz="2800" dirty="0" smtClean="0"/>
              <a:t>H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: </a:t>
            </a:r>
            <a:r>
              <a:rPr lang="en-US" sz="2800" i="1" dirty="0" smtClean="0">
                <a:latin typeface="Symbol" pitchFamily="18" charset="2"/>
              </a:rPr>
              <a:t>m</a:t>
            </a:r>
            <a:r>
              <a:rPr lang="en-US" sz="2800" dirty="0" smtClean="0"/>
              <a:t> ≠</a:t>
            </a:r>
            <a:r>
              <a:rPr lang="en-US" sz="2800" i="1" dirty="0" smtClean="0">
                <a:latin typeface="Symbol" pitchFamily="18" charset="2"/>
              </a:rPr>
              <a:t>m</a:t>
            </a:r>
            <a:r>
              <a:rPr lang="en-US" sz="2800" baseline="-25000" dirty="0" smtClean="0"/>
              <a:t>0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62914518"/>
              </p:ext>
            </p:extLst>
          </p:nvPr>
        </p:nvGraphicFramePr>
        <p:xfrm>
          <a:off x="1982788" y="4419600"/>
          <a:ext cx="3683000" cy="1084263"/>
        </p:xfrm>
        <a:graphic>
          <a:graphicData uri="http://schemas.openxmlformats.org/presentationml/2006/ole">
            <p:oleObj spid="_x0000_s33795" name="Equation" r:id="rId4" imgW="1422360" imgH="419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3419548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The Alternative Hypothesis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52186268"/>
              </p:ext>
            </p:extLst>
          </p:nvPr>
        </p:nvGraphicFramePr>
        <p:xfrm>
          <a:off x="1600200" y="1524000"/>
          <a:ext cx="5791200" cy="4145071"/>
        </p:xfrm>
        <a:graphic>
          <a:graphicData uri="http://schemas.openxmlformats.org/presentationml/2006/ole">
            <p:oleObj spid="_x0000_s34818" name="Equation" r:id="rId3" imgW="1790640" imgH="12826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2498955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Alternative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We fail to reject the null when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this tell us:</a:t>
            </a:r>
          </a:p>
          <a:p>
            <a:pPr lvl="1"/>
            <a:r>
              <a:rPr lang="en-US" dirty="0" smtClean="0"/>
              <a:t>If we have s and n fixed, an effect of size </a:t>
            </a:r>
            <a:r>
              <a:rPr lang="en-US" i="1" dirty="0" smtClean="0"/>
              <a:t>d</a:t>
            </a:r>
            <a:r>
              <a:rPr lang="en-US" dirty="0" smtClean="0"/>
              <a:t> leads to a power of 1 – </a:t>
            </a:r>
            <a:r>
              <a:rPr lang="en-US" dirty="0" smtClean="0">
                <a:latin typeface="Symbol" pitchFamily="18" charset="2"/>
              </a:rPr>
              <a:t>b.</a:t>
            </a:r>
          </a:p>
          <a:p>
            <a:pPr lvl="1"/>
            <a:r>
              <a:rPr lang="en-US" dirty="0" smtClean="0"/>
              <a:t>If we have s and n fixed,  a power of </a:t>
            </a:r>
            <a:r>
              <a:rPr lang="en-US" dirty="0"/>
              <a:t>1 </a:t>
            </a:r>
            <a:r>
              <a:rPr lang="en-US" dirty="0" smtClean="0"/>
              <a:t>– </a:t>
            </a:r>
            <a:r>
              <a:rPr lang="en-US" dirty="0" smtClean="0">
                <a:latin typeface="Symbol" pitchFamily="18" charset="2"/>
              </a:rPr>
              <a:t>b</a:t>
            </a:r>
            <a:r>
              <a:rPr lang="en-US" dirty="0" smtClean="0"/>
              <a:t> requires an effect size no smaller than </a:t>
            </a:r>
            <a:r>
              <a:rPr lang="en-US" i="1" dirty="0" smtClean="0"/>
              <a:t>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we want a power </a:t>
            </a:r>
            <a:r>
              <a:rPr lang="en-US" dirty="0"/>
              <a:t>of 1 – </a:t>
            </a:r>
            <a:r>
              <a:rPr lang="en-US" dirty="0">
                <a:latin typeface="Symbol" pitchFamily="18" charset="2"/>
              </a:rPr>
              <a:t>b</a:t>
            </a:r>
            <a:r>
              <a:rPr lang="en-US" dirty="0"/>
              <a:t> </a:t>
            </a:r>
            <a:r>
              <a:rPr lang="en-US" dirty="0" smtClean="0"/>
              <a:t>and an effect size of d, then we need n samples to achieve our goal.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55356811"/>
              </p:ext>
            </p:extLst>
          </p:nvPr>
        </p:nvGraphicFramePr>
        <p:xfrm>
          <a:off x="1387475" y="1828800"/>
          <a:ext cx="6075363" cy="1355725"/>
        </p:xfrm>
        <a:graphic>
          <a:graphicData uri="http://schemas.openxmlformats.org/presentationml/2006/ole">
            <p:oleObj spid="_x0000_s35842" name="Equation" r:id="rId3" imgW="1879560" imgH="419040" progId="Equation.3">
              <p:embed/>
            </p:oleObj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7848600" y="533400"/>
            <a:ext cx="609600" cy="0"/>
          </a:xfrm>
          <a:prstGeom prst="straightConnector1">
            <a:avLst/>
          </a:prstGeom>
          <a:ln w="381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322277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Size, Sample Size, and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detect an alternative of                 with power 1-</a:t>
            </a:r>
            <a:r>
              <a:rPr lang="en-US" i="1" dirty="0" smtClean="0">
                <a:latin typeface="Symbol" pitchFamily="18" charset="2"/>
                <a:cs typeface="Times New Roman" pitchFamily="18" charset="0"/>
              </a:rPr>
              <a:t>b</a:t>
            </a:r>
            <a:r>
              <a:rPr lang="en-US" dirty="0" smtClean="0"/>
              <a:t>, we need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With n samples, an effect size of d can be detected with power from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56448091"/>
              </p:ext>
            </p:extLst>
          </p:nvPr>
        </p:nvGraphicFramePr>
        <p:xfrm>
          <a:off x="5283200" y="1676400"/>
          <a:ext cx="1498600" cy="457200"/>
        </p:xfrm>
        <a:graphic>
          <a:graphicData uri="http://schemas.openxmlformats.org/presentationml/2006/ole">
            <p:oleObj spid="_x0000_s11270" name="Equation" r:id="rId3" imgW="74916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90905389"/>
              </p:ext>
            </p:extLst>
          </p:nvPr>
        </p:nvGraphicFramePr>
        <p:xfrm>
          <a:off x="2286000" y="2895600"/>
          <a:ext cx="2686050" cy="895350"/>
        </p:xfrm>
        <a:graphic>
          <a:graphicData uri="http://schemas.openxmlformats.org/presentationml/2006/ole">
            <p:oleObj spid="_x0000_s11271" name="Equation" r:id="rId4" imgW="1257120" imgH="4190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13978536"/>
              </p:ext>
            </p:extLst>
          </p:nvPr>
        </p:nvGraphicFramePr>
        <p:xfrm>
          <a:off x="2133600" y="5334000"/>
          <a:ext cx="2171700" cy="723900"/>
        </p:xfrm>
        <a:graphic>
          <a:graphicData uri="http://schemas.openxmlformats.org/presentationml/2006/ole">
            <p:oleObj spid="_x0000_s11272" name="Equation" r:id="rId5" imgW="1257120" imgH="419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8090100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Multi-Group Similarity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Population comprises a fixed set of groups: 1,2, …, p</a:t>
            </a:r>
          </a:p>
          <a:p>
            <a:pPr lvl="1"/>
            <a:r>
              <a:rPr lang="en-US" dirty="0" smtClean="0"/>
              <a:t>Usually thought of as “statistically identical” individuals </a:t>
            </a:r>
            <a:r>
              <a:rPr lang="en-US" dirty="0" smtClean="0"/>
              <a:t>within the </a:t>
            </a:r>
            <a:r>
              <a:rPr lang="en-US" dirty="0" smtClean="0"/>
              <a:t>groups</a:t>
            </a:r>
          </a:p>
          <a:p>
            <a:pPr lvl="1"/>
            <a:r>
              <a:rPr lang="en-US" dirty="0" smtClean="0"/>
              <a:t>Each group receives a different “treatment”</a:t>
            </a:r>
          </a:p>
          <a:p>
            <a:pPr lvl="1"/>
            <a:r>
              <a:rPr lang="en-US" dirty="0" smtClean="0"/>
              <a:t>Process leads to groups </a:t>
            </a:r>
            <a:r>
              <a:rPr lang="en-US" dirty="0" smtClean="0"/>
              <a:t>that may have different </a:t>
            </a:r>
            <a:r>
              <a:rPr lang="en-US" dirty="0" smtClean="0"/>
              <a:t>means </a:t>
            </a:r>
            <a:r>
              <a:rPr lang="en-US" i="1" dirty="0" smtClean="0">
                <a:latin typeface="Symbol" pitchFamily="18" charset="2"/>
              </a:rPr>
              <a:t>m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Symbol" pitchFamily="18" charset="2"/>
              </a:rPr>
              <a:t>,...</a:t>
            </a:r>
            <a:r>
              <a:rPr lang="en-US" i="1" dirty="0">
                <a:latin typeface="Symbol" pitchFamily="18" charset="2"/>
              </a:rPr>
              <a:t> </a:t>
            </a:r>
            <a:r>
              <a:rPr lang="en-US" i="1" dirty="0" err="1" smtClean="0">
                <a:latin typeface="Symbol" pitchFamily="18" charset="2"/>
              </a:rPr>
              <a:t>m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/>
              <a:t>Groups have the same variance </a:t>
            </a:r>
            <a:r>
              <a:rPr lang="en-US" i="1" dirty="0" smtClean="0">
                <a:latin typeface="Symbol" pitchFamily="18" charset="2"/>
              </a:rPr>
              <a:t>s</a:t>
            </a:r>
            <a:r>
              <a:rPr lang="en-US" baseline="30000" dirty="0" smtClean="0">
                <a:latin typeface="Symbol" pitchFamily="18" charset="2"/>
              </a:rPr>
              <a:t>2</a:t>
            </a:r>
            <a:endParaRPr lang="en-US" baseline="30000" dirty="0" smtClean="0"/>
          </a:p>
          <a:p>
            <a:pPr lvl="1"/>
            <a:r>
              <a:rPr lang="en-US" dirty="0" smtClean="0"/>
              <a:t>We sample from each group, size n</a:t>
            </a:r>
            <a:r>
              <a:rPr lang="en-US" baseline="-25000" dirty="0" smtClean="0"/>
              <a:t>1</a:t>
            </a:r>
            <a:r>
              <a:rPr lang="en-US" dirty="0" smtClean="0"/>
              <a:t>,…</a:t>
            </a:r>
            <a:r>
              <a:rPr lang="en-US" dirty="0" err="1" smtClean="0"/>
              <a:t>n</a:t>
            </a:r>
            <a:r>
              <a:rPr lang="en-US" i="1" baseline="-25000" dirty="0" err="1" smtClean="0"/>
              <a:t>p</a:t>
            </a:r>
            <a:endParaRPr lang="en-US" i="1" baseline="-25000" dirty="0" smtClean="0"/>
          </a:p>
          <a:p>
            <a:r>
              <a:rPr lang="en-US" dirty="0" smtClean="0"/>
              <a:t>The question is the following:  Is </a:t>
            </a:r>
            <a:r>
              <a:rPr lang="en-US" dirty="0" smtClean="0"/>
              <a:t>at least one </a:t>
            </a:r>
            <a:r>
              <a:rPr lang="en-US" dirty="0" smtClean="0"/>
              <a:t>treatment </a:t>
            </a:r>
            <a:r>
              <a:rPr lang="en-US" dirty="0" smtClean="0"/>
              <a:t>different</a:t>
            </a:r>
            <a:r>
              <a:rPr lang="en-US" dirty="0" smtClean="0"/>
              <a:t>?</a:t>
            </a:r>
            <a:endParaRPr lang="en-US" dirty="0" smtClean="0"/>
          </a:p>
          <a:p>
            <a:pPr lvl="1"/>
            <a:r>
              <a:rPr lang="en-US" dirty="0" smtClean="0"/>
              <a:t>H</a:t>
            </a:r>
            <a:r>
              <a:rPr lang="en-US" baseline="-25000" dirty="0" smtClean="0"/>
              <a:t>0</a:t>
            </a:r>
            <a:r>
              <a:rPr lang="en-US" dirty="0" smtClean="0"/>
              <a:t>: </a:t>
            </a:r>
            <a:r>
              <a:rPr lang="en-US" i="1" dirty="0" smtClean="0">
                <a:latin typeface="Symbol" pitchFamily="18" charset="2"/>
              </a:rPr>
              <a:t>m</a:t>
            </a:r>
            <a:r>
              <a:rPr lang="en-US" i="1" baseline="-25000" dirty="0" smtClean="0">
                <a:latin typeface="Symbol" pitchFamily="18" charset="2"/>
              </a:rPr>
              <a:t>1</a:t>
            </a:r>
            <a:r>
              <a:rPr lang="en-US" dirty="0" smtClean="0"/>
              <a:t> =</a:t>
            </a:r>
            <a:r>
              <a:rPr lang="en-US" i="1" dirty="0" smtClean="0">
                <a:latin typeface="Symbol" pitchFamily="18" charset="2"/>
              </a:rPr>
              <a:t>m</a:t>
            </a:r>
            <a:r>
              <a:rPr lang="en-US" baseline="-25000" dirty="0" smtClean="0"/>
              <a:t>2</a:t>
            </a:r>
            <a:r>
              <a:rPr lang="en-US" dirty="0" smtClean="0"/>
              <a:t>=…</a:t>
            </a:r>
            <a:r>
              <a:rPr lang="en-US" i="1" dirty="0">
                <a:latin typeface="Symbol" pitchFamily="18" charset="2"/>
              </a:rPr>
              <a:t> </a:t>
            </a:r>
            <a:r>
              <a:rPr lang="en-US" i="1" dirty="0" err="1" smtClean="0">
                <a:latin typeface="Symbol" pitchFamily="18" charset="2"/>
              </a:rPr>
              <a:t>m</a:t>
            </a:r>
            <a:r>
              <a:rPr lang="en-US" baseline="-25000" dirty="0" err="1" smtClean="0"/>
              <a:t>p</a:t>
            </a:r>
            <a:endParaRPr lang="en-US" baseline="-25000" dirty="0" smtClean="0"/>
          </a:p>
          <a:p>
            <a:pPr lvl="1"/>
            <a:r>
              <a:rPr lang="en-US" dirty="0" smtClean="0"/>
              <a:t>H</a:t>
            </a:r>
            <a:r>
              <a:rPr lang="en-US" baseline="-25000" dirty="0" smtClean="0"/>
              <a:t>A</a:t>
            </a:r>
            <a:r>
              <a:rPr lang="en-US" dirty="0" smtClean="0"/>
              <a:t>: At least one of the </a:t>
            </a:r>
            <a:r>
              <a:rPr lang="en-US" i="1" dirty="0" err="1" smtClean="0">
                <a:latin typeface="Symbol" pitchFamily="18" charset="2"/>
              </a:rPr>
              <a:t>m</a:t>
            </a:r>
            <a:r>
              <a:rPr lang="en-US" baseline="-25000" dirty="0" err="1"/>
              <a:t>i</a:t>
            </a:r>
            <a:r>
              <a:rPr lang="en-US" dirty="0" err="1" smtClean="0"/>
              <a:t>’s</a:t>
            </a:r>
            <a:r>
              <a:rPr lang="en-US" dirty="0" smtClean="0"/>
              <a:t> is different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76778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Digression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Given two numbers, how do we compare them?</a:t>
            </a:r>
          </a:p>
          <a:p>
            <a:pPr lvl="1"/>
            <a:r>
              <a:rPr lang="en-US" dirty="0" smtClean="0"/>
              <a:t>Subtract to compute the difference</a:t>
            </a:r>
          </a:p>
          <a:p>
            <a:pPr lvl="1"/>
            <a:r>
              <a:rPr lang="en-US" dirty="0" smtClean="0"/>
              <a:t>Divide to compute the ratio</a:t>
            </a:r>
          </a:p>
          <a:p>
            <a:r>
              <a:rPr lang="en-US" dirty="0" smtClean="0"/>
              <a:t>Statistical use of subtraction relies on T-statistics</a:t>
            </a:r>
          </a:p>
          <a:p>
            <a:pPr marL="742950" lvl="2" indent="-342900"/>
            <a:r>
              <a:rPr lang="en-US" sz="2800" dirty="0"/>
              <a:t>Two numbers are equal if difference is </a:t>
            </a:r>
            <a:r>
              <a:rPr lang="en-US" sz="2800" dirty="0" smtClean="0"/>
              <a:t>0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Statistical use of division relies on F-statistics</a:t>
            </a:r>
          </a:p>
          <a:p>
            <a:pPr marL="742950" lvl="2" indent="-342900"/>
            <a:r>
              <a:rPr lang="en-US" sz="2800" dirty="0" smtClean="0"/>
              <a:t>Two </a:t>
            </a:r>
            <a:r>
              <a:rPr lang="en-US" sz="2800" dirty="0"/>
              <a:t>numbers are equal if ratio is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18296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Probability Density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normal distribution(</a:t>
            </a:r>
            <a:r>
              <a:rPr lang="en-US" dirty="0" err="1" smtClean="0"/>
              <a:t>mu,sigma</a:t>
            </a:r>
            <a:r>
              <a:rPr lang="en-US" dirty="0" smtClean="0"/>
              <a:t>): bell shaped, with </a:t>
            </a:r>
          </a:p>
          <a:p>
            <a:pPr lvl="1"/>
            <a:r>
              <a:rPr lang="en-US" dirty="0" smtClean="0"/>
              <a:t>mu+/-  sigma containing  68%</a:t>
            </a:r>
          </a:p>
          <a:p>
            <a:pPr lvl="1"/>
            <a:r>
              <a:rPr lang="en-US" dirty="0" smtClean="0"/>
              <a:t>mu</a:t>
            </a:r>
            <a:r>
              <a:rPr lang="en-US" dirty="0"/>
              <a:t>+/- 2sigma containing </a:t>
            </a:r>
            <a:r>
              <a:rPr lang="en-US" dirty="0" smtClean="0"/>
              <a:t>95.4%</a:t>
            </a:r>
          </a:p>
          <a:p>
            <a:pPr lvl="1"/>
            <a:r>
              <a:rPr lang="en-US" dirty="0" smtClean="0"/>
              <a:t>mu</a:t>
            </a:r>
            <a:r>
              <a:rPr lang="en-US" dirty="0"/>
              <a:t>+/- </a:t>
            </a:r>
            <a:r>
              <a:rPr lang="en-US" dirty="0" smtClean="0"/>
              <a:t>3sigma </a:t>
            </a:r>
            <a:r>
              <a:rPr lang="en-US" dirty="0"/>
              <a:t>containing </a:t>
            </a:r>
            <a:r>
              <a:rPr lang="en-US" dirty="0" smtClean="0"/>
              <a:t>99.7%</a:t>
            </a:r>
          </a:p>
          <a:p>
            <a:r>
              <a:rPr lang="en-US" dirty="0" smtClean="0"/>
              <a:t>Chi squared (m)</a:t>
            </a:r>
          </a:p>
          <a:p>
            <a:pPr lvl="1"/>
            <a:r>
              <a:rPr lang="en-US" dirty="0" smtClean="0"/>
              <a:t>This distribution is what you get when you square m normal(0,1)’s and add them up</a:t>
            </a:r>
          </a:p>
          <a:p>
            <a:pPr lvl="1"/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smtClean="0"/>
              <a:t>The quantity below is chi squared (n-1)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64162843"/>
              </p:ext>
            </p:extLst>
          </p:nvPr>
        </p:nvGraphicFramePr>
        <p:xfrm>
          <a:off x="1371600" y="4495800"/>
          <a:ext cx="3152274" cy="457200"/>
        </p:xfrm>
        <a:graphic>
          <a:graphicData uri="http://schemas.openxmlformats.org/presentationml/2006/ole">
            <p:oleObj spid="_x0000_s38914" name="Equation" r:id="rId3" imgW="1663560" imgH="2412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0381615"/>
              </p:ext>
            </p:extLst>
          </p:nvPr>
        </p:nvGraphicFramePr>
        <p:xfrm>
          <a:off x="1600200" y="5486400"/>
          <a:ext cx="4324865" cy="914400"/>
        </p:xfrm>
        <a:graphic>
          <a:graphicData uri="http://schemas.openxmlformats.org/presentationml/2006/ole">
            <p:oleObj spid="_x0000_s38915" name="Equation" r:id="rId4" imgW="2222280" imgH="4698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4611448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Probability Density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The T-distribution comes from dividing a normal(0,1) by the square root of a chi-squared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F-distribution comes from a ratio of chi-</a:t>
            </a:r>
            <a:r>
              <a:rPr lang="en-US" dirty="0" err="1" smtClean="0"/>
              <a:t>squareds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34780515"/>
              </p:ext>
            </p:extLst>
          </p:nvPr>
        </p:nvGraphicFramePr>
        <p:xfrm>
          <a:off x="2438400" y="2667000"/>
          <a:ext cx="3185584" cy="914400"/>
        </p:xfrm>
        <a:graphic>
          <a:graphicData uri="http://schemas.openxmlformats.org/presentationml/2006/ole">
            <p:oleObj spid="_x0000_s39938" name="Equation" r:id="rId3" imgW="1460500" imgH="4191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80038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Data Analysis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Data: </a:t>
            </a:r>
          </a:p>
          <a:p>
            <a:r>
              <a:rPr lang="en-US" dirty="0" smtClean="0"/>
              <a:t>Mean and median: what’s the middle</a:t>
            </a:r>
          </a:p>
          <a:p>
            <a:pPr lvl="1"/>
            <a:r>
              <a:rPr lang="en-US" dirty="0" smtClean="0"/>
              <a:t>Sample mean,     ,is the average</a:t>
            </a:r>
          </a:p>
          <a:p>
            <a:pPr lvl="1"/>
            <a:r>
              <a:rPr lang="en-US" dirty="0" smtClean="0"/>
              <a:t>Median is the middle data point (of the sorted list)</a:t>
            </a:r>
            <a:endParaRPr lang="en-US" dirty="0" smtClean="0"/>
          </a:p>
          <a:p>
            <a:r>
              <a:rPr lang="en-US" dirty="0" smtClean="0"/>
              <a:t>Standard deviation, IQR, median absolute deviation: how much variability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Histograms and box plots: what does the distribution look like?</a:t>
            </a: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276600" y="2209800"/>
          <a:ext cx="304800" cy="360219"/>
        </p:xfrm>
        <a:graphic>
          <a:graphicData uri="http://schemas.openxmlformats.org/presentationml/2006/ole">
            <p:oleObj spid="_x0000_s36866" name="Equation" r:id="rId3" imgW="139680" imgH="164880" progId="Equation.3">
              <p:embed/>
            </p:oleObj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4285981" y="3581400"/>
          <a:ext cx="3159537" cy="1801813"/>
        </p:xfrm>
        <a:graphic>
          <a:graphicData uri="http://schemas.openxmlformats.org/presentationml/2006/ole">
            <p:oleObj spid="_x0000_s36867" name="Equation" r:id="rId4" imgW="1625400" imgH="927000" progId="Equation.3">
              <p:embed/>
            </p:oleObj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905000" y="1143000"/>
          <a:ext cx="1608138" cy="500063"/>
        </p:xfrm>
        <a:graphic>
          <a:graphicData uri="http://schemas.openxmlformats.org/presentationml/2006/ole">
            <p:oleObj spid="_x0000_s36868" name="Equation" r:id="rId5" imgW="736560" imgH="2286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42909898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&lt;/digression&gt;: ANOVA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Collect a sample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Test the hypothesis: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Assumption: common variance </a:t>
            </a:r>
            <a:r>
              <a:rPr lang="en-US" dirty="0" smtClean="0">
                <a:latin typeface="Symbol" pitchFamily="18" charset="2"/>
              </a:rPr>
              <a:t>s</a:t>
            </a:r>
            <a:r>
              <a:rPr lang="en-US" baseline="30000" dirty="0" smtClean="0"/>
              <a:t>2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25111369"/>
              </p:ext>
            </p:extLst>
          </p:nvPr>
        </p:nvGraphicFramePr>
        <p:xfrm>
          <a:off x="838200" y="1752600"/>
          <a:ext cx="5292726" cy="2647950"/>
        </p:xfrm>
        <a:graphic>
          <a:graphicData uri="http://schemas.openxmlformats.org/presentationml/2006/ole">
            <p:oleObj spid="_x0000_s40962" name="Equation" r:id="rId3" imgW="1981080" imgH="99036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66800" y="4953000"/>
            <a:ext cx="6096000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en-US" sz="2400" dirty="0"/>
              <a:t>H</a:t>
            </a:r>
            <a:r>
              <a:rPr lang="en-US" sz="2400" baseline="-25000" dirty="0"/>
              <a:t>0</a:t>
            </a:r>
            <a:r>
              <a:rPr lang="en-US" sz="2400" dirty="0"/>
              <a:t>: </a:t>
            </a:r>
            <a:r>
              <a:rPr lang="en-US" sz="2400" i="1" dirty="0">
                <a:latin typeface="Symbol" pitchFamily="18" charset="2"/>
              </a:rPr>
              <a:t>m</a:t>
            </a:r>
            <a:r>
              <a:rPr lang="en-US" sz="2400" i="1" baseline="-25000" dirty="0">
                <a:latin typeface="Symbol" pitchFamily="18" charset="2"/>
              </a:rPr>
              <a:t>1</a:t>
            </a:r>
            <a:r>
              <a:rPr lang="en-US" sz="2400" dirty="0"/>
              <a:t> =</a:t>
            </a:r>
            <a:r>
              <a:rPr lang="en-US" sz="2400" i="1" dirty="0">
                <a:latin typeface="Symbol" pitchFamily="18" charset="2"/>
              </a:rPr>
              <a:t>m</a:t>
            </a:r>
            <a:r>
              <a:rPr lang="en-US" sz="2400" baseline="-25000" dirty="0"/>
              <a:t>2</a:t>
            </a:r>
            <a:r>
              <a:rPr lang="en-US" sz="2400" dirty="0"/>
              <a:t>=…</a:t>
            </a:r>
            <a:r>
              <a:rPr lang="en-US" sz="2400" i="1" dirty="0">
                <a:latin typeface="Symbol" pitchFamily="18" charset="2"/>
              </a:rPr>
              <a:t> </a:t>
            </a:r>
            <a:r>
              <a:rPr lang="en-US" sz="2400" i="1" dirty="0" err="1">
                <a:latin typeface="Symbol" pitchFamily="18" charset="2"/>
              </a:rPr>
              <a:t>m</a:t>
            </a:r>
            <a:r>
              <a:rPr lang="en-US" sz="2400" baseline="-25000" dirty="0" err="1"/>
              <a:t>p</a:t>
            </a:r>
            <a:endParaRPr lang="en-US" sz="2400" baseline="-25000" dirty="0"/>
          </a:p>
          <a:p>
            <a:pPr lvl="1"/>
            <a:r>
              <a:rPr lang="en-US" sz="2400" dirty="0"/>
              <a:t>H</a:t>
            </a:r>
            <a:r>
              <a:rPr lang="en-US" sz="2400" baseline="-25000" dirty="0"/>
              <a:t>A</a:t>
            </a:r>
            <a:r>
              <a:rPr lang="en-US" sz="2400" dirty="0"/>
              <a:t>: At least one of the </a:t>
            </a:r>
            <a:r>
              <a:rPr lang="en-US" sz="2400" i="1" dirty="0" err="1">
                <a:latin typeface="Symbol" pitchFamily="18" charset="2"/>
              </a:rPr>
              <a:t>m</a:t>
            </a:r>
            <a:r>
              <a:rPr lang="en-US" sz="2400" baseline="-25000" dirty="0" err="1"/>
              <a:t>i</a:t>
            </a:r>
            <a:r>
              <a:rPr lang="en-US" sz="2400" dirty="0" err="1"/>
              <a:t>’s</a:t>
            </a:r>
            <a:r>
              <a:rPr lang="en-US" sz="2400" dirty="0"/>
              <a:t> is different</a:t>
            </a:r>
          </a:p>
        </p:txBody>
      </p:sp>
    </p:spTree>
    <p:extLst>
      <p:ext uri="{BB962C8B-B14F-4D97-AF65-F5344CB8AC3E}">
        <p14:creationId xmlns:p14="http://schemas.microsoft.com/office/powerpoint/2010/main" xmlns="" val="38752054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All treatments have the same mean under H0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54849293"/>
              </p:ext>
            </p:extLst>
          </p:nvPr>
        </p:nvGraphicFramePr>
        <p:xfrm>
          <a:off x="2057400" y="1752600"/>
          <a:ext cx="4317540" cy="4598988"/>
        </p:xfrm>
        <a:graphic>
          <a:graphicData uri="http://schemas.openxmlformats.org/presentationml/2006/ole">
            <p:oleObj spid="_x0000_s41986" name="Equation" r:id="rId3" imgW="2145960" imgH="2286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529908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Pseudo-ANOVA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Collect a sample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Test the hypothesis: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Assumption: common variance </a:t>
            </a:r>
            <a:r>
              <a:rPr lang="en-US" dirty="0" smtClean="0">
                <a:latin typeface="Symbol" pitchFamily="18" charset="2"/>
              </a:rPr>
              <a:t>s</a:t>
            </a:r>
            <a:r>
              <a:rPr lang="en-US" baseline="30000" dirty="0" smtClean="0"/>
              <a:t>2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25111369"/>
              </p:ext>
            </p:extLst>
          </p:nvPr>
        </p:nvGraphicFramePr>
        <p:xfrm>
          <a:off x="838200" y="1752600"/>
          <a:ext cx="5292726" cy="2647950"/>
        </p:xfrm>
        <a:graphic>
          <a:graphicData uri="http://schemas.openxmlformats.org/presentationml/2006/ole">
            <p:oleObj spid="_x0000_s43010" name="Equation" r:id="rId3" imgW="1981080" imgH="99036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66800" y="4953000"/>
            <a:ext cx="6477000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en-US" sz="2400" dirty="0"/>
              <a:t>H</a:t>
            </a:r>
            <a:r>
              <a:rPr lang="en-US" sz="2400" baseline="-25000" dirty="0"/>
              <a:t>0</a:t>
            </a:r>
            <a:r>
              <a:rPr lang="en-US" sz="2400" dirty="0"/>
              <a:t>: </a:t>
            </a:r>
            <a:r>
              <a:rPr lang="en-US" sz="2400" i="1" dirty="0">
                <a:latin typeface="Symbol" pitchFamily="18" charset="2"/>
              </a:rPr>
              <a:t>m</a:t>
            </a:r>
            <a:r>
              <a:rPr lang="en-US" sz="2400" i="1" baseline="-25000" dirty="0">
                <a:latin typeface="Symbol" pitchFamily="18" charset="2"/>
              </a:rPr>
              <a:t>1</a:t>
            </a:r>
            <a:r>
              <a:rPr lang="en-US" sz="2400" dirty="0"/>
              <a:t> =</a:t>
            </a:r>
            <a:r>
              <a:rPr lang="en-US" sz="2400" i="1" dirty="0">
                <a:latin typeface="Symbol" pitchFamily="18" charset="2"/>
              </a:rPr>
              <a:t>m</a:t>
            </a:r>
            <a:r>
              <a:rPr lang="en-US" sz="2400" baseline="-25000" dirty="0"/>
              <a:t>2</a:t>
            </a:r>
            <a:r>
              <a:rPr lang="en-US" sz="2400" dirty="0"/>
              <a:t>=…</a:t>
            </a:r>
            <a:r>
              <a:rPr lang="en-US" sz="2400" i="1" dirty="0">
                <a:latin typeface="Symbol" pitchFamily="18" charset="2"/>
              </a:rPr>
              <a:t> </a:t>
            </a:r>
            <a:r>
              <a:rPr lang="en-US" sz="2400" i="1" dirty="0" smtClean="0">
                <a:latin typeface="Symbol" pitchFamily="18" charset="2"/>
              </a:rPr>
              <a:t>m</a:t>
            </a:r>
            <a:r>
              <a:rPr lang="en-US" sz="2400" baseline="-25000" dirty="0" smtClean="0"/>
              <a:t>p</a:t>
            </a:r>
            <a:r>
              <a:rPr lang="en-US" sz="2400" dirty="0" smtClean="0"/>
              <a:t>=0</a:t>
            </a:r>
            <a:endParaRPr lang="en-US" sz="2400" baseline="-25000" dirty="0"/>
          </a:p>
          <a:p>
            <a:pPr lvl="1"/>
            <a:r>
              <a:rPr lang="en-US" sz="2400" dirty="0"/>
              <a:t>H</a:t>
            </a:r>
            <a:r>
              <a:rPr lang="en-US" sz="2400" baseline="-25000" dirty="0"/>
              <a:t>A</a:t>
            </a:r>
            <a:r>
              <a:rPr lang="en-US" sz="2400" dirty="0"/>
              <a:t>: At least one of the </a:t>
            </a:r>
            <a:r>
              <a:rPr lang="en-US" sz="2400" i="1" dirty="0">
                <a:latin typeface="Symbol" pitchFamily="18" charset="2"/>
              </a:rPr>
              <a:t>m</a:t>
            </a:r>
            <a:r>
              <a:rPr lang="en-US" sz="2400" baseline="-25000" dirty="0"/>
              <a:t>i</a:t>
            </a:r>
            <a:r>
              <a:rPr lang="en-US" sz="2400" dirty="0"/>
              <a:t>’s is </a:t>
            </a:r>
            <a:r>
              <a:rPr lang="en-US" sz="2400" dirty="0" smtClean="0"/>
              <a:t>different from 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8752054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All treatments have the same mean under H0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54849293"/>
              </p:ext>
            </p:extLst>
          </p:nvPr>
        </p:nvGraphicFramePr>
        <p:xfrm>
          <a:off x="2159000" y="1993900"/>
          <a:ext cx="4113213" cy="4114800"/>
        </p:xfrm>
        <a:graphic>
          <a:graphicData uri="http://schemas.openxmlformats.org/presentationml/2006/ole">
            <p:oleObj spid="_x0000_s44034" name="Equation" r:id="rId3" imgW="2044440" imgH="20444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52990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Histograms and Box Plots</a:t>
            </a:r>
            <a:endParaRPr lang="en-US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95400"/>
            <a:ext cx="4673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57200" y="4724400"/>
            <a:ext cx="373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Each bar is the number of data points between the ordinate values of the bar</a:t>
            </a:r>
          </a:p>
          <a:p>
            <a:pPr algn="ctr"/>
            <a:r>
              <a:rPr lang="en-US" dirty="0" smtClean="0"/>
              <a:t>Should look like a piecewise constant approximation (like Riemann sums in calc)</a:t>
            </a:r>
            <a:endParaRPr lang="en-US" dirty="0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3600" y="1447800"/>
            <a:ext cx="4470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334000" y="4648200"/>
            <a:ext cx="3581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box is bounded by the first and third quartiles, with the mid line being the median.</a:t>
            </a:r>
          </a:p>
          <a:p>
            <a:pPr algn="ctr"/>
            <a:r>
              <a:rPr lang="en-US" dirty="0" smtClean="0"/>
              <a:t>The whiskers go out to q1-1.5*IQR and q3+1.5*IQR</a:t>
            </a:r>
          </a:p>
          <a:p>
            <a:pPr algn="ctr"/>
            <a:r>
              <a:rPr lang="en-US" dirty="0" smtClean="0"/>
              <a:t>Outliers are plotted beyond the whiskers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Science and Statistics: An Abstract 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Theory: we have a population of individuals or “experimental units” (EUs) </a:t>
            </a:r>
          </a:p>
          <a:p>
            <a:pPr lvl="1"/>
            <a:r>
              <a:rPr lang="en-US" dirty="0" smtClean="0"/>
              <a:t>In bio applications, these are typically organisms</a:t>
            </a:r>
          </a:p>
          <a:p>
            <a:pPr lvl="1"/>
            <a:r>
              <a:rPr lang="en-US" dirty="0" smtClean="0"/>
              <a:t>In medical applications, these are typically patients</a:t>
            </a:r>
          </a:p>
          <a:p>
            <a:r>
              <a:rPr lang="en-US" dirty="0" smtClean="0"/>
              <a:t>Inquiry: we propose hypotheses about the properties of these EUs.</a:t>
            </a:r>
          </a:p>
          <a:p>
            <a:pPr lvl="1"/>
            <a:r>
              <a:rPr lang="en-US" dirty="0" smtClean="0"/>
              <a:t>How an organism respond to stress</a:t>
            </a:r>
          </a:p>
          <a:p>
            <a:pPr lvl="1"/>
            <a:r>
              <a:rPr lang="en-US" dirty="0" smtClean="0"/>
              <a:t>How a patient responds to treatment</a:t>
            </a:r>
          </a:p>
          <a:p>
            <a:pPr lvl="1"/>
            <a:r>
              <a:rPr lang="en-US" dirty="0" smtClean="0"/>
              <a:t>Does one treatment work better than another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90989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Statistical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Modeling Concept 1</a:t>
            </a:r>
            <a:r>
              <a:rPr lang="en-US" dirty="0" smtClean="0"/>
              <a:t>: We can characterize the EUs with a vector of attributes that can be observed</a:t>
            </a:r>
          </a:p>
          <a:p>
            <a:r>
              <a:rPr lang="en-US" b="1" dirty="0"/>
              <a:t>Modeling Concept </a:t>
            </a:r>
            <a:r>
              <a:rPr lang="en-US" b="1" dirty="0" smtClean="0"/>
              <a:t>2</a:t>
            </a:r>
            <a:r>
              <a:rPr lang="en-US" dirty="0" smtClean="0"/>
              <a:t>: EUs selected randomly from the population produce attributes according to a probability distribution</a:t>
            </a:r>
          </a:p>
          <a:p>
            <a:r>
              <a:rPr lang="en-US" b="1" dirty="0" smtClean="0"/>
              <a:t>Modeling Concept 3</a:t>
            </a:r>
            <a:r>
              <a:rPr lang="en-US" dirty="0" smtClean="0"/>
              <a:t>: The population’s probability distribution is known except for a parameter vector that must be estimated from observations</a:t>
            </a:r>
          </a:p>
          <a:p>
            <a:r>
              <a:rPr lang="en-US" b="1" dirty="0" smtClean="0"/>
              <a:t>Modeling Concept 4</a:t>
            </a:r>
            <a:r>
              <a:rPr lang="en-US" dirty="0" smtClean="0"/>
              <a:t>: “Truth” is defined by this unknown parameter vector.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0366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a Hypothesis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Sample of data</a:t>
            </a:r>
          </a:p>
          <a:p>
            <a:r>
              <a:rPr lang="en-US" dirty="0" smtClean="0"/>
              <a:t>Two competing hypotheses: the null and its alternative</a:t>
            </a:r>
          </a:p>
          <a:p>
            <a:r>
              <a:rPr lang="en-US" dirty="0" smtClean="0"/>
              <a:t>A statistic, which is a function of the data with a known sampling distribution</a:t>
            </a:r>
          </a:p>
          <a:p>
            <a:r>
              <a:rPr lang="en-US" dirty="0" smtClean="0"/>
              <a:t>A rejection criterion against which we assess the statistic’s value to decide whether or not we can reject the null.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1626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Math of Statistics,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parametrically modeled probability distribution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parameter      represents truth about the population</a:t>
            </a:r>
            <a:endParaRPr lang="en-US" dirty="0"/>
          </a:p>
          <a:p>
            <a:r>
              <a:rPr lang="en-US" dirty="0" smtClean="0"/>
              <a:t>Question: what can we say about       after we’ve seen some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/>
              <a:t>’s?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71879278"/>
              </p:ext>
            </p:extLst>
          </p:nvPr>
        </p:nvGraphicFramePr>
        <p:xfrm>
          <a:off x="990600" y="2818793"/>
          <a:ext cx="7086600" cy="1257690"/>
        </p:xfrm>
        <a:graphic>
          <a:graphicData uri="http://schemas.openxmlformats.org/presentationml/2006/ole">
            <p:oleObj spid="_x0000_s1046" name="Equation" r:id="rId3" imgW="3720960" imgH="6602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54566610"/>
              </p:ext>
            </p:extLst>
          </p:nvPr>
        </p:nvGraphicFramePr>
        <p:xfrm>
          <a:off x="3352800" y="4191000"/>
          <a:ext cx="304800" cy="535063"/>
        </p:xfrm>
        <a:graphic>
          <a:graphicData uri="http://schemas.openxmlformats.org/presentationml/2006/ole">
            <p:oleObj spid="_x0000_s1047" name="Equation" r:id="rId4" imgW="164880" imgH="2030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97516154"/>
              </p:ext>
            </p:extLst>
          </p:nvPr>
        </p:nvGraphicFramePr>
        <p:xfrm>
          <a:off x="6553200" y="5105400"/>
          <a:ext cx="363538" cy="638175"/>
        </p:xfrm>
        <a:graphic>
          <a:graphicData uri="http://schemas.openxmlformats.org/presentationml/2006/ole">
            <p:oleObj spid="_x0000_s1048" name="Equation" r:id="rId5" imgW="164957" imgH="203024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46839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Math of Statistics,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The probability density models EUs by weighting the possible measurement values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Area under curve tells us probabilities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28600" y="2286000"/>
            <a:ext cx="48006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86000"/>
            <a:ext cx="48006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93941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1643</Words>
  <Application>Microsoft Office PowerPoint</Application>
  <PresentationFormat>On-screen Show (4:3)</PresentationFormat>
  <Paragraphs>256</Paragraphs>
  <Slides>33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Office Theme</vt:lpstr>
      <vt:lpstr>Microsoft Equation 3.0</vt:lpstr>
      <vt:lpstr>Equation</vt:lpstr>
      <vt:lpstr>Statistical Modeling and Analysis of Scientific Inquiry: The Basics of Hypothesis Testing</vt:lpstr>
      <vt:lpstr>Statistics: The Science of Data</vt:lpstr>
      <vt:lpstr>Basic Data Analysis Tools</vt:lpstr>
      <vt:lpstr>Histograms and Box Plots</vt:lpstr>
      <vt:lpstr>Science and Statistics: An Abstract View</vt:lpstr>
      <vt:lpstr>Principles of Statistical Modeling</vt:lpstr>
      <vt:lpstr>Elements of a Hypothesis Test</vt:lpstr>
      <vt:lpstr>The Math of Statistics, 1</vt:lpstr>
      <vt:lpstr>The Math of Statistics, 2</vt:lpstr>
      <vt:lpstr>The Math of Statistics, 3</vt:lpstr>
      <vt:lpstr>Population vs. Sample</vt:lpstr>
      <vt:lpstr>The biggest idea in statistics</vt:lpstr>
      <vt:lpstr>Hypothesis Testing For the Mean</vt:lpstr>
      <vt:lpstr>Mistakes That Can Be Made, 1</vt:lpstr>
      <vt:lpstr>Mistakes That Can Be Made, 2</vt:lpstr>
      <vt:lpstr>Some Concepts and Lingo</vt:lpstr>
      <vt:lpstr>How to Test </vt:lpstr>
      <vt:lpstr>The P Value</vt:lpstr>
      <vt:lpstr>Doing this in Excel</vt:lpstr>
      <vt:lpstr>More On Student’s T</vt:lpstr>
      <vt:lpstr>Type I and Type II</vt:lpstr>
      <vt:lpstr>The Alternative Hypothesis</vt:lpstr>
      <vt:lpstr>The Alternative Hypothesis</vt:lpstr>
      <vt:lpstr>The Alternative Hypothesis</vt:lpstr>
      <vt:lpstr>Effect Size, Sample Size, and Power</vt:lpstr>
      <vt:lpstr>Multi-Group Similarity Testing</vt:lpstr>
      <vt:lpstr>A Digression</vt:lpstr>
      <vt:lpstr>Probability Density Functions</vt:lpstr>
      <vt:lpstr>Probability Density Functions</vt:lpstr>
      <vt:lpstr>&lt;/digression&gt;: ANOVA</vt:lpstr>
      <vt:lpstr>How To Test</vt:lpstr>
      <vt:lpstr>Pseudo-ANOVA</vt:lpstr>
      <vt:lpstr>How To Test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BioStats: Lecture 3</dc:title>
  <dc:creator>Ben Fitzpatrick</dc:creator>
  <cp:lastModifiedBy>bfitz</cp:lastModifiedBy>
  <cp:revision>33</cp:revision>
  <dcterms:created xsi:type="dcterms:W3CDTF">2006-08-16T00:00:00Z</dcterms:created>
  <dcterms:modified xsi:type="dcterms:W3CDTF">2015-03-17T04:39:56Z</dcterms:modified>
</cp:coreProperties>
</file>