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3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259" r:id="rId4"/>
    <p:sldId id="260" r:id="rId5"/>
    <p:sldId id="261" r:id="rId6"/>
    <p:sldId id="262" r:id="rId7"/>
    <p:sldId id="274" r:id="rId8"/>
    <p:sldId id="282" r:id="rId9"/>
    <p:sldId id="285" r:id="rId10"/>
    <p:sldId id="265" r:id="rId11"/>
    <p:sldId id="266" r:id="rId12"/>
    <p:sldId id="286" r:id="rId13"/>
    <p:sldId id="287" r:id="rId14"/>
    <p:sldId id="288" r:id="rId15"/>
    <p:sldId id="289" r:id="rId16"/>
    <p:sldId id="290" r:id="rId17"/>
    <p:sldId id="272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38D24-0DA8-A543-93FB-A7B3930CC053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AE389-60B3-0749-8B0C-86CEB986D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829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C84E9-F779-1C45-9C09-C13BB78FCD3E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59156-F771-F844-BE41-5A79ABCD2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20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A5902-13C7-ED4E-B0BF-03EBD4EB0CA0}" type="slidenum">
              <a:rPr lang="en-US"/>
              <a:pPr/>
              <a:t>9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7ACBA-CF65-084B-A44A-E50EF820D1C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62AB-5B4C-474C-A1BC-396134A6780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552-6FEE-F34C-8CDB-8E5E36AD0DCB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68-7662-B94B-82F4-5174A3681609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34E3-D118-DF41-B33A-8B2541D9960E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5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08A3-C15C-CE4B-B3A4-734C2CE525DC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66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59F3-AF3D-1F4D-AB5E-571E7254BAE3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8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109-78F1-5342-A54A-141BCAB5A2C7}" type="datetime1">
              <a:rPr lang="en-US" smtClean="0"/>
              <a:t>3/1/16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BC9E-33D9-F64C-9D56-B38BCBBE95DD}" type="datetime1">
              <a:rPr lang="en-US" smtClean="0"/>
              <a:t>3/1/16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2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D6C7-2F08-7646-8CDC-875DD210FBE8}" type="datetime1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0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FAFB-1F6C-8C4B-A4A7-B2CD9E954AAD}" type="datetime1">
              <a:rPr lang="en-US" smtClean="0"/>
              <a:t>3/1/16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7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EA6C-0FBE-7B47-B0CB-DE83CF957530}" type="datetime1">
              <a:rPr lang="en-US" smtClean="0"/>
              <a:t>3/1/16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7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39B7-0963-D448-9C80-0844731FF12D}" type="datetime1">
              <a:rPr lang="en-US" smtClean="0"/>
              <a:t>3/1/16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2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D2011-EAF6-0744-ABC4-3C61BB7EFECA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5FEAE-B84B-3540-BF6D-D7D8C9890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5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file://localhost/Users/shellypeyton/Dropbox/UMass%20Peyton%20Not%20Shared/UMass/actin%20structures.ppt_media/Menafilolammelipodia-8.mov" TargetMode="External"/><Relationship Id="rId2" Type="http://schemas.openxmlformats.org/officeDocument/2006/relationships/video" Target="file://localhost/Users/shellypeyton/Dropbox/UMass%20Peyton%20Not%20Shared/UMass/actin%20structures.ppt_media/Menafilolammelipodia-8.m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7" Type="http://schemas.openxmlformats.org/officeDocument/2006/relationships/oleObject" Target="../embeddings/oleObject1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9.mov"/><Relationship Id="rId4" Type="http://schemas.openxmlformats.org/officeDocument/2006/relationships/video" Target="../media/media9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microsoft.com/office/2007/relationships/media" Target="../media/media8.wmv"/><Relationship Id="rId2" Type="http://schemas.openxmlformats.org/officeDocument/2006/relationships/video" Target="../media/media8.wm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3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oleObject" Target="../embeddings/oleObject9.bin"/><Relationship Id="rId5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1.tif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shellypeyton/Dropbox/Public/Migration%20Movies%20for%20GRC%202/60um%205-21-08%20s12%20b.avi" TargetMode="External"/><Relationship Id="rId4" Type="http://schemas.openxmlformats.org/officeDocument/2006/relationships/slideLayout" Target="../slideLayouts/slideLayout7.xml"/><Relationship Id="rId5" Type="http://schemas.openxmlformats.org/officeDocument/2006/relationships/oleObject" Target="../embeddings/oleObject11.bin"/><Relationship Id="rId6" Type="http://schemas.openxmlformats.org/officeDocument/2006/relationships/image" Target="../media/image43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44.wmf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vmlDrawing" Target="../drawings/vmlDrawing5.vml"/><Relationship Id="rId2" Type="http://schemas.microsoft.com/office/2007/relationships/media" Target="file://localhost/Users/shellypeyton/Dropbox/Public/Migration%20Movies%20for%20GRC%202/60um%205-21-08%20s12%20b.avi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4" Type="http://schemas.openxmlformats.org/officeDocument/2006/relationships/video" Target="../media/media5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1" Type="http://schemas.microsoft.com/office/2007/relationships/media" Target="file://localhost/Users/shellypeyton/Dropbox/MenaHiresSlow.avi" TargetMode="External"/><Relationship Id="rId2" Type="http://schemas.openxmlformats.org/officeDocument/2006/relationships/video" Target="file://localhost/Users/shellypeyton/Dropbox/MenaHiresSlow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microsoft.com/office/2007/relationships/media" Target="file://localhost/Users/shellypeyton/Dropbox/dxnl%20lammell.mov" TargetMode="External"/><Relationship Id="rId2" Type="http://schemas.openxmlformats.org/officeDocument/2006/relationships/video" Target="file://localhost/Users/shellypeyton/Dropbox/dxnl%20lammell.mov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046" y="2130425"/>
            <a:ext cx="8441603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Cell Migration, the Cytoskeleton, Chemotaxis, and</a:t>
            </a:r>
            <a:r>
              <a:rPr lang="en-US" sz="3600" dirty="0"/>
              <a:t> </a:t>
            </a:r>
            <a:r>
              <a:rPr lang="en-US" sz="3600" dirty="0" smtClean="0"/>
              <a:t>Haptotaxis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3/1/16</a:t>
            </a:r>
          </a:p>
          <a:p>
            <a:r>
              <a:rPr lang="en-US" dirty="0" smtClean="0"/>
              <a:t>Lecture </a:t>
            </a:r>
            <a:r>
              <a:rPr lang="en-US" dirty="0"/>
              <a:t>9</a:t>
            </a:r>
            <a:r>
              <a:rPr lang="en-US" dirty="0" smtClean="0"/>
              <a:t>, </a:t>
            </a:r>
            <a:r>
              <a:rPr lang="en-US" dirty="0" err="1" smtClean="0"/>
              <a:t>ChE</a:t>
            </a:r>
            <a:r>
              <a:rPr lang="en-US" dirty="0" smtClean="0"/>
              <a:t> 575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22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/>
          </p:cNvSpPr>
          <p:nvPr/>
        </p:nvSpPr>
        <p:spPr bwMode="auto">
          <a:xfrm>
            <a:off x="2256978" y="1392941"/>
            <a:ext cx="28149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Rat mammary carcinoma cells</a:t>
            </a:r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2056061" y="4911238"/>
            <a:ext cx="30831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10 min, images every 20 seconds</a:t>
            </a: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239986" y="6389191"/>
            <a:ext cx="29596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Michele Balsamo, Gertler lab MIT</a:t>
            </a:r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3446859" y="198269"/>
            <a:ext cx="2254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3400" u="sng">
                <a:ea typeface="ＭＳ Ｐゴシック" charset="0"/>
                <a:cs typeface="Gill Sans" charset="0"/>
              </a:rPr>
              <a:t>Lamellipodia</a:t>
            </a:r>
          </a:p>
        </p:txBody>
      </p:sp>
      <p:pic>
        <p:nvPicPr>
          <p:cNvPr id="2" name="MTLn3-Mena-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978" y="1669940"/>
            <a:ext cx="4337656" cy="32532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9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2467445" y="1150814"/>
            <a:ext cx="4415731" cy="5232797"/>
            <a:chOff x="0" y="3"/>
            <a:chExt cx="3956" cy="4688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"/>
              <a:ext cx="3017" cy="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6" name="Rectangle 4"/>
            <p:cNvSpPr>
              <a:spLocks/>
            </p:cNvSpPr>
            <p:nvPr/>
          </p:nvSpPr>
          <p:spPr bwMode="auto">
            <a:xfrm>
              <a:off x="3160" y="107"/>
              <a:ext cx="79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  <a:ea typeface="ＭＳ Ｐゴシック" charset="0"/>
                  <a:cs typeface="Gill Sans" charset="0"/>
                </a:rPr>
                <a:t>Mena11a</a:t>
              </a:r>
            </a:p>
          </p:txBody>
        </p:sp>
      </p:grpSp>
      <p:sp>
        <p:nvSpPr>
          <p:cNvPr id="18438" name="Rectangle 6"/>
          <p:cNvSpPr>
            <a:spLocks/>
          </p:cNvSpPr>
          <p:nvPr/>
        </p:nvSpPr>
        <p:spPr bwMode="auto">
          <a:xfrm>
            <a:off x="219899" y="129108"/>
            <a:ext cx="872196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00" dirty="0">
                <a:ea typeface="ＭＳ Ｐゴシック" charset="0"/>
                <a:cs typeface="Gill Sans" charset="0"/>
              </a:rPr>
              <a:t>Electron Micrograph view of the Actin </a:t>
            </a:r>
            <a:r>
              <a:rPr lang="en-US" sz="2500" dirty="0" smtClean="0">
                <a:ea typeface="ＭＳ Ｐゴシック" charset="0"/>
                <a:cs typeface="Gill Sans" charset="0"/>
              </a:rPr>
              <a:t>cytoskeleton in </a:t>
            </a:r>
            <a:r>
              <a:rPr lang="en-US" sz="2500" dirty="0" err="1" smtClean="0">
                <a:ea typeface="ＭＳ Ｐゴシック" charset="0"/>
                <a:cs typeface="Gill Sans" charset="0"/>
              </a:rPr>
              <a:t>Lamelipodia</a:t>
            </a:r>
            <a:endParaRPr lang="en-US" sz="2500" dirty="0">
              <a:ea typeface="ＭＳ Ｐゴシック" charset="0"/>
              <a:cs typeface="Gill Sans" charset="0"/>
            </a:endParaRPr>
          </a:p>
        </p:txBody>
      </p:sp>
      <p:sp>
        <p:nvSpPr>
          <p:cNvPr id="18439" name="Rectangle 7"/>
          <p:cNvSpPr>
            <a:spLocks/>
          </p:cNvSpPr>
          <p:nvPr/>
        </p:nvSpPr>
        <p:spPr bwMode="auto">
          <a:xfrm>
            <a:off x="1796376" y="6389191"/>
            <a:ext cx="551854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dirty="0">
                <a:ea typeface="ＭＳ Ｐゴシック" charset="0"/>
                <a:cs typeface="Gill Sans" charset="0"/>
              </a:rPr>
              <a:t>Michele Balsamo &amp; Leslie Mebane, </a:t>
            </a:r>
            <a:r>
              <a:rPr lang="en-US" sz="2000" dirty="0" err="1">
                <a:ea typeface="ＭＳ Ｐゴシック" charset="0"/>
                <a:cs typeface="Gill Sans" charset="0"/>
              </a:rPr>
              <a:t>Gertler</a:t>
            </a:r>
            <a:r>
              <a:rPr lang="en-US" sz="2000" dirty="0">
                <a:ea typeface="ＭＳ Ｐゴシック" charset="0"/>
                <a:cs typeface="Gill Sans" charset="0"/>
              </a:rPr>
              <a:t> Lab, MIT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Filopodia</a:t>
            </a:r>
            <a:r>
              <a:rPr lang="en-US" dirty="0" smtClean="0"/>
              <a:t> (1D Protrusions)</a:t>
            </a:r>
            <a:endParaRPr lang="en-US" dirty="0"/>
          </a:p>
        </p:txBody>
      </p:sp>
      <p:pic>
        <p:nvPicPr>
          <p:cNvPr id="4" name="Menafilolammelipodia-8.mov" descr="/Users/speyton/Desktop/Shared Documents/UMass/actin structures.ppt_media/Menafilolammelipodia-8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423" y="2104727"/>
            <a:ext cx="4125056" cy="425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Blebs (3D protrusions)</a:t>
            </a:r>
            <a:endParaRPr lang="en-US" dirty="0"/>
          </a:p>
        </p:txBody>
      </p:sp>
      <p:pic>
        <p:nvPicPr>
          <p:cNvPr id="5" name="skbr3_bone_bleb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2188" y="1978484"/>
            <a:ext cx="4031465" cy="3677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6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77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Chemotaxis: Controlling Direction of Motility via Soluble Chemical Cues</a:t>
            </a:r>
            <a:endParaRPr lang="en-US" dirty="0"/>
          </a:p>
        </p:txBody>
      </p:sp>
      <p:pic>
        <p:nvPicPr>
          <p:cNvPr id="4" name="Picture 2" descr="figure 16-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1747"/>
            <a:ext cx="3266691" cy="523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 descr="figure 16-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26" y="1912437"/>
            <a:ext cx="5897973" cy="307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9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89359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Chemotactic Index is a measure of how efficiently a cell follows a chemical gradient</a:t>
            </a:r>
          </a:p>
        </p:txBody>
      </p:sp>
      <p:pic>
        <p:nvPicPr>
          <p:cNvPr id="13" name="Picture 12" descr="mig eff 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685" y="3309173"/>
            <a:ext cx="2997200" cy="762000"/>
          </a:xfrm>
          <a:prstGeom prst="rect">
            <a:avLst/>
          </a:prstGeom>
        </p:spPr>
      </p:pic>
      <p:pic>
        <p:nvPicPr>
          <p:cNvPr id="14" name="Picture 13" descr="mig eff m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969" y="5656639"/>
            <a:ext cx="2946400" cy="762000"/>
          </a:xfrm>
          <a:prstGeom prst="rect">
            <a:avLst/>
          </a:prstGeom>
        </p:spPr>
      </p:pic>
      <p:pic>
        <p:nvPicPr>
          <p:cNvPr id="15" name="Picture 14" descr="mig eff zero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529" y="2761338"/>
            <a:ext cx="2057400" cy="148590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416911"/>
              </p:ext>
            </p:extLst>
          </p:nvPr>
        </p:nvGraphicFramePr>
        <p:xfrm>
          <a:off x="155575" y="1257300"/>
          <a:ext cx="364172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7" imgW="1612900" imgH="419100" progId="Equation.3">
                  <p:embed/>
                </p:oleObj>
              </mc:Choice>
              <mc:Fallback>
                <p:oleObj name="Equation" r:id="rId7" imgW="1612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257300"/>
                        <a:ext cx="3641725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849198"/>
              </p:ext>
            </p:extLst>
          </p:nvPr>
        </p:nvGraphicFramePr>
        <p:xfrm>
          <a:off x="50800" y="3416300"/>
          <a:ext cx="160178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9" imgW="482600" imgH="165100" progId="Equation.3">
                  <p:embed/>
                </p:oleObj>
              </mc:Choice>
              <mc:Fallback>
                <p:oleObj name="Equation" r:id="rId9" imgW="4826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3416300"/>
                        <a:ext cx="1601788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68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502706"/>
              </p:ext>
            </p:extLst>
          </p:nvPr>
        </p:nvGraphicFramePr>
        <p:xfrm>
          <a:off x="4997450" y="3309938"/>
          <a:ext cx="168592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11" imgW="508000" imgH="165100" progId="Equation.3">
                  <p:embed/>
                </p:oleObj>
              </mc:Choice>
              <mc:Fallback>
                <p:oleObj name="Equation" r:id="rId11" imgW="508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450" y="3309938"/>
                        <a:ext cx="1685925" cy="547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68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756429"/>
              </p:ext>
            </p:extLst>
          </p:nvPr>
        </p:nvGraphicFramePr>
        <p:xfrm>
          <a:off x="1631950" y="5870575"/>
          <a:ext cx="235743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13" imgW="711200" imgH="165100" progId="Equation.3">
                  <p:embed/>
                </p:oleObj>
              </mc:Choice>
              <mc:Fallback>
                <p:oleObj name="Equation" r:id="rId13" imgW="7112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5870575"/>
                        <a:ext cx="2357438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1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48"/>
            <a:ext cx="8229600" cy="741362"/>
          </a:xfrm>
        </p:spPr>
        <p:txBody>
          <a:bodyPr>
            <a:noAutofit/>
          </a:bodyPr>
          <a:lstStyle/>
          <a:p>
            <a:r>
              <a:rPr lang="en-US" i="1" dirty="0" smtClean="0"/>
              <a:t>In vitro</a:t>
            </a:r>
            <a:r>
              <a:rPr lang="en-US" dirty="0" smtClean="0"/>
              <a:t> Chemotaxis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3" y="1583872"/>
            <a:ext cx="4285686" cy="2153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357" y="1070429"/>
            <a:ext cx="180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Boyden Chamber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989286" y="1315357"/>
            <a:ext cx="4154714" cy="2279702"/>
            <a:chOff x="4989286" y="1315357"/>
            <a:chExt cx="4154714" cy="22797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19307" b="25000"/>
            <a:stretch/>
          </p:blipFill>
          <p:spPr>
            <a:xfrm>
              <a:off x="4989286" y="1859643"/>
              <a:ext cx="4154714" cy="17354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87357" y="1315357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Under-</a:t>
              </a:r>
              <a:r>
                <a:rPr lang="en-US" dirty="0" err="1" smtClean="0"/>
                <a:t>Agarose</a:t>
              </a:r>
              <a:r>
                <a:rPr lang="en-US" dirty="0" smtClean="0"/>
                <a:t> Assay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6786" y="3925434"/>
            <a:ext cx="7877616" cy="2932566"/>
            <a:chOff x="226786" y="3925434"/>
            <a:chExt cx="7877616" cy="2932566"/>
          </a:xfrm>
        </p:grpSpPr>
        <p:sp>
          <p:nvSpPr>
            <p:cNvPr id="10" name="TextBox 9"/>
            <p:cNvSpPr txBox="1"/>
            <p:nvPr/>
          </p:nvSpPr>
          <p:spPr>
            <a:xfrm>
              <a:off x="226786" y="4027713"/>
              <a:ext cx="1393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Microfluidics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9409" y="3925434"/>
              <a:ext cx="2081898" cy="29325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0113" y="3925434"/>
              <a:ext cx="3554289" cy="2796041"/>
            </a:xfrm>
            <a:prstGeom prst="rect">
              <a:avLst/>
            </a:prstGeom>
          </p:spPr>
        </p:pic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9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1498"/>
          </a:xfrm>
        </p:spPr>
        <p:txBody>
          <a:bodyPr/>
          <a:lstStyle/>
          <a:p>
            <a:r>
              <a:rPr lang="en-US" dirty="0" err="1" smtClean="0"/>
              <a:t>Hapto</a:t>
            </a:r>
            <a:r>
              <a:rPr lang="en-US" i="1" u="sng" dirty="0" err="1" smtClean="0"/>
              <a:t>kinesis</a:t>
            </a:r>
            <a:r>
              <a:rPr lang="en-US" dirty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Hapto</a:t>
            </a:r>
            <a:r>
              <a:rPr lang="en-US" i="1" u="sng" dirty="0" smtClean="0"/>
              <a:t>taxis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768457" y="4259026"/>
            <a:ext cx="231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DiMilla</a:t>
            </a:r>
            <a:r>
              <a:rPr lang="en-US" dirty="0" smtClean="0"/>
              <a:t> et al., JCB 1993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038" y="1282423"/>
            <a:ext cx="41148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3000" y="3391734"/>
            <a:ext cx="3272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Increasing Protein Concentration</a:t>
            </a:r>
          </a:p>
          <a:p>
            <a:pPr algn="ctr"/>
            <a:r>
              <a:rPr lang="en-US" dirty="0" smtClean="0"/>
              <a:t>(FN or Collagen IV)</a:t>
            </a:r>
            <a:endParaRPr lang="en-US" dirty="0"/>
          </a:p>
        </p:txBody>
      </p:sp>
      <p:pic>
        <p:nvPicPr>
          <p:cNvPr id="8" name="Picture 7" descr=":figs for review paper:haptotaxis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505" y="1015364"/>
            <a:ext cx="4266102" cy="500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5718361" y="3419494"/>
            <a:ext cx="28591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5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7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look at movement more closely – how do we measure/predict?</a:t>
            </a:r>
            <a:br>
              <a:rPr lang="en-US" dirty="0" smtClean="0"/>
            </a:br>
            <a:r>
              <a:rPr lang="en-US" dirty="0" smtClean="0"/>
              <a:t>Sample Movies from Peyton Lab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487282" y="5679512"/>
            <a:ext cx="450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Cancer Cells migrating on a biomaterial</a:t>
            </a:r>
          </a:p>
          <a:p>
            <a:r>
              <a:rPr lang="en-US" dirty="0" smtClean="0"/>
              <a:t>Courtesy Peyton Lab</a:t>
            </a:r>
            <a:endParaRPr lang="en-US" dirty="0"/>
          </a:p>
        </p:txBody>
      </p:sp>
      <p:pic>
        <p:nvPicPr>
          <p:cNvPr id="7" name="231 bon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042" r="11862"/>
          <a:stretch/>
        </p:blipFill>
        <p:spPr>
          <a:xfrm>
            <a:off x="0" y="2160723"/>
            <a:ext cx="4686593" cy="3518789"/>
          </a:xfrm>
          <a:prstGeom prst="rect">
            <a:avLst/>
          </a:prstGeom>
        </p:spPr>
      </p:pic>
      <p:pic>
        <p:nvPicPr>
          <p:cNvPr id="9" name="231_migration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6593" y="2694882"/>
            <a:ext cx="4457407" cy="25581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7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5"/>
            <a:ext cx="9144000" cy="9105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one quantify this movement?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70" y="991296"/>
            <a:ext cx="8229600" cy="5365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Speed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Displacement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Path Length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3658734" y="1799067"/>
            <a:ext cx="4680761" cy="3477189"/>
          </a:xfrm>
          <a:custGeom>
            <a:avLst/>
            <a:gdLst>
              <a:gd name="connsiteX0" fmla="*/ 164382 w 4172359"/>
              <a:gd name="connsiteY0" fmla="*/ 2328205 h 2910380"/>
              <a:gd name="connsiteX1" fmla="*/ 50992 w 4172359"/>
              <a:gd name="connsiteY1" fmla="*/ 1201898 h 2910380"/>
              <a:gd name="connsiteX2" fmla="*/ 890081 w 4172359"/>
              <a:gd name="connsiteY2" fmla="*/ 763470 h 2910380"/>
              <a:gd name="connsiteX3" fmla="*/ 1668696 w 4172359"/>
              <a:gd name="connsiteY3" fmla="*/ 302364 h 2910380"/>
              <a:gd name="connsiteX4" fmla="*/ 2061783 w 4172359"/>
              <a:gd name="connsiteY4" fmla="*/ 2539860 h 2910380"/>
              <a:gd name="connsiteX5" fmla="*/ 3104976 w 4172359"/>
              <a:gd name="connsiteY5" fmla="*/ 2713719 h 2910380"/>
              <a:gd name="connsiteX6" fmla="*/ 3142773 w 4172359"/>
              <a:gd name="connsiteY6" fmla="*/ 566933 h 2910380"/>
              <a:gd name="connsiteX7" fmla="*/ 4049897 w 4172359"/>
              <a:gd name="connsiteY7" fmla="*/ 498901 h 2910380"/>
              <a:gd name="connsiteX8" fmla="*/ 4163288 w 4172359"/>
              <a:gd name="connsiteY8" fmla="*/ 0 h 291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2359" h="2910380">
                <a:moveTo>
                  <a:pt x="164382" y="2328205"/>
                </a:moveTo>
                <a:cubicBezTo>
                  <a:pt x="47212" y="1895446"/>
                  <a:pt x="-69958" y="1462687"/>
                  <a:pt x="50992" y="1201898"/>
                </a:cubicBezTo>
                <a:cubicBezTo>
                  <a:pt x="171942" y="941109"/>
                  <a:pt x="620464" y="913392"/>
                  <a:pt x="890081" y="763470"/>
                </a:cubicBezTo>
                <a:cubicBezTo>
                  <a:pt x="1159698" y="613548"/>
                  <a:pt x="1473412" y="6299"/>
                  <a:pt x="1668696" y="302364"/>
                </a:cubicBezTo>
                <a:cubicBezTo>
                  <a:pt x="1863980" y="598429"/>
                  <a:pt x="1822403" y="2137968"/>
                  <a:pt x="2061783" y="2539860"/>
                </a:cubicBezTo>
                <a:cubicBezTo>
                  <a:pt x="2301163" y="2941752"/>
                  <a:pt x="2924811" y="3042540"/>
                  <a:pt x="3104976" y="2713719"/>
                </a:cubicBezTo>
                <a:cubicBezTo>
                  <a:pt x="3285141" y="2384898"/>
                  <a:pt x="2985286" y="936069"/>
                  <a:pt x="3142773" y="566933"/>
                </a:cubicBezTo>
                <a:cubicBezTo>
                  <a:pt x="3300260" y="197797"/>
                  <a:pt x="3879811" y="593390"/>
                  <a:pt x="4049897" y="498901"/>
                </a:cubicBezTo>
                <a:cubicBezTo>
                  <a:pt x="4219983" y="404412"/>
                  <a:pt x="4163288" y="0"/>
                  <a:pt x="4163288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22665" y="463804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31179" y="1067961"/>
            <a:ext cx="69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finish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3" idx="8"/>
          </p:cNvCxnSpPr>
          <p:nvPr/>
        </p:nvCxnSpPr>
        <p:spPr>
          <a:xfrm flipH="1" flipV="1">
            <a:off x="8277507" y="1375758"/>
            <a:ext cx="51812" cy="423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612552" y="3863879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12146" y="3092642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49982" y="2700097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88952" y="1961188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566043" y="2700097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668615" y="3585249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71187" y="4378036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127921" y="5007376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43861" y="4926558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90043" y="4025515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43861" y="3315855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043861" y="2653915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49006" y="2199794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041574" y="2361430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226746" y="1600200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771515" y="3723672"/>
            <a:ext cx="49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t=1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817697" y="3006315"/>
            <a:ext cx="49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018487" y="2453794"/>
            <a:ext cx="49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t=3</a:t>
            </a:r>
            <a:endParaRPr lang="en-US" dirty="0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743450"/>
              </p:ext>
            </p:extLst>
          </p:nvPr>
        </p:nvGraphicFramePr>
        <p:xfrm>
          <a:off x="407681" y="1628810"/>
          <a:ext cx="3204465" cy="66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3" imgW="2387600" imgH="495300" progId="Equation.3">
                  <p:embed/>
                </p:oleObj>
              </mc:Choice>
              <mc:Fallback>
                <p:oleObj name="Equation" r:id="rId3" imgW="23876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681" y="1628810"/>
                        <a:ext cx="3204465" cy="664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4772121" y="2199794"/>
            <a:ext cx="645680" cy="909720"/>
            <a:chOff x="4772121" y="2199794"/>
            <a:chExt cx="645680" cy="90972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4772121" y="2815429"/>
              <a:ext cx="60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366894" y="2199794"/>
              <a:ext cx="0" cy="62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933758" y="274018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28652" y="2261369"/>
              <a:ext cx="28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</p:grp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279651"/>
              </p:ext>
            </p:extLst>
          </p:nvPr>
        </p:nvGraphicFramePr>
        <p:xfrm>
          <a:off x="522288" y="2495550"/>
          <a:ext cx="268287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5" imgW="1841500" imgH="520700" progId="Equation.3">
                  <p:embed/>
                </p:oleObj>
              </mc:Choice>
              <mc:Fallback>
                <p:oleObj name="Equation" r:id="rId5" imgW="18415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2288" y="2495550"/>
                        <a:ext cx="2682875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Straight Connector 48"/>
          <p:cNvCxnSpPr/>
          <p:nvPr/>
        </p:nvCxnSpPr>
        <p:spPr>
          <a:xfrm flipV="1">
            <a:off x="3963939" y="1437293"/>
            <a:ext cx="4164061" cy="31023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845031"/>
              </p:ext>
            </p:extLst>
          </p:nvPr>
        </p:nvGraphicFramePr>
        <p:xfrm>
          <a:off x="317500" y="3990975"/>
          <a:ext cx="32051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7" imgW="2387600" imgH="304800" progId="Equation.3">
                  <p:embed/>
                </p:oleObj>
              </mc:Choice>
              <mc:Fallback>
                <p:oleObj name="Equation" r:id="rId7" imgW="2387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500" y="3990975"/>
                        <a:ext cx="3205163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140016"/>
              </p:ext>
            </p:extLst>
          </p:nvPr>
        </p:nvGraphicFramePr>
        <p:xfrm>
          <a:off x="357188" y="5827713"/>
          <a:ext cx="330835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9" imgW="2463800" imgH="292100" progId="Equation.3">
                  <p:embed/>
                </p:oleObj>
              </mc:Choice>
              <mc:Fallback>
                <p:oleObj name="Equation" r:id="rId9" imgW="24638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7188" y="5827713"/>
                        <a:ext cx="3308350" cy="39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5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954"/>
            <a:ext cx="9144000" cy="8407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When, Where, Why do cells migrate?</a:t>
            </a:r>
            <a:br>
              <a:rPr lang="en-US" dirty="0" smtClean="0"/>
            </a:br>
            <a:r>
              <a:rPr lang="en-US" dirty="0" smtClean="0"/>
              <a:t>1. Neutrophil Migration to Battle Infection</a:t>
            </a:r>
            <a:endParaRPr lang="en-US" dirty="0"/>
          </a:p>
        </p:txBody>
      </p:sp>
      <p:pic>
        <p:nvPicPr>
          <p:cNvPr id="3" name="16.2-neutrophil_cha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2009624"/>
            <a:ext cx="4235150" cy="3176363"/>
          </a:xfrm>
          <a:prstGeom prst="rect">
            <a:avLst/>
          </a:prstGeom>
        </p:spPr>
      </p:pic>
      <p:pic>
        <p:nvPicPr>
          <p:cNvPr id="5" name="15.2-chemotaxi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273" y="1943469"/>
            <a:ext cx="4324727" cy="324354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9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95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t="12776" r="21770" b="13756"/>
          <a:stretch/>
        </p:blipFill>
        <p:spPr bwMode="auto">
          <a:xfrm>
            <a:off x="0" y="5159427"/>
            <a:ext cx="2685143" cy="169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Mean Squared Displacement analysis</a:t>
            </a:r>
          </a:p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Free diffusion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09800" y="1489144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57400" y="4994344"/>
            <a:ext cx="571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1207762" y="2061658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&lt;r</a:t>
            </a:r>
            <a:r>
              <a:rPr lang="en-US" baseline="30000" dirty="0" smtClean="0"/>
              <a:t>2</a:t>
            </a:r>
            <a:r>
              <a:rPr lang="en-US" dirty="0" smtClean="0"/>
              <a:t>&gt; (µm)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19157" y="5006536"/>
            <a:ext cx="120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(min)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188464" y="2263336"/>
            <a:ext cx="3886200" cy="27432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601571"/>
              </p:ext>
            </p:extLst>
          </p:nvPr>
        </p:nvGraphicFramePr>
        <p:xfrm>
          <a:off x="5924550" y="2417763"/>
          <a:ext cx="176530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4" imgW="800100" imgH="304800" progId="Equation.3">
                  <p:embed/>
                </p:oleObj>
              </mc:Choice>
              <mc:Fallback>
                <p:oleObj name="Equation" r:id="rId4" imgW="800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24550" y="2417763"/>
                        <a:ext cx="176530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6553200" y="1793944"/>
            <a:ext cx="666558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90298" y="149563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Dimension (1, 2 or 3)</a:t>
            </a:r>
            <a:endParaRPr lang="en-US" sz="18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512242" y="1864969"/>
            <a:ext cx="412558" cy="69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48600" y="1470778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Diffusion coefficient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Migration is Random at Long Time points, but persistent at short intervals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9164" y="1820612"/>
            <a:ext cx="276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Longer </a:t>
            </a:r>
            <a:r>
              <a:rPr lang="en-US" dirty="0" err="1" smtClean="0"/>
              <a:t>timepoints</a:t>
            </a:r>
            <a:r>
              <a:rPr lang="en-US" dirty="0" smtClean="0"/>
              <a:t> (min-</a:t>
            </a:r>
            <a:r>
              <a:rPr lang="en-US" dirty="0" err="1" smtClean="0"/>
              <a:t>hr</a:t>
            </a:r>
            <a:r>
              <a:rPr lang="en-US" dirty="0" smtClean="0"/>
              <a:t>):</a:t>
            </a:r>
          </a:p>
          <a:p>
            <a:r>
              <a:rPr lang="en-US" dirty="0" smtClean="0"/>
              <a:t>Cell locomotion observed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45047" y="5913986"/>
            <a:ext cx="450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Cancer Cells migrating on a biomaterial</a:t>
            </a:r>
          </a:p>
          <a:p>
            <a:r>
              <a:rPr lang="en-US" dirty="0" smtClean="0"/>
              <a:t>Courtesy Peyton Lab</a:t>
            </a:r>
            <a:endParaRPr lang="en-US" dirty="0"/>
          </a:p>
        </p:txBody>
      </p:sp>
      <p:pic>
        <p:nvPicPr>
          <p:cNvPr id="10" name="231_migr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4729" y="2896675"/>
            <a:ext cx="4457407" cy="25581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7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RW P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64" y="1640141"/>
            <a:ext cx="6350296" cy="4760796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Accounting for this in MSD analysis</a:t>
            </a:r>
          </a:p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Persistent Random Walk</a:t>
            </a:r>
            <a:endParaRPr 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12" name="Content Placeholder 26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69377880"/>
              </p:ext>
            </p:extLst>
          </p:nvPr>
        </p:nvGraphicFramePr>
        <p:xfrm>
          <a:off x="2626682" y="1640141"/>
          <a:ext cx="371316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5" imgW="1803240" imgH="279360" progId="Equation.3">
                  <p:embed/>
                </p:oleObj>
              </mc:Choice>
              <mc:Fallback>
                <p:oleObj name="Equation" r:id="rId5" imgW="18032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6682" y="1640141"/>
                        <a:ext cx="3713162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955553" y="4077409"/>
            <a:ext cx="59347" cy="273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4360">
            <a:off x="430737" y="536169"/>
            <a:ext cx="8204726" cy="62355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2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Anomalous diffusion:</a:t>
            </a:r>
          </a:p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Often confined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57200" y="1371600"/>
            <a:ext cx="82296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dirty="0" smtClean="0"/>
              <a:t>If there are obstacles or traps in the way, diffusion might be anomalous (depends on obstacle concentration).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77061" y="2497943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024661" y="6003143"/>
            <a:ext cx="571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42265" y="5983901"/>
            <a:ext cx="120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(min)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55725" y="3272135"/>
            <a:ext cx="3886200" cy="2743200"/>
          </a:xfrm>
          <a:prstGeom prst="line">
            <a:avLst/>
          </a:prstGeom>
          <a:ln w="381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726668"/>
              </p:ext>
            </p:extLst>
          </p:nvPr>
        </p:nvGraphicFramePr>
        <p:xfrm>
          <a:off x="3582988" y="3303588"/>
          <a:ext cx="176530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5" imgW="800100" imgH="304800" progId="Equation.3">
                  <p:embed/>
                </p:oleObj>
              </mc:Choice>
              <mc:Fallback>
                <p:oleObj name="Equation" r:id="rId5" imgW="800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2988" y="3303588"/>
                        <a:ext cx="176530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08378" y="6519446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Saxton 1994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175023" y="3070457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&lt;r</a:t>
            </a:r>
            <a:r>
              <a:rPr lang="en-US" baseline="30000" dirty="0" smtClean="0"/>
              <a:t>2</a:t>
            </a:r>
            <a:r>
              <a:rPr lang="en-US" dirty="0" smtClean="0"/>
              <a:t>&gt; (µm)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2192301" y="3677519"/>
            <a:ext cx="4145280" cy="2328672"/>
          </a:xfrm>
          <a:custGeom>
            <a:avLst/>
            <a:gdLst>
              <a:gd name="connsiteX0" fmla="*/ 0 w 4145280"/>
              <a:gd name="connsiteY0" fmla="*/ 2328672 h 2328672"/>
              <a:gd name="connsiteX1" fmla="*/ 1255776 w 4145280"/>
              <a:gd name="connsiteY1" fmla="*/ 1524000 h 2328672"/>
              <a:gd name="connsiteX2" fmla="*/ 2474976 w 4145280"/>
              <a:gd name="connsiteY2" fmla="*/ 816864 h 2328672"/>
              <a:gd name="connsiteX3" fmla="*/ 3377184 w 4145280"/>
              <a:gd name="connsiteY3" fmla="*/ 377952 h 2328672"/>
              <a:gd name="connsiteX4" fmla="*/ 4145280 w 4145280"/>
              <a:gd name="connsiteY4" fmla="*/ 0 h 232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80" h="2328672">
                <a:moveTo>
                  <a:pt x="0" y="2328672"/>
                </a:moveTo>
                <a:cubicBezTo>
                  <a:pt x="421640" y="2052320"/>
                  <a:pt x="843280" y="1775968"/>
                  <a:pt x="1255776" y="1524000"/>
                </a:cubicBezTo>
                <a:cubicBezTo>
                  <a:pt x="1668272" y="1272032"/>
                  <a:pt x="2121408" y="1007872"/>
                  <a:pt x="2474976" y="816864"/>
                </a:cubicBezTo>
                <a:cubicBezTo>
                  <a:pt x="2828544" y="625856"/>
                  <a:pt x="3377184" y="377952"/>
                  <a:pt x="3377184" y="377952"/>
                </a:cubicBezTo>
                <a:lnTo>
                  <a:pt x="4145280" y="0"/>
                </a:lnTo>
              </a:path>
            </a:pathLst>
          </a:cu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655978" y="3547592"/>
            <a:ext cx="304800" cy="6444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88740" y="2624262"/>
            <a:ext cx="1328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Anomalous diffusion exponent</a:t>
            </a:r>
            <a:endParaRPr lang="en-US" sz="1800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421094"/>
              </p:ext>
            </p:extLst>
          </p:nvPr>
        </p:nvGraphicFramePr>
        <p:xfrm>
          <a:off x="5777511" y="4072495"/>
          <a:ext cx="19621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7" imgW="888840" imgH="279360" progId="Equation.3">
                  <p:embed/>
                </p:oleObj>
              </mc:Choice>
              <mc:Fallback>
                <p:oleObj name="Equation" r:id="rId7" imgW="8888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7511" y="4072495"/>
                        <a:ext cx="19621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60um 5-21-08 s12 b.avi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3886200"/>
            <a:ext cx="4574241" cy="2971800"/>
          </a:xfrm>
          <a:prstGeom prst="rect">
            <a:avLst/>
          </a:prstGeom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669601"/>
            <a:ext cx="2450813" cy="1205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mute="1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957"/>
          </a:xfrm>
        </p:spPr>
        <p:txBody>
          <a:bodyPr>
            <a:noAutofit/>
          </a:bodyPr>
          <a:lstStyle/>
          <a:p>
            <a:r>
              <a:rPr lang="en-US" sz="3200" dirty="0" smtClean="0"/>
              <a:t>Adapting microfluidics to create </a:t>
            </a:r>
            <a:r>
              <a:rPr lang="en-US" sz="3200" dirty="0" err="1" smtClean="0"/>
              <a:t>haptotaxic</a:t>
            </a:r>
            <a:r>
              <a:rPr lang="en-US" sz="3200" dirty="0" smtClean="0"/>
              <a:t> gradients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08" y="743394"/>
            <a:ext cx="8160192" cy="5447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0179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Burdick et al., Langmuir 2004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7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7398"/>
          </a:xfrm>
        </p:spPr>
        <p:txBody>
          <a:bodyPr/>
          <a:lstStyle/>
          <a:p>
            <a:r>
              <a:rPr lang="en-US" dirty="0" smtClean="0"/>
              <a:t>2. Development</a:t>
            </a:r>
            <a:endParaRPr lang="en-US" dirty="0"/>
          </a:p>
        </p:txBody>
      </p:sp>
      <p:pic>
        <p:nvPicPr>
          <p:cNvPr id="4" name="22.3-gastrul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254" y="1560900"/>
            <a:ext cx="5940156" cy="44551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2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89"/>
            <a:ext cx="8229600" cy="905846"/>
          </a:xfrm>
        </p:spPr>
        <p:txBody>
          <a:bodyPr/>
          <a:lstStyle/>
          <a:p>
            <a:r>
              <a:rPr lang="en-US" dirty="0" smtClean="0"/>
              <a:t>3. Wound Healing</a:t>
            </a:r>
            <a:endParaRPr lang="en-US" dirty="0"/>
          </a:p>
        </p:txBody>
      </p:sp>
      <p:pic>
        <p:nvPicPr>
          <p:cNvPr id="4" name="23.9-wound_heal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5298" y="2236788"/>
            <a:ext cx="4064000" cy="3048000"/>
          </a:xfrm>
          <a:prstGeom prst="rect">
            <a:avLst/>
          </a:prstGeom>
        </p:spPr>
      </p:pic>
      <p:pic>
        <p:nvPicPr>
          <p:cNvPr id="5" name="23.10-lymphocyte_homing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271" y="2236788"/>
            <a:ext cx="4064000" cy="304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87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5800"/>
          </a:xfrm>
        </p:spPr>
        <p:txBody>
          <a:bodyPr/>
          <a:lstStyle/>
          <a:p>
            <a:r>
              <a:rPr lang="en-US" dirty="0" smtClean="0"/>
              <a:t>4. Disease</a:t>
            </a:r>
            <a:endParaRPr lang="en-US" dirty="0"/>
          </a:p>
        </p:txBody>
      </p:sp>
      <p:pic>
        <p:nvPicPr>
          <p:cNvPr id="4" name="Picture 9" descr="/Users/speyton/Desktop/Shared Documents/DALLGG Lab/Meetings/Group Meeting 2 4:15:08.ppt_media/MenaHiresSlow-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lum bright="40000" contrast="40000"/>
          </a:blip>
          <a:srcRect/>
          <a:stretch>
            <a:fillRect/>
          </a:stretch>
        </p:blipFill>
        <p:spPr bwMode="auto">
          <a:xfrm>
            <a:off x="5317888" y="1540406"/>
            <a:ext cx="3826112" cy="3340590"/>
          </a:xfrm>
          <a:prstGeom prst="rect">
            <a:avLst/>
          </a:prstGeom>
          <a:noFill/>
        </p:spPr>
      </p:pic>
      <p:sp>
        <p:nvSpPr>
          <p:cNvPr id="5" name="Rectangle 10"/>
          <p:cNvSpPr>
            <a:spLocks/>
          </p:cNvSpPr>
          <p:nvPr/>
        </p:nvSpPr>
        <p:spPr bwMode="auto">
          <a:xfrm>
            <a:off x="7071934" y="4886467"/>
            <a:ext cx="2072066" cy="442364"/>
          </a:xfrm>
          <a:prstGeom prst="rect">
            <a:avLst/>
          </a:prstGeom>
          <a:noFill/>
          <a:ln w="9525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Tumor cell metastasis</a:t>
            </a:r>
          </a:p>
          <a:p>
            <a:r>
              <a:rPr lang="en-US" sz="1400" i="1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Courtesy E. Roussos</a:t>
            </a:r>
            <a:endParaRPr lang="en-US" sz="1400" i="1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 descr="cancer migration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8230"/>
            <a:ext cx="5317888" cy="230994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5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" y="0"/>
            <a:ext cx="9140336" cy="10013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Basic Migratory Process Observed through Time-Lapse microscopy</a:t>
            </a:r>
            <a:endParaRPr lang="en-US" dirty="0"/>
          </a:p>
        </p:txBody>
      </p:sp>
      <p:pic>
        <p:nvPicPr>
          <p:cNvPr id="4" name="dxnl lammell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36266"/>
            <a:ext cx="4457700" cy="3343275"/>
          </a:xfrm>
          <a:prstGeom prst="rect">
            <a:avLst/>
          </a:prstGeom>
        </p:spPr>
      </p:pic>
      <p:sp>
        <p:nvSpPr>
          <p:cNvPr id="5" name="Rectangle 10"/>
          <p:cNvSpPr>
            <a:spLocks/>
          </p:cNvSpPr>
          <p:nvPr/>
        </p:nvSpPr>
        <p:spPr bwMode="auto">
          <a:xfrm>
            <a:off x="0" y="5076196"/>
            <a:ext cx="2264985" cy="442364"/>
          </a:xfrm>
          <a:prstGeom prst="rect">
            <a:avLst/>
          </a:prstGeom>
          <a:noFill/>
          <a:ln w="9525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Migrating 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  <a:sym typeface="Arial" charset="0"/>
              </a:rPr>
              <a:t>Keratinocyte</a:t>
            </a:r>
            <a:endParaRPr lang="en-US" sz="1400" dirty="0" smtClean="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r>
              <a:rPr lang="en-US" sz="1400" i="1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Molecular Biology of the Cell</a:t>
            </a:r>
            <a:endParaRPr lang="en-US" sz="1400" i="1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2" descr="figure 16-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19" y="1310744"/>
            <a:ext cx="4186972" cy="42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4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2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Cells connect to the ECM:</a:t>
            </a:r>
            <a:br>
              <a:rPr lang="en-US" dirty="0" smtClean="0"/>
            </a:br>
            <a:r>
              <a:rPr lang="en-US" dirty="0" err="1" smtClean="0"/>
              <a:t>ECM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/>
              <a:t>Integrin</a:t>
            </a:r>
            <a:r>
              <a:rPr lang="en-US" dirty="0" err="1" smtClean="0">
                <a:sym typeface="Wingdings"/>
              </a:rPr>
              <a:t>Focal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AdhesionActin</a:t>
            </a:r>
            <a:endParaRPr lang="en-US" dirty="0"/>
          </a:p>
        </p:txBody>
      </p:sp>
      <p:pic>
        <p:nvPicPr>
          <p:cNvPr id="4" name="Picture 4" descr="figure 19-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11" y="1333352"/>
            <a:ext cx="4460177" cy="449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nut 6"/>
          <p:cNvSpPr/>
          <p:nvPr/>
        </p:nvSpPr>
        <p:spPr>
          <a:xfrm>
            <a:off x="2286001" y="3887585"/>
            <a:ext cx="4664364" cy="2386061"/>
          </a:xfrm>
          <a:prstGeom prst="donut">
            <a:avLst>
              <a:gd name="adj" fmla="val 274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485" y="3733645"/>
            <a:ext cx="166254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Transmit force and movement in cell via cytoskeleton and focal adhesions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Actin filaments: double helix with 5-9nm diameter, connect to </a:t>
            </a:r>
            <a:r>
              <a:rPr lang="en-US" dirty="0" err="1" smtClean="0"/>
              <a:t>integrins</a:t>
            </a:r>
            <a:r>
              <a:rPr lang="en-US" dirty="0" smtClean="0"/>
              <a:t> (indirectly via focal adhesion proteins)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767"/>
            <a:ext cx="9144000" cy="39326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1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 16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81000"/>
            <a:ext cx="8050213" cy="609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530532"/>
            <a:ext cx="538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Each class of filaments is a polymer:</a:t>
            </a:r>
          </a:p>
          <a:p>
            <a:r>
              <a:rPr lang="en-US" sz="2400" dirty="0" smtClean="0"/>
              <a:t>	- made up of smaller, soluble subunits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Cells using ATP energy to polymerize and depolymerize monomers when needed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3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407</Words>
  <Application>Microsoft Macintosh PowerPoint</Application>
  <PresentationFormat>On-screen Show (4:3)</PresentationFormat>
  <Paragraphs>106</Paragraphs>
  <Slides>25</Slides>
  <Notes>3</Notes>
  <HiddenSlides>0</HiddenSlides>
  <MMClips>14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Cell Migration, the Cytoskeleton, Chemotaxis, and Haptotaxis</vt:lpstr>
      <vt:lpstr>When, Where, Why do cells migrate? 1. Neutrophil Migration to Battle Infection</vt:lpstr>
      <vt:lpstr>2. Development</vt:lpstr>
      <vt:lpstr>3. Wound Healing</vt:lpstr>
      <vt:lpstr>4. Disease</vt:lpstr>
      <vt:lpstr>Basic Migratory Process Observed through Time-Lapse microscopy</vt:lpstr>
      <vt:lpstr>Cells connect to the ECM: ECMIntegrinFocal AdhesionActin</vt:lpstr>
      <vt:lpstr>Actin filaments: double helix with 5-9nm diameter, connect to integrins (indirectly via focal adhesion proteins)</vt:lpstr>
      <vt:lpstr>PowerPoint Presentation</vt:lpstr>
      <vt:lpstr>PowerPoint Presentation</vt:lpstr>
      <vt:lpstr>PowerPoint Presentation</vt:lpstr>
      <vt:lpstr>Filopodia (1D Protrusions)</vt:lpstr>
      <vt:lpstr>Blebs (3D protrusions)</vt:lpstr>
      <vt:lpstr>Chemotaxis: Controlling Direction of Motility via Soluble Chemical Cues</vt:lpstr>
      <vt:lpstr>Chemotactic Index is a measure of how efficiently a cell follows a chemical gradient</vt:lpstr>
      <vt:lpstr>In vitro Chemotaxis</vt:lpstr>
      <vt:lpstr>Haptokinesis vs Haptotaxis</vt:lpstr>
      <vt:lpstr>Let’s look at movement more closely – how do we measure/predict? Sample Movies from Peyton Lab</vt:lpstr>
      <vt:lpstr>How does one quantify this movement?</vt:lpstr>
      <vt:lpstr>PowerPoint Presentation</vt:lpstr>
      <vt:lpstr>Migration is Random at Long Time points, but persistent at short intervals</vt:lpstr>
      <vt:lpstr>PowerPoint Presentation</vt:lpstr>
      <vt:lpstr>PowerPoint Presentation</vt:lpstr>
      <vt:lpstr>PowerPoint Presentation</vt:lpstr>
      <vt:lpstr>Adapting microfluidics to create haptotaxic gradients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Migration and the Cytoskeleton Haptotaxis</dc:title>
  <dc:creator>Shelly Peyton</dc:creator>
  <cp:lastModifiedBy>Shelly Peyton</cp:lastModifiedBy>
  <cp:revision>21</cp:revision>
  <dcterms:created xsi:type="dcterms:W3CDTF">2013-02-27T16:43:11Z</dcterms:created>
  <dcterms:modified xsi:type="dcterms:W3CDTF">2016-03-01T13:54:18Z</dcterms:modified>
</cp:coreProperties>
</file>