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2"/>
  </p:notesMasterIdLst>
  <p:sldIdLst>
    <p:sldId id="256" r:id="rId3"/>
    <p:sldId id="257" r:id="rId4"/>
    <p:sldId id="259" r:id="rId5"/>
    <p:sldId id="260" r:id="rId6"/>
    <p:sldId id="264" r:id="rId7"/>
    <p:sldId id="261" r:id="rId8"/>
    <p:sldId id="262" r:id="rId9"/>
    <p:sldId id="258" r:id="rId10"/>
    <p:sldId id="263" r:id="rId1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5pPr>
    <a:lvl6pPr marL="22860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6pPr>
    <a:lvl7pPr marL="27432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7pPr>
    <a:lvl8pPr marL="32004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8pPr>
    <a:lvl9pPr marL="3657600" algn="l" defTabSz="914400" rtl="0" eaLnBrk="1" latinLnBrk="0" hangingPunct="1">
      <a:defRPr sz="3200" kern="1200">
        <a:solidFill>
          <a:srgbClr val="000000"/>
        </a:solidFill>
        <a:latin typeface="Gill Sans" charset="0"/>
        <a:ea typeface="儷黑 Pro" charset="0"/>
        <a:cs typeface="儷黑 Pro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E31C0-AE44-4BA6-983F-979E4EFA1DFF}" type="datetimeFigureOut">
              <a:rPr lang="zh-TW" altLang="en-US" smtClean="0"/>
              <a:t>2008/11/25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09C15-F60E-4560-8969-E52E5FB66F3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2680F1-68CF-4D14-938F-CFD5C28CF1E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7DE9AB6-807B-4BFB-9E10-C6B308DC443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2130425"/>
            <a:ext cx="1943100" cy="35083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2130425"/>
            <a:ext cx="5676900" cy="35083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224761-90C8-4F69-972F-7C7C8B04B24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9A204E-6ABB-459D-B397-33A07C75893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115F3F-EC69-4A16-8B86-37131B18DCF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5134B1-941B-4F11-BD12-44833A7BA55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598613"/>
            <a:ext cx="4038600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799A5D9-76FB-47F4-A99B-C79CAE16FF8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D65306B-C32F-4B07-AEAF-5AED7D7D288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B1B8D0-5D43-4BDB-B91B-E4029001FE0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8E1360-1866-423D-ADAE-2E63BB0F543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9A2FB26-F2CA-4A89-A4DB-7E97E0574F2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14F89A-CD37-459D-805D-F71BC1C7828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277291C-4BE2-44E1-AD50-0E004F68360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2E2811-300F-4D11-8D87-8AE19608683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61673B-0459-45FA-81AC-140C18F0C4B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0AF941-185E-46A0-BBB7-82AD8152485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371600" y="3886200"/>
            <a:ext cx="3124200" cy="175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3886200"/>
            <a:ext cx="3124200" cy="175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C82C7D-0608-46A4-81CB-43D8B4A0684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C24D3F-10CA-4DB8-84B3-8FB9F2F9CA1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BC6A01-3F0D-48B6-BC28-9E63360847C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8C310F-6655-474D-A240-9966E6314041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8D751E-CCFC-49EA-8FA4-182F4EC7FFB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5FFCC8-D9F0-4E72-86CE-6F9F019359E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altLang="zh-TW" smtClean="0">
                <a:sym typeface="Lucida Grande" charset="0"/>
              </a:rPr>
              <a:t>Second level</a:t>
            </a:r>
          </a:p>
          <a:p>
            <a:pPr lvl="2"/>
            <a:r>
              <a:rPr lang="en-US" altLang="zh-TW" smtClean="0">
                <a:sym typeface="Lucida Grande" charset="0"/>
              </a:rPr>
              <a:t>Third level</a:t>
            </a:r>
          </a:p>
          <a:p>
            <a:pPr lvl="3"/>
            <a:r>
              <a:rPr lang="en-US" altLang="zh-TW" smtClean="0">
                <a:sym typeface="Lucida Grande" charset="0"/>
              </a:rPr>
              <a:t>Fourth level</a:t>
            </a:r>
          </a:p>
          <a:p>
            <a:pPr lvl="4"/>
            <a:r>
              <a:rPr lang="en-US" altLang="zh-TW" smtClean="0">
                <a:sym typeface="Lucida Grande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>
            <p:ph type="sldNum" sz="quarter" idx="4"/>
          </p:nvPr>
        </p:nvSpPr>
        <p:spPr bwMode="auto">
          <a:xfrm>
            <a:off x="8404225" y="6454775"/>
            <a:ext cx="282575" cy="26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新細明體" charset="-120"/>
                <a:sym typeface="Lucida Grande" charset="0"/>
              </a:defRPr>
            </a:lvl1pPr>
          </a:lstStyle>
          <a:p>
            <a:fld id="{B44B7838-1B6B-4236-B844-E0C9445BF4F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Lucida Grande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9pPr>
    </p:titleStyle>
    <p:bodyStyle>
      <a:lvl1pPr algn="ctr" rtl="0" fontAlgn="base">
        <a:spcBef>
          <a:spcPts val="800"/>
        </a:spcBef>
        <a:spcAft>
          <a:spcPct val="0"/>
        </a:spcAft>
        <a:defRPr sz="32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1pPr>
      <a:lvl2pPr marL="419100" algn="ctr" rtl="0" fontAlgn="base">
        <a:spcBef>
          <a:spcPts val="700"/>
        </a:spcBef>
        <a:spcAft>
          <a:spcPct val="0"/>
        </a:spcAft>
        <a:defRPr sz="28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2pPr>
      <a:lvl3pPr marL="876300" algn="ctr" rtl="0" fontAlgn="base">
        <a:spcBef>
          <a:spcPts val="600"/>
        </a:spcBef>
        <a:spcAft>
          <a:spcPct val="0"/>
        </a:spcAft>
        <a:defRPr sz="24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3pPr>
      <a:lvl4pPr marL="1333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4pPr>
      <a:lvl5pPr marL="17907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rgbClr val="878787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598613"/>
            <a:ext cx="8229600" cy="4527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altLang="zh-TW" smtClean="0">
                <a:sym typeface="Lucida Grande" charset="0"/>
              </a:rPr>
              <a:t>Second level</a:t>
            </a:r>
          </a:p>
          <a:p>
            <a:pPr lvl="2"/>
            <a:r>
              <a:rPr lang="en-US" altLang="zh-TW" smtClean="0">
                <a:sym typeface="Lucida Grande" charset="0"/>
              </a:rPr>
              <a:t>Third level</a:t>
            </a:r>
          </a:p>
          <a:p>
            <a:pPr lvl="3"/>
            <a:r>
              <a:rPr lang="en-US" altLang="zh-TW" smtClean="0">
                <a:sym typeface="Lucida Grande" charset="0"/>
              </a:rPr>
              <a:t>Fourth level</a:t>
            </a:r>
          </a:p>
          <a:p>
            <a:pPr lvl="4"/>
            <a:r>
              <a:rPr lang="en-US" altLang="zh-TW" smtClean="0">
                <a:sym typeface="Lucida Grande" charset="0"/>
              </a:rPr>
              <a:t>Fifth level</a:t>
            </a:r>
          </a:p>
        </p:txBody>
      </p:sp>
      <p:sp>
        <p:nvSpPr>
          <p:cNvPr id="2051" name="Text Box 3"/>
          <p:cNvSpPr txBox="1">
            <a:spLocks noChangeArrowheads="1"/>
          </p:cNvSpPr>
          <p:nvPr>
            <p:ph type="sldNum" sz="quarter" idx="4"/>
          </p:nvPr>
        </p:nvSpPr>
        <p:spPr bwMode="auto">
          <a:xfrm>
            <a:off x="8404225" y="6454775"/>
            <a:ext cx="282575" cy="26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78787"/>
                </a:solidFill>
                <a:latin typeface="+mn-lt"/>
                <a:ea typeface="新細明體" charset="-120"/>
                <a:sym typeface="Lucida Grande" charset="0"/>
              </a:defRPr>
            </a:lvl1pPr>
          </a:lstStyle>
          <a:p>
            <a:fld id="{7C46B75B-FCAF-4841-8581-E1C2A2F19ED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Lucida Grande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Lucida Grande" charset="0"/>
          <a:ea typeface="儷黑 Pro" charset="0"/>
          <a:cs typeface="儷黑 Pro" charset="0"/>
          <a:sym typeface="Lucida Grande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AutoNum type="arabicPeriod"/>
        <a:defRPr sz="32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704850" indent="-285750" algn="l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2pPr>
      <a:lvl3pPr marL="1104900" indent="-228600" algn="l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3pPr>
      <a:lvl4pPr marL="156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Ø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4pPr>
      <a:lvl5pPr marL="201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Ø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5pPr>
      <a:lvl6pPr marL="2476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Ø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6pPr>
      <a:lvl7pPr marL="2933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Ø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7pPr>
      <a:lvl8pPr marL="3390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Ø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8pPr>
      <a:lvl9pPr marL="3848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Ø"/>
        <a:defRPr sz="20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zh-TW">
                <a:ea typeface="新細明體" charset="-120"/>
              </a:rPr>
              <a:t>Melamine Sensor Project</a:t>
            </a:r>
          </a:p>
        </p:txBody>
      </p:sp>
      <p:sp>
        <p:nvSpPr>
          <p:cNvPr id="307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zh-TW">
                <a:ea typeface="新細明體" charset="-120"/>
              </a:rPr>
              <a:t>2008/11/25</a:t>
            </a:r>
          </a:p>
          <a:p>
            <a:r>
              <a:rPr lang="en-US" altLang="zh-TW">
                <a:ea typeface="新細明體" charset="-120"/>
              </a:rPr>
              <a:t>Gel project team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14F89A-CD37-459D-805D-F71BC1C7828A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zh-TW">
                <a:ea typeface="新細明體" charset="-120"/>
              </a:rPr>
              <a:t>Popular Methods</a:t>
            </a:r>
          </a:p>
        </p:txBody>
      </p:sp>
      <p:sp>
        <p:nvSpPr>
          <p:cNvPr id="409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76250" indent="-476250">
              <a:spcBef>
                <a:spcPct val="0"/>
              </a:spcBef>
            </a:pPr>
            <a:r>
              <a:rPr lang="en-US" altLang="zh-TW" sz="2800">
                <a:ea typeface="新細明體" charset="-120"/>
              </a:rPr>
              <a:t>LC (liquid chromatography)</a:t>
            </a:r>
            <a:endParaRPr lang="en-US" altLang="zh-TW">
              <a:ea typeface="新細明體" charset="-120"/>
            </a:endParaRPr>
          </a:p>
          <a:p>
            <a:pPr marL="476250" indent="-476250">
              <a:spcBef>
                <a:spcPts val="700"/>
              </a:spcBef>
            </a:pPr>
            <a:r>
              <a:rPr lang="en-US" altLang="zh-TW" sz="2800">
                <a:ea typeface="新細明體" charset="-120"/>
              </a:rPr>
              <a:t>LC/MS (liquid chromatography-tandem mass spectrometry)</a:t>
            </a:r>
            <a:endParaRPr lang="en-US" altLang="zh-TW">
              <a:ea typeface="新細明體" charset="-120"/>
            </a:endParaRPr>
          </a:p>
          <a:p>
            <a:pPr marL="476250" indent="-476250">
              <a:spcBef>
                <a:spcPts val="700"/>
              </a:spcBef>
            </a:pPr>
            <a:r>
              <a:rPr lang="en-US" altLang="zh-TW" sz="2800">
                <a:ea typeface="新細明體" charset="-120"/>
              </a:rPr>
              <a:t>HPLC (High-performance liquid chromatography)</a:t>
            </a:r>
            <a:endParaRPr lang="en-US" altLang="zh-TW">
              <a:ea typeface="新細明體" charset="-120"/>
            </a:endParaRPr>
          </a:p>
          <a:p>
            <a:pPr marL="476250" indent="-476250">
              <a:spcBef>
                <a:spcPts val="700"/>
              </a:spcBef>
            </a:pPr>
            <a:r>
              <a:rPr lang="en-US" altLang="zh-TW" sz="2800">
                <a:ea typeface="新細明體" charset="-120"/>
              </a:rPr>
              <a:t>ELISA (enzyme-linked immunosorbent Assay)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Conventional Methods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614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76250" indent="-476250">
              <a:spcBef>
                <a:spcPct val="0"/>
              </a:spcBef>
            </a:pPr>
            <a:r>
              <a:rPr lang="en-US" altLang="zh-TW" dirty="0">
                <a:ea typeface="新細明體" charset="-120"/>
              </a:rPr>
              <a:t>LC/MS: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High preciseness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Expensive equipment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Difficult pre-sampling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Operator training</a:t>
            </a:r>
          </a:p>
          <a:p>
            <a:pPr marL="476250" indent="-476250"/>
            <a:r>
              <a:rPr lang="en-US" altLang="zh-TW" dirty="0">
                <a:ea typeface="新細明體" charset="-120"/>
              </a:rPr>
              <a:t>HPLC: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High preciseness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Can’t allowing high-through put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Expensive equipment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endParaRPr lang="en-US" altLang="zh-TW">
              <a:ea typeface="新細明體" charset="-120"/>
            </a:endParaRPr>
          </a:p>
        </p:txBody>
      </p:sp>
      <p:sp>
        <p:nvSpPr>
          <p:cNvPr id="717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476250" indent="-476250">
              <a:spcBef>
                <a:spcPct val="0"/>
              </a:spcBef>
              <a:buFontTx/>
              <a:buAutoNum type="arabicPeriod" startAt="3"/>
            </a:pPr>
            <a:r>
              <a:rPr lang="en-US" altLang="zh-TW" dirty="0">
                <a:ea typeface="新細明體" charset="-120"/>
              </a:rPr>
              <a:t>ELISA: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Speed rate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High-throughput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Low preciseness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Convenience</a:t>
            </a:r>
          </a:p>
          <a:p>
            <a:pPr marL="1733550" lvl="3" indent="-514350">
              <a:buFont typeface="Wingdings" pitchFamily="2" charset="2"/>
              <a:buChar char="Ø"/>
            </a:pPr>
            <a:r>
              <a:rPr lang="en-US" altLang="zh-TW" dirty="0">
                <a:ea typeface="新細明體" charset="-120"/>
              </a:rPr>
              <a:t>Expensive kit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Synthetic Biology 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2844" y="1598613"/>
            <a:ext cx="8786874" cy="4527550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Strategy</a:t>
            </a:r>
          </a:p>
          <a:p>
            <a:pPr lvl="1"/>
            <a:r>
              <a:rPr lang="en-US" altLang="zh-TW" dirty="0" smtClean="0"/>
              <a:t>Detect the byproducts of melamine after catabolism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zh-TW" dirty="0" smtClean="0"/>
              <a:t>Ammonia (co-operated with pH sensor or others)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zh-TW" dirty="0" err="1" smtClean="0"/>
              <a:t>Ammeline</a:t>
            </a:r>
            <a:endParaRPr lang="en-US" altLang="zh-TW" dirty="0" smtClean="0"/>
          </a:p>
          <a:p>
            <a:pPr lvl="2">
              <a:buFont typeface="Wingdings" pitchFamily="2" charset="2"/>
              <a:buChar char="Ø"/>
            </a:pPr>
            <a:r>
              <a:rPr lang="en-US" altLang="zh-TW" dirty="0" err="1" smtClean="0"/>
              <a:t>Cyanuric</a:t>
            </a:r>
            <a:r>
              <a:rPr lang="en-US" altLang="zh-TW" dirty="0" smtClean="0"/>
              <a:t> acid</a:t>
            </a:r>
          </a:p>
          <a:p>
            <a:pPr lvl="2"/>
            <a:endParaRPr lang="en-US" altLang="zh-TW" dirty="0"/>
          </a:p>
          <a:p>
            <a:pPr lvl="1"/>
            <a:r>
              <a:rPr lang="en-US" altLang="zh-TW" dirty="0" smtClean="0"/>
              <a:t>Capture melamine directly</a:t>
            </a:r>
          </a:p>
          <a:p>
            <a:pPr lvl="2">
              <a:buFont typeface="Wingdings" pitchFamily="2" charset="2"/>
              <a:buChar char="Ø"/>
            </a:pPr>
            <a:r>
              <a:rPr lang="en-US" altLang="zh-TW" dirty="0" smtClean="0"/>
              <a:t>Melamine receptor?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Catabolism of </a:t>
            </a:r>
            <a:r>
              <a:rPr lang="en-US" altLang="zh-TW" dirty="0" smtClean="0">
                <a:ea typeface="新細明體" charset="-120"/>
              </a:rPr>
              <a:t>melamine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6</a:t>
            </a:fld>
            <a:endParaRPr lang="en-US" altLang="zh-TW"/>
          </a:p>
        </p:txBody>
      </p:sp>
      <p:pic>
        <p:nvPicPr>
          <p:cNvPr id="8194" name="Picture 2" descr="Figure1_Metabolism_of_Melamine_by_Klebsiella_terragen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14488"/>
            <a:ext cx="5629275" cy="477202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Melamine Metabolic Pathways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7</a:t>
            </a:fld>
            <a:endParaRPr lang="en-US" altLang="zh-TW"/>
          </a:p>
        </p:txBody>
      </p:sp>
      <p:pic>
        <p:nvPicPr>
          <p:cNvPr id="31746" name="Picture 2" descr="http://www.genome.ad.jp/tmp/mark_pathway_www9968/ko0079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8420100" cy="393382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Synthetic Biology Method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5122" name="Rectangle 2"/>
          <p:cNvSpPr>
            <a:spLocks noChangeArrowheads="1"/>
          </p:cNvSpPr>
          <p:nvPr>
            <p:ph type="body" idx="1"/>
          </p:nvPr>
        </p:nvSpPr>
        <p:spPr>
          <a:xfrm>
            <a:off x="457200" y="1687513"/>
            <a:ext cx="8229600" cy="4383087"/>
          </a:xfrm>
          <a:ln/>
        </p:spPr>
        <p:txBody>
          <a:bodyPr/>
          <a:lstStyle/>
          <a:p>
            <a:pPr marL="304800" indent="-304800">
              <a:lnSpc>
                <a:spcPct val="90000"/>
              </a:lnSpc>
            </a:pPr>
            <a:r>
              <a:rPr lang="en-US" altLang="zh-TW" sz="2900" dirty="0" smtClean="0">
                <a:ea typeface="新細明體" charset="-120"/>
              </a:rPr>
              <a:t>Advantage</a:t>
            </a:r>
            <a:r>
              <a:rPr lang="en-US" altLang="zh-TW" sz="2900" dirty="0">
                <a:ea typeface="新細明體" charset="-120"/>
              </a:rPr>
              <a:t>:</a:t>
            </a:r>
          </a:p>
          <a:p>
            <a:pPr lvl="4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zh-TW" sz="1800" dirty="0">
                <a:ea typeface="新細明體" charset="-120"/>
              </a:rPr>
              <a:t>Much cheaper</a:t>
            </a:r>
          </a:p>
          <a:p>
            <a:pPr lvl="4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zh-TW" sz="1800" dirty="0">
                <a:ea typeface="新細明體" charset="-120"/>
              </a:rPr>
              <a:t>Amplification rate</a:t>
            </a:r>
          </a:p>
          <a:p>
            <a:pPr lvl="4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zh-TW" sz="1800" dirty="0">
                <a:ea typeface="新細明體" charset="-120"/>
              </a:rPr>
              <a:t>High-through put</a:t>
            </a:r>
          </a:p>
          <a:p>
            <a:pPr lvl="4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zh-TW" sz="1800" dirty="0">
                <a:ea typeface="新細明體" charset="-120"/>
              </a:rPr>
              <a:t>Convenience                  </a:t>
            </a:r>
          </a:p>
          <a:p>
            <a:pPr marL="304800" indent="-304800">
              <a:lnSpc>
                <a:spcPct val="90000"/>
              </a:lnSpc>
            </a:pPr>
            <a:r>
              <a:rPr lang="en-US" altLang="zh-TW" sz="2900" dirty="0">
                <a:ea typeface="新細明體" charset="-120"/>
              </a:rPr>
              <a:t>Disadvantage:</a:t>
            </a:r>
          </a:p>
          <a:p>
            <a:pPr lvl="4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zh-TW" sz="1800" dirty="0">
                <a:ea typeface="新細明體" charset="-120"/>
              </a:rPr>
              <a:t>Detection </a:t>
            </a:r>
            <a:r>
              <a:rPr lang="en-US" altLang="zh-TW" sz="1800" dirty="0" smtClean="0">
                <a:ea typeface="新細明體" charset="-120"/>
              </a:rPr>
              <a:t>range</a:t>
            </a:r>
            <a:endParaRPr lang="en-US" altLang="zh-TW" sz="1800" dirty="0">
              <a:ea typeface="新細明體" charset="-120"/>
            </a:endParaRPr>
          </a:p>
          <a:p>
            <a:pPr lvl="4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zh-TW" sz="1800" dirty="0">
                <a:ea typeface="新細明體" charset="-120"/>
              </a:rPr>
              <a:t>Low preciseness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pH sensor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15F3F-EC69-4A16-8B86-37131B18DCFB}" type="slidenum">
              <a:rPr lang="en-US" altLang="zh-TW" smtClean="0"/>
              <a:pPr/>
              <a:t>9</a:t>
            </a:fld>
            <a:endParaRPr lang="en-US" altLang="zh-TW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214554"/>
            <a:ext cx="5291204" cy="39290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63499" dir="5400000" algn="ctr" rotWithShape="0">
              <a:schemeClr val="bg2">
                <a:alpha val="45000"/>
              </a:schemeClr>
            </a:outerShdw>
          </a:effec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- 標題投影片">
  <a:themeElements>
    <a:clrScheme name="Default - 標題投影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標題投影片">
      <a:majorFont>
        <a:latin typeface="Lucida Grande"/>
        <a:ea typeface="儷黑 Pro"/>
        <a:cs typeface="儷黑 Pro"/>
      </a:majorFont>
      <a:minorFont>
        <a:latin typeface="Lucida Grande"/>
        <a:ea typeface="儷黑 Pro"/>
        <a:cs typeface="儷黑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儷黑 Pro" charset="0"/>
            <a:cs typeface="儷黑 Pro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儷黑 Pro" charset="0"/>
            <a:cs typeface="儷黑 Pro" charset="0"/>
            <a:sym typeface="Gill Sans" charset="0"/>
          </a:defRPr>
        </a:defPPr>
      </a:lstStyle>
    </a:lnDef>
  </a:objectDefaults>
  <a:extraClrSchemeLst>
    <a:extraClrScheme>
      <a:clrScheme name="Default - 標題投影片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- 標題及物件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標題及物件">
      <a:majorFont>
        <a:latin typeface="Lucida Grande"/>
        <a:ea typeface="儷黑 Pro"/>
        <a:cs typeface="儷黑 Pro"/>
      </a:majorFont>
      <a:minorFont>
        <a:latin typeface="Lucida Grande"/>
        <a:ea typeface="儷黑 Pro"/>
        <a:cs typeface="儷黑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儷黑 Pro" charset="0"/>
            <a:cs typeface="儷黑 Pro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儷黑 Pro" charset="0"/>
            <a:cs typeface="儷黑 Pro" charset="0"/>
            <a:sym typeface="Gill Sans" charset="0"/>
          </a:defRPr>
        </a:defPPr>
      </a:lstStyle>
    </a:lnDef>
  </a:objectDefaults>
  <a:extraClrSchemeLst>
    <a:extraClrScheme>
      <a:clrScheme name="Default - 標題及物件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Pages>0</Pages>
  <Words>129</Words>
  <Characters>0</Characters>
  <PresentationFormat>如螢幕大小 (4:3)</PresentationFormat>
  <Lines>0</Lines>
  <Paragraphs>54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Gill Sans</vt:lpstr>
      <vt:lpstr>儷黑 Pro</vt:lpstr>
      <vt:lpstr>Lucida Grande</vt:lpstr>
      <vt:lpstr>Arial</vt:lpstr>
      <vt:lpstr>Wingdings</vt:lpstr>
      <vt:lpstr>Default - 標題投影片</vt:lpstr>
      <vt:lpstr>Default - 標題及物件</vt:lpstr>
      <vt:lpstr>Melamine Sensor Project</vt:lpstr>
      <vt:lpstr>Popular Methods</vt:lpstr>
      <vt:lpstr>Conventional Methods</vt:lpstr>
      <vt:lpstr>投影片 4</vt:lpstr>
      <vt:lpstr>Synthetic Biology Method</vt:lpstr>
      <vt:lpstr>Catabolism of melamine</vt:lpstr>
      <vt:lpstr>Melamine Metabolic Pathways</vt:lpstr>
      <vt:lpstr>Synthetic Biology Method</vt:lpstr>
      <vt:lpstr>pH sensor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Melamine Sensor Project</dc:title>
  <dc:subject/>
  <dc:creator>許志隆</dc:creator>
  <cp:keywords/>
  <dc:description/>
  <cp:lastModifiedBy>許志隆</cp:lastModifiedBy>
  <cp:revision>8</cp:revision>
  <dcterms:modified xsi:type="dcterms:W3CDTF">2008-11-25T05:11:45Z</dcterms:modified>
</cp:coreProperties>
</file>