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6" r:id="rId2"/>
    <p:sldId id="257" r:id="rId3"/>
    <p:sldId id="258" r:id="rId4"/>
    <p:sldId id="277" r:id="rId5"/>
    <p:sldId id="288" r:id="rId6"/>
    <p:sldId id="266" r:id="rId7"/>
    <p:sldId id="268" r:id="rId8"/>
    <p:sldId id="269" r:id="rId9"/>
    <p:sldId id="280" r:id="rId10"/>
    <p:sldId id="281" r:id="rId11"/>
    <p:sldId id="282" r:id="rId12"/>
    <p:sldId id="283" r:id="rId13"/>
    <p:sldId id="284" r:id="rId14"/>
    <p:sldId id="285" r:id="rId15"/>
    <p:sldId id="286" r:id="rId16"/>
    <p:sldId id="289" r:id="rId17"/>
    <p:sldId id="271" r:id="rId18"/>
    <p:sldId id="273" r:id="rId19"/>
    <p:sldId id="290" r:id="rId20"/>
    <p:sldId id="275" r:id="rId21"/>
    <p:sldId id="287"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8" d="100"/>
          <a:sy n="78" d="100"/>
        </p:scale>
        <p:origin x="-65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25761-0D70-4850-924B-62E890E4CF21}"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64320-A7CF-47FE-9DF8-24A06D7CE5FC}" type="slidenum">
              <a:rPr lang="en-US" smtClean="0"/>
              <a:pPr/>
              <a:t>‹#›</a:t>
            </a:fld>
            <a:endParaRPr lang="en-US"/>
          </a:p>
        </p:txBody>
      </p:sp>
    </p:spTree>
    <p:extLst>
      <p:ext uri="{BB962C8B-B14F-4D97-AF65-F5344CB8AC3E}">
        <p14:creationId xmlns:p14="http://schemas.microsoft.com/office/powerpoint/2010/main" xmlns="" val="154318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4952129-AF6B-477E-BE47-3828FD2F5CBC}" type="datetimeFigureOut">
              <a:rPr lang="en-US" smtClean="0"/>
              <a:pPr/>
              <a:t>12/6/2012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48D3D52-2BEE-4084-A422-C1CE266C79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952129-AF6B-477E-BE47-3828FD2F5CB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952129-AF6B-477E-BE47-3828FD2F5CB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952129-AF6B-477E-BE47-3828FD2F5CB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952129-AF6B-477E-BE47-3828FD2F5CB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D3D52-2BEE-4084-A422-C1CE266C79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952129-AF6B-477E-BE47-3828FD2F5CBC}"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952129-AF6B-477E-BE47-3828FD2F5CBC}" type="datetimeFigureOut">
              <a:rPr lang="en-US" smtClean="0"/>
              <a:pPr/>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952129-AF6B-477E-BE47-3828FD2F5CBC}" type="datetimeFigureOut">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52129-AF6B-477E-BE47-3828FD2F5CBC}" type="datetimeFigureOut">
              <a:rPr lang="en-US" smtClean="0"/>
              <a:pPr/>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952129-AF6B-477E-BE47-3828FD2F5CBC}"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D3D52-2BEE-4084-A422-C1CE266C79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952129-AF6B-477E-BE47-3828FD2F5CBC}"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48D3D52-2BEE-4084-A422-C1CE266C79B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952129-AF6B-477E-BE47-3828FD2F5CBC}" type="datetimeFigureOut">
              <a:rPr lang="en-US" smtClean="0"/>
              <a:pPr/>
              <a:t>12/6/2012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8D3D52-2BEE-4084-A422-C1CE266C79B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cbi.nlm.nih.gov/nuccore/NC_002939.5?report=genbank&amp;from=2667181&amp;to=2667495&amp;strand=true----" TargetMode="External"/><Relationship Id="rId2" Type="http://schemas.openxmlformats.org/officeDocument/2006/relationships/hyperlink" Target="http://www.geobacter.org/publication-files/1853864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924800" cy="2438400"/>
          </a:xfrm>
        </p:spPr>
        <p:txBody>
          <a:bodyPr>
            <a:normAutofit fontScale="90000"/>
          </a:bodyPr>
          <a:lstStyle/>
          <a:p>
            <a:pPr algn="ctr"/>
            <a:r>
              <a:rPr lang="en-US" dirty="0" smtClean="0"/>
              <a:t>Cloning the </a:t>
            </a:r>
            <a:r>
              <a:rPr lang="en-US" dirty="0" err="1" smtClean="0"/>
              <a:t>OmcF</a:t>
            </a:r>
            <a:r>
              <a:rPr lang="en-US" dirty="0" smtClean="0"/>
              <a:t> gene from </a:t>
            </a:r>
            <a:r>
              <a:rPr lang="en-US" dirty="0" err="1" smtClean="0"/>
              <a:t>geobacter</a:t>
            </a:r>
            <a:r>
              <a:rPr lang="en-US" dirty="0" smtClean="0"/>
              <a:t> </a:t>
            </a:r>
            <a:r>
              <a:rPr lang="en-US" dirty="0" err="1" smtClean="0"/>
              <a:t>sulferreducens</a:t>
            </a:r>
            <a:r>
              <a:rPr lang="en-US" dirty="0" smtClean="0"/>
              <a:t> to E. coli</a:t>
            </a:r>
            <a:endParaRPr lang="en-US" dirty="0"/>
          </a:p>
        </p:txBody>
      </p:sp>
      <p:sp>
        <p:nvSpPr>
          <p:cNvPr id="3" name="Subtitle 2"/>
          <p:cNvSpPr>
            <a:spLocks noGrp="1"/>
          </p:cNvSpPr>
          <p:nvPr>
            <p:ph type="subTitle" idx="1"/>
          </p:nvPr>
        </p:nvSpPr>
        <p:spPr>
          <a:xfrm rot="10800000" flipV="1">
            <a:off x="533400" y="4981136"/>
            <a:ext cx="7854696" cy="352864"/>
          </a:xfrm>
        </p:spPr>
        <p:txBody>
          <a:bodyPr>
            <a:normAutofit fontScale="77500" lnSpcReduction="20000"/>
          </a:bodyPr>
          <a:lstStyle/>
          <a:p>
            <a:r>
              <a:rPr lang="en-US" dirty="0" smtClean="0"/>
              <a:t>Valerie </a:t>
            </a:r>
            <a:r>
              <a:rPr lang="en-US" dirty="0" err="1" smtClean="0"/>
              <a:t>Wisco</a:t>
            </a:r>
            <a:r>
              <a:rPr lang="en-US" dirty="0" smtClean="0"/>
              <a:t> &amp; Casey </a:t>
            </a:r>
            <a:r>
              <a:rPr lang="en-US" dirty="0" err="1" smtClean="0"/>
              <a:t>Durnan</a:t>
            </a:r>
            <a:endParaRPr lang="en-US" dirty="0"/>
          </a:p>
        </p:txBody>
      </p:sp>
    </p:spTree>
    <p:extLst>
      <p:ext uri="{BB962C8B-B14F-4D97-AF65-F5344CB8AC3E}">
        <p14:creationId xmlns:p14="http://schemas.microsoft.com/office/powerpoint/2010/main" xmlns="" val="2752650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Site-directed Mutagenesis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28750" y="2437362"/>
            <a:ext cx="6286500" cy="3385038"/>
          </a:xfrm>
        </p:spPr>
      </p:pic>
      <p:sp>
        <p:nvSpPr>
          <p:cNvPr id="3" name="TextBox 2"/>
          <p:cNvSpPr txBox="1"/>
          <p:nvPr/>
        </p:nvSpPr>
        <p:spPr>
          <a:xfrm>
            <a:off x="2569464" y="1676400"/>
            <a:ext cx="1519968" cy="584775"/>
          </a:xfrm>
          <a:prstGeom prst="rect">
            <a:avLst/>
          </a:prstGeom>
          <a:noFill/>
        </p:spPr>
        <p:txBody>
          <a:bodyPr wrap="none" rtlCol="0">
            <a:spAutoFit/>
          </a:bodyPr>
          <a:lstStyle/>
          <a:p>
            <a:r>
              <a:rPr lang="en-US" sz="3200" dirty="0" smtClean="0"/>
              <a:t>~120 </a:t>
            </a:r>
            <a:r>
              <a:rPr lang="en-US" sz="3200" dirty="0" err="1" smtClean="0"/>
              <a:t>bp</a:t>
            </a:r>
            <a:endParaRPr lang="en-US" sz="3200" dirty="0"/>
          </a:p>
        </p:txBody>
      </p:sp>
      <p:sp>
        <p:nvSpPr>
          <p:cNvPr id="4" name="Right Brace 3"/>
          <p:cNvSpPr/>
          <p:nvPr/>
        </p:nvSpPr>
        <p:spPr>
          <a:xfrm rot="16200000">
            <a:off x="3075432" y="484630"/>
            <a:ext cx="326137" cy="3581402"/>
          </a:xfrm>
          <a:prstGeom prst="rightBrace">
            <a:avLst>
              <a:gd name="adj1" fmla="val 8333"/>
              <a:gd name="adj2" fmla="val 513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095528" y="6096000"/>
            <a:ext cx="1335622" cy="523220"/>
          </a:xfrm>
          <a:prstGeom prst="rect">
            <a:avLst/>
          </a:prstGeom>
          <a:noFill/>
        </p:spPr>
        <p:txBody>
          <a:bodyPr wrap="none" rtlCol="0">
            <a:spAutoFit/>
          </a:bodyPr>
          <a:lstStyle/>
          <a:p>
            <a:r>
              <a:rPr lang="en-US" sz="2800" dirty="0" smtClean="0"/>
              <a:t>~300bp</a:t>
            </a:r>
            <a:endParaRPr lang="en-US" sz="2800" dirty="0"/>
          </a:p>
        </p:txBody>
      </p:sp>
      <p:sp>
        <p:nvSpPr>
          <p:cNvPr id="6" name="Left Brace 5"/>
          <p:cNvSpPr/>
          <p:nvPr/>
        </p:nvSpPr>
        <p:spPr>
          <a:xfrm rot="16200000">
            <a:off x="5181600" y="3581400"/>
            <a:ext cx="457200" cy="4724400"/>
          </a:xfrm>
          <a:prstGeom prst="leftBrace">
            <a:avLst>
              <a:gd name="adj1" fmla="val 8333"/>
              <a:gd name="adj2" fmla="val 401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93068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Site-directed Mutagenesis: </a:t>
            </a:r>
            <a:br>
              <a:rPr lang="en-US" dirty="0" smtClean="0"/>
            </a:br>
            <a:r>
              <a:rPr lang="en-US" dirty="0" smtClean="0"/>
              <a:t>PCR amplification of fragments</a:t>
            </a:r>
            <a:endParaRPr lang="en-US" dirty="0"/>
          </a:p>
        </p:txBody>
      </p:sp>
      <p:sp>
        <p:nvSpPr>
          <p:cNvPr id="6" name="Content Placeholder 5"/>
          <p:cNvSpPr>
            <a:spLocks noGrp="1"/>
          </p:cNvSpPr>
          <p:nvPr>
            <p:ph sz="half" idx="1"/>
          </p:nvPr>
        </p:nvSpPr>
        <p:spPr>
          <a:xfrm>
            <a:off x="457200" y="1920085"/>
            <a:ext cx="3276600" cy="4434840"/>
          </a:xfrm>
        </p:spPr>
        <p:txBody>
          <a:bodyPr>
            <a:normAutofit/>
          </a:bodyPr>
          <a:lstStyle/>
          <a:p>
            <a:r>
              <a:rPr lang="en-US" dirty="0" smtClean="0"/>
              <a:t>Amplified upstream and downstream fragments separately</a:t>
            </a:r>
          </a:p>
          <a:p>
            <a:r>
              <a:rPr lang="en-US" dirty="0" smtClean="0"/>
              <a:t>Amplified each fragment at varying annealing temperatures to find optimal setting</a:t>
            </a:r>
          </a:p>
          <a:p>
            <a:endParaRPr lang="en-US" dirty="0"/>
          </a:p>
        </p:txBody>
      </p:sp>
      <p:pic>
        <p:nvPicPr>
          <p:cNvPr id="18" name="Content Placeholder 1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733800" y="1905000"/>
            <a:ext cx="5029200" cy="4495799"/>
          </a:xfrm>
        </p:spPr>
      </p:pic>
      <p:sp>
        <p:nvSpPr>
          <p:cNvPr id="19" name="TextBox 18"/>
          <p:cNvSpPr txBox="1"/>
          <p:nvPr/>
        </p:nvSpPr>
        <p:spPr>
          <a:xfrm>
            <a:off x="3962400" y="2743200"/>
            <a:ext cx="1197764" cy="369332"/>
          </a:xfrm>
          <a:prstGeom prst="rect">
            <a:avLst/>
          </a:prstGeom>
          <a:noFill/>
        </p:spPr>
        <p:txBody>
          <a:bodyPr wrap="none" rtlCol="0">
            <a:spAutoFit/>
          </a:bodyPr>
          <a:lstStyle/>
          <a:p>
            <a:r>
              <a:rPr lang="en-US" dirty="0" smtClean="0">
                <a:solidFill>
                  <a:srgbClr val="00CC00"/>
                </a:solidFill>
              </a:rPr>
              <a:t>Upstream</a:t>
            </a:r>
          </a:p>
        </p:txBody>
      </p:sp>
      <p:sp>
        <p:nvSpPr>
          <p:cNvPr id="20" name="TextBox 19"/>
          <p:cNvSpPr txBox="1"/>
          <p:nvPr/>
        </p:nvSpPr>
        <p:spPr>
          <a:xfrm>
            <a:off x="7239000" y="2927866"/>
            <a:ext cx="1510350" cy="369332"/>
          </a:xfrm>
          <a:prstGeom prst="rect">
            <a:avLst/>
          </a:prstGeom>
          <a:noFill/>
        </p:spPr>
        <p:txBody>
          <a:bodyPr wrap="none" rtlCol="0">
            <a:spAutoFit/>
          </a:bodyPr>
          <a:lstStyle/>
          <a:p>
            <a:r>
              <a:rPr lang="en-US" dirty="0" smtClean="0">
                <a:solidFill>
                  <a:srgbClr val="00CC00"/>
                </a:solidFill>
              </a:rPr>
              <a:t>Downstream</a:t>
            </a:r>
            <a:endParaRPr lang="en-US" dirty="0">
              <a:solidFill>
                <a:srgbClr val="00CC00"/>
              </a:solidFill>
            </a:endParaRPr>
          </a:p>
        </p:txBody>
      </p:sp>
      <p:sp>
        <p:nvSpPr>
          <p:cNvPr id="21" name="TextBox 20"/>
          <p:cNvSpPr txBox="1"/>
          <p:nvPr/>
        </p:nvSpPr>
        <p:spPr>
          <a:xfrm>
            <a:off x="4064190" y="4507468"/>
            <a:ext cx="994183" cy="369332"/>
          </a:xfrm>
          <a:prstGeom prst="rect">
            <a:avLst/>
          </a:prstGeom>
          <a:noFill/>
        </p:spPr>
        <p:txBody>
          <a:bodyPr wrap="none" rtlCol="0">
            <a:spAutoFit/>
          </a:bodyPr>
          <a:lstStyle/>
          <a:p>
            <a:r>
              <a:rPr lang="en-US" dirty="0" smtClean="0">
                <a:solidFill>
                  <a:srgbClr val="00CC00"/>
                </a:solidFill>
              </a:rPr>
              <a:t>55 </a:t>
            </a:r>
            <a:r>
              <a:rPr lang="en-US" dirty="0" smtClean="0">
                <a:solidFill>
                  <a:srgbClr val="00CC00"/>
                </a:solidFill>
                <a:latin typeface="Calibri"/>
              </a:rPr>
              <a:t>→65°</a:t>
            </a:r>
            <a:endParaRPr lang="en-US" dirty="0">
              <a:solidFill>
                <a:srgbClr val="00CC00"/>
              </a:solidFill>
            </a:endParaRPr>
          </a:p>
        </p:txBody>
      </p:sp>
      <p:sp>
        <p:nvSpPr>
          <p:cNvPr id="22" name="TextBox 21"/>
          <p:cNvSpPr txBox="1"/>
          <p:nvPr/>
        </p:nvSpPr>
        <p:spPr>
          <a:xfrm>
            <a:off x="7497083" y="4507468"/>
            <a:ext cx="994183" cy="369332"/>
          </a:xfrm>
          <a:prstGeom prst="rect">
            <a:avLst/>
          </a:prstGeom>
          <a:noFill/>
        </p:spPr>
        <p:txBody>
          <a:bodyPr wrap="none" rtlCol="0">
            <a:spAutoFit/>
          </a:bodyPr>
          <a:lstStyle/>
          <a:p>
            <a:r>
              <a:rPr lang="en-US" dirty="0">
                <a:solidFill>
                  <a:srgbClr val="00CC00"/>
                </a:solidFill>
              </a:rPr>
              <a:t>55 </a:t>
            </a:r>
            <a:r>
              <a:rPr lang="en-US" dirty="0">
                <a:solidFill>
                  <a:srgbClr val="00CC00"/>
                </a:solidFill>
                <a:latin typeface="Calibri"/>
              </a:rPr>
              <a:t>→65</a:t>
            </a:r>
            <a:r>
              <a:rPr lang="en-US" dirty="0" smtClean="0">
                <a:solidFill>
                  <a:srgbClr val="00CC00"/>
                </a:solidFill>
                <a:latin typeface="Calibri"/>
              </a:rPr>
              <a:t>°</a:t>
            </a:r>
            <a:endParaRPr lang="en-US" dirty="0">
              <a:solidFill>
                <a:srgbClr val="00CC00"/>
              </a:solidFill>
            </a:endParaRPr>
          </a:p>
        </p:txBody>
      </p:sp>
      <p:sp>
        <p:nvSpPr>
          <p:cNvPr id="23" name="TextBox 22"/>
          <p:cNvSpPr txBox="1"/>
          <p:nvPr/>
        </p:nvSpPr>
        <p:spPr>
          <a:xfrm>
            <a:off x="5638799" y="1981200"/>
            <a:ext cx="1167307" cy="369332"/>
          </a:xfrm>
          <a:prstGeom prst="rect">
            <a:avLst/>
          </a:prstGeom>
          <a:noFill/>
        </p:spPr>
        <p:txBody>
          <a:bodyPr wrap="none" rtlCol="0">
            <a:spAutoFit/>
          </a:bodyPr>
          <a:lstStyle/>
          <a:p>
            <a:r>
              <a:rPr lang="en-US" dirty="0" smtClean="0">
                <a:solidFill>
                  <a:srgbClr val="FF0000"/>
                </a:solidFill>
              </a:rPr>
              <a:t>+ Control</a:t>
            </a:r>
            <a:endParaRPr lang="en-US" dirty="0">
              <a:solidFill>
                <a:srgbClr val="FF0000"/>
              </a:solidFill>
            </a:endParaRPr>
          </a:p>
        </p:txBody>
      </p:sp>
      <p:cxnSp>
        <p:nvCxnSpPr>
          <p:cNvPr id="25" name="Straight Arrow Connector 24"/>
          <p:cNvCxnSpPr>
            <a:stCxn id="23" idx="2"/>
          </p:cNvCxnSpPr>
          <p:nvPr/>
        </p:nvCxnSpPr>
        <p:spPr>
          <a:xfrm flipH="1">
            <a:off x="6222452" y="2350532"/>
            <a:ext cx="1" cy="3926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60164" y="2546866"/>
            <a:ext cx="798617" cy="369332"/>
          </a:xfrm>
          <a:prstGeom prst="rect">
            <a:avLst/>
          </a:prstGeom>
          <a:noFill/>
        </p:spPr>
        <p:txBody>
          <a:bodyPr wrap="none" rtlCol="0">
            <a:spAutoFit/>
          </a:bodyPr>
          <a:lstStyle/>
          <a:p>
            <a:r>
              <a:rPr lang="en-US" dirty="0" smtClean="0">
                <a:solidFill>
                  <a:srgbClr val="FFFF00"/>
                </a:solidFill>
              </a:rPr>
              <a:t>500bp</a:t>
            </a:r>
            <a:endParaRPr lang="en-US" dirty="0">
              <a:solidFill>
                <a:srgbClr val="FFFF00"/>
              </a:solidFill>
            </a:endParaRPr>
          </a:p>
        </p:txBody>
      </p:sp>
      <p:sp>
        <p:nvSpPr>
          <p:cNvPr id="27" name="TextBox 26"/>
          <p:cNvSpPr txBox="1"/>
          <p:nvPr/>
        </p:nvSpPr>
        <p:spPr>
          <a:xfrm>
            <a:off x="6479970" y="2534674"/>
            <a:ext cx="914033" cy="369332"/>
          </a:xfrm>
          <a:prstGeom prst="rect">
            <a:avLst/>
          </a:prstGeom>
          <a:noFill/>
        </p:spPr>
        <p:txBody>
          <a:bodyPr wrap="none" rtlCol="0">
            <a:spAutoFit/>
          </a:bodyPr>
          <a:lstStyle/>
          <a:p>
            <a:r>
              <a:rPr lang="en-US" dirty="0" smtClean="0">
                <a:solidFill>
                  <a:srgbClr val="FFFF00"/>
                </a:solidFill>
              </a:rPr>
              <a:t>1000bp</a:t>
            </a:r>
            <a:endParaRPr lang="en-US" dirty="0">
              <a:solidFill>
                <a:srgbClr val="FFFF00"/>
              </a:solidFill>
            </a:endParaRPr>
          </a:p>
        </p:txBody>
      </p:sp>
      <p:sp>
        <p:nvSpPr>
          <p:cNvPr id="28" name="TextBox 27"/>
          <p:cNvSpPr txBox="1"/>
          <p:nvPr/>
        </p:nvSpPr>
        <p:spPr>
          <a:xfrm>
            <a:off x="6534707" y="4692134"/>
            <a:ext cx="798617" cy="369332"/>
          </a:xfrm>
          <a:prstGeom prst="rect">
            <a:avLst/>
          </a:prstGeom>
          <a:noFill/>
        </p:spPr>
        <p:txBody>
          <a:bodyPr wrap="none" rtlCol="0">
            <a:spAutoFit/>
          </a:bodyPr>
          <a:lstStyle/>
          <a:p>
            <a:r>
              <a:rPr lang="en-US" dirty="0" smtClean="0">
                <a:solidFill>
                  <a:srgbClr val="FFFF00"/>
                </a:solidFill>
              </a:rPr>
              <a:t>100bp</a:t>
            </a:r>
            <a:endParaRPr lang="en-US" dirty="0">
              <a:solidFill>
                <a:srgbClr val="FFFF00"/>
              </a:solidFill>
            </a:endParaRPr>
          </a:p>
        </p:txBody>
      </p:sp>
      <p:cxnSp>
        <p:nvCxnSpPr>
          <p:cNvPr id="30" name="Straight Arrow Connector 29"/>
          <p:cNvCxnSpPr/>
          <p:nvPr/>
        </p:nvCxnSpPr>
        <p:spPr>
          <a:xfrm flipH="1">
            <a:off x="5559472" y="2927866"/>
            <a:ext cx="307928" cy="95833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06106" y="4507468"/>
            <a:ext cx="130880" cy="18466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534707" y="2904006"/>
            <a:ext cx="336839" cy="7535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0" y="5486400"/>
            <a:ext cx="2175596" cy="369332"/>
          </a:xfrm>
          <a:prstGeom prst="rect">
            <a:avLst/>
          </a:prstGeom>
          <a:noFill/>
        </p:spPr>
        <p:txBody>
          <a:bodyPr wrap="none" rtlCol="0">
            <a:spAutoFit/>
          </a:bodyPr>
          <a:lstStyle/>
          <a:p>
            <a:r>
              <a:rPr lang="en-US" dirty="0" smtClean="0">
                <a:solidFill>
                  <a:srgbClr val="00CC00"/>
                </a:solidFill>
              </a:rPr>
              <a:t>Primers ( - Control)</a:t>
            </a:r>
            <a:endParaRPr lang="en-US" dirty="0">
              <a:solidFill>
                <a:srgbClr val="00CC00"/>
              </a:solidFill>
            </a:endParaRPr>
          </a:p>
        </p:txBody>
      </p:sp>
      <p:cxnSp>
        <p:nvCxnSpPr>
          <p:cNvPr id="39" name="Straight Arrow Connector 38"/>
          <p:cNvCxnSpPr/>
          <p:nvPr/>
        </p:nvCxnSpPr>
        <p:spPr>
          <a:xfrm flipV="1">
            <a:off x="5058373" y="4599801"/>
            <a:ext cx="655063" cy="886599"/>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160164" y="4599801"/>
            <a:ext cx="1319806" cy="88660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355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solidFill>
                  <a:srgbClr val="04617B"/>
                </a:solidFill>
              </a:rPr>
              <a:t>Site-directed Mutagenesis: </a:t>
            </a:r>
            <a:br>
              <a:rPr lang="en-US" sz="4500" dirty="0">
                <a:solidFill>
                  <a:srgbClr val="04617B"/>
                </a:solidFill>
              </a:rPr>
            </a:br>
            <a:r>
              <a:rPr lang="en-US" sz="4500" dirty="0">
                <a:solidFill>
                  <a:srgbClr val="04617B"/>
                </a:solidFill>
              </a:rPr>
              <a:t>PCR amplification of fragments</a:t>
            </a:r>
            <a:endParaRPr lang="en-US" dirty="0"/>
          </a:p>
        </p:txBody>
      </p:sp>
      <p:sp>
        <p:nvSpPr>
          <p:cNvPr id="3" name="Content Placeholder 2"/>
          <p:cNvSpPr>
            <a:spLocks noGrp="1"/>
          </p:cNvSpPr>
          <p:nvPr>
            <p:ph idx="1"/>
          </p:nvPr>
        </p:nvSpPr>
        <p:spPr/>
        <p:txBody>
          <a:bodyPr/>
          <a:lstStyle/>
          <a:p>
            <a:r>
              <a:rPr lang="en-US" dirty="0" smtClean="0"/>
              <a:t>The 65°C annealing temperature produced the cleanest results</a:t>
            </a:r>
          </a:p>
          <a:p>
            <a:r>
              <a:rPr lang="en-US" dirty="0" smtClean="0"/>
              <a:t>Band sizes appear to be correct</a:t>
            </a:r>
          </a:p>
          <a:p>
            <a:r>
              <a:rPr lang="en-US" dirty="0" smtClean="0"/>
              <a:t>Primers had substantial background noise</a:t>
            </a:r>
            <a:r>
              <a:rPr lang="en-US" dirty="0"/>
              <a:t>– prone to 2’ folding</a:t>
            </a:r>
            <a:endParaRPr lang="en-US" dirty="0" smtClean="0"/>
          </a:p>
          <a:p>
            <a:r>
              <a:rPr lang="en-US" dirty="0" smtClean="0"/>
              <a:t>Many PCR artifacts</a:t>
            </a:r>
          </a:p>
          <a:p>
            <a:pPr marL="0" indent="0">
              <a:buNone/>
            </a:pPr>
            <a:endParaRPr lang="en-US" dirty="0" smtClean="0"/>
          </a:p>
        </p:txBody>
      </p:sp>
    </p:spTree>
    <p:extLst>
      <p:ext uri="{BB962C8B-B14F-4D97-AF65-F5344CB8AC3E}">
        <p14:creationId xmlns:p14="http://schemas.microsoft.com/office/powerpoint/2010/main" xmlns="" val="352725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solidFill>
                  <a:srgbClr val="04617B"/>
                </a:solidFill>
              </a:rPr>
              <a:t>Site-directed Mutagenesis: </a:t>
            </a:r>
            <a:br>
              <a:rPr lang="en-US" sz="4500" dirty="0">
                <a:solidFill>
                  <a:srgbClr val="04617B"/>
                </a:solidFill>
              </a:rPr>
            </a:br>
            <a:r>
              <a:rPr lang="en-US" sz="4500" dirty="0" smtClean="0">
                <a:solidFill>
                  <a:srgbClr val="04617B"/>
                </a:solidFill>
              </a:rPr>
              <a:t>PCR ligation</a:t>
            </a:r>
            <a:endParaRPr lang="en-US" dirty="0"/>
          </a:p>
        </p:txBody>
      </p:sp>
      <p:sp>
        <p:nvSpPr>
          <p:cNvPr id="3" name="Content Placeholder 2"/>
          <p:cNvSpPr>
            <a:spLocks noGrp="1"/>
          </p:cNvSpPr>
          <p:nvPr>
            <p:ph sz="half" idx="1"/>
          </p:nvPr>
        </p:nvSpPr>
        <p:spPr>
          <a:xfrm>
            <a:off x="457200" y="1920085"/>
            <a:ext cx="8001000" cy="1966115"/>
          </a:xfrm>
        </p:spPr>
        <p:txBody>
          <a:bodyPr>
            <a:normAutofit lnSpcReduction="10000"/>
          </a:bodyPr>
          <a:lstStyle/>
          <a:p>
            <a:r>
              <a:rPr lang="en-US" dirty="0" smtClean="0"/>
              <a:t>Combined upstream and downstream fragments in PCR amplification, as an attempt to allow complimentary overhangs to act as primers</a:t>
            </a:r>
          </a:p>
          <a:p>
            <a:r>
              <a:rPr lang="en-US" dirty="0" smtClean="0"/>
              <a:t>In another reaction, added outside primers in addition to fragments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143000" y="3962400"/>
            <a:ext cx="7239000" cy="2526322"/>
          </a:xfrm>
        </p:spPr>
      </p:pic>
    </p:spTree>
    <p:extLst>
      <p:ext uri="{BB962C8B-B14F-4D97-AF65-F5344CB8AC3E}">
        <p14:creationId xmlns:p14="http://schemas.microsoft.com/office/powerpoint/2010/main" xmlns="" val="304610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Site-directed Mutagenesis: </a:t>
            </a:r>
            <a:br>
              <a:rPr lang="en-US" dirty="0"/>
            </a:br>
            <a:r>
              <a:rPr lang="en-US" dirty="0" smtClean="0"/>
              <a:t>PCR ligation and verification</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3352800"/>
            <a:ext cx="8305800" cy="3429000"/>
          </a:xfrm>
        </p:spPr>
      </p:pic>
      <p:sp>
        <p:nvSpPr>
          <p:cNvPr id="9" name="Content Placeholder 8"/>
          <p:cNvSpPr>
            <a:spLocks noGrp="1"/>
          </p:cNvSpPr>
          <p:nvPr>
            <p:ph sz="half" idx="2"/>
          </p:nvPr>
        </p:nvSpPr>
        <p:spPr>
          <a:xfrm>
            <a:off x="457200" y="1920085"/>
            <a:ext cx="8229600" cy="1432715"/>
          </a:xfrm>
        </p:spPr>
        <p:txBody>
          <a:bodyPr>
            <a:normAutofit lnSpcReduction="10000"/>
          </a:bodyPr>
          <a:lstStyle/>
          <a:p>
            <a:r>
              <a:rPr lang="en-US" dirty="0" smtClean="0"/>
              <a:t>Annealing temp of 65° C</a:t>
            </a:r>
          </a:p>
          <a:p>
            <a:r>
              <a:rPr lang="en-US" dirty="0" smtClean="0"/>
              <a:t>Amplified d/s and u/s for comparison</a:t>
            </a:r>
          </a:p>
          <a:p>
            <a:r>
              <a:rPr lang="en-US" dirty="0" smtClean="0"/>
              <a:t>1.8% </a:t>
            </a:r>
            <a:r>
              <a:rPr lang="en-US" dirty="0" err="1" smtClean="0"/>
              <a:t>agarose</a:t>
            </a:r>
            <a:r>
              <a:rPr lang="en-US" dirty="0" smtClean="0"/>
              <a:t> gel, 15v for 16 </a:t>
            </a:r>
            <a:r>
              <a:rPr lang="en-US" dirty="0" err="1" smtClean="0"/>
              <a:t>hrs</a:t>
            </a:r>
            <a:r>
              <a:rPr lang="en-US" dirty="0" smtClean="0"/>
              <a:t> for high resolution</a:t>
            </a:r>
            <a:endParaRPr lang="en-US" dirty="0"/>
          </a:p>
        </p:txBody>
      </p:sp>
      <p:sp>
        <p:nvSpPr>
          <p:cNvPr id="10" name="TextBox 9"/>
          <p:cNvSpPr txBox="1"/>
          <p:nvPr/>
        </p:nvSpPr>
        <p:spPr>
          <a:xfrm>
            <a:off x="457200" y="3733800"/>
            <a:ext cx="8305800" cy="369332"/>
          </a:xfrm>
          <a:prstGeom prst="rect">
            <a:avLst/>
          </a:prstGeom>
          <a:noFill/>
        </p:spPr>
        <p:txBody>
          <a:bodyPr wrap="square" rtlCol="0">
            <a:spAutoFit/>
          </a:bodyPr>
          <a:lstStyle/>
          <a:p>
            <a:r>
              <a:rPr lang="en-US" dirty="0" smtClean="0">
                <a:solidFill>
                  <a:srgbClr val="FF0000"/>
                </a:solidFill>
              </a:rPr>
              <a:t>+ Control         </a:t>
            </a:r>
            <a:r>
              <a:rPr lang="en-US" dirty="0" smtClean="0">
                <a:solidFill>
                  <a:srgbClr val="FFFF00"/>
                </a:solidFill>
              </a:rPr>
              <a:t>L</a:t>
            </a:r>
            <a:r>
              <a:rPr lang="en-US" dirty="0" smtClean="0">
                <a:solidFill>
                  <a:srgbClr val="FF0000"/>
                </a:solidFill>
              </a:rPr>
              <a:t>      </a:t>
            </a:r>
            <a:r>
              <a:rPr lang="en-US" dirty="0" smtClean="0">
                <a:solidFill>
                  <a:srgbClr val="00CC00"/>
                </a:solidFill>
              </a:rPr>
              <a:t>non-template</a:t>
            </a:r>
            <a:r>
              <a:rPr lang="en-US" dirty="0" smtClean="0">
                <a:solidFill>
                  <a:srgbClr val="FF0000"/>
                </a:solidFill>
              </a:rPr>
              <a:t>     </a:t>
            </a:r>
            <a:r>
              <a:rPr lang="en-US" dirty="0" smtClean="0">
                <a:solidFill>
                  <a:srgbClr val="FFFF00"/>
                </a:solidFill>
              </a:rPr>
              <a:t>L</a:t>
            </a:r>
            <a:r>
              <a:rPr lang="en-US" dirty="0" smtClean="0">
                <a:solidFill>
                  <a:srgbClr val="FF0000"/>
                </a:solidFill>
              </a:rPr>
              <a:t>    </a:t>
            </a:r>
            <a:r>
              <a:rPr lang="en-US" dirty="0" smtClean="0">
                <a:solidFill>
                  <a:srgbClr val="00CC00"/>
                </a:solidFill>
              </a:rPr>
              <a:t>ds   p-</a:t>
            </a:r>
            <a:r>
              <a:rPr lang="en-US" dirty="0" err="1" smtClean="0">
                <a:solidFill>
                  <a:srgbClr val="00CC00"/>
                </a:solidFill>
              </a:rPr>
              <a:t>lig</a:t>
            </a:r>
            <a:r>
              <a:rPr lang="en-US" dirty="0" smtClean="0">
                <a:solidFill>
                  <a:srgbClr val="00CC00"/>
                </a:solidFill>
              </a:rPr>
              <a:t>    us      </a:t>
            </a:r>
            <a:r>
              <a:rPr lang="en-US" dirty="0" smtClean="0">
                <a:solidFill>
                  <a:srgbClr val="FFFF00"/>
                </a:solidFill>
              </a:rPr>
              <a:t>L</a:t>
            </a:r>
            <a:r>
              <a:rPr lang="en-US" dirty="0" smtClean="0">
                <a:solidFill>
                  <a:srgbClr val="FF0000"/>
                </a:solidFill>
              </a:rPr>
              <a:t>      </a:t>
            </a:r>
            <a:r>
              <a:rPr lang="en-US" dirty="0" smtClean="0">
                <a:solidFill>
                  <a:srgbClr val="00CC00"/>
                </a:solidFill>
              </a:rPr>
              <a:t>replicates</a:t>
            </a:r>
            <a:endParaRPr lang="en-US" dirty="0">
              <a:solidFill>
                <a:srgbClr val="00CC00"/>
              </a:solidFill>
            </a:endParaRPr>
          </a:p>
        </p:txBody>
      </p:sp>
      <p:cxnSp>
        <p:nvCxnSpPr>
          <p:cNvPr id="12" name="Straight Arrow Connector 11"/>
          <p:cNvCxnSpPr/>
          <p:nvPr/>
        </p:nvCxnSpPr>
        <p:spPr>
          <a:xfrm>
            <a:off x="1524000" y="4103132"/>
            <a:ext cx="0" cy="3926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67000" y="4495800"/>
            <a:ext cx="914033" cy="1477328"/>
          </a:xfrm>
          <a:prstGeom prst="rect">
            <a:avLst/>
          </a:prstGeom>
          <a:noFill/>
        </p:spPr>
        <p:txBody>
          <a:bodyPr wrap="none" rtlCol="0">
            <a:spAutoFit/>
          </a:bodyPr>
          <a:lstStyle/>
          <a:p>
            <a:r>
              <a:rPr lang="en-US" dirty="0" smtClean="0">
                <a:solidFill>
                  <a:srgbClr val="FFFF00"/>
                </a:solidFill>
              </a:rPr>
              <a:t>1000bp</a:t>
            </a:r>
          </a:p>
          <a:p>
            <a:endParaRPr lang="en-US" dirty="0">
              <a:solidFill>
                <a:srgbClr val="FFFF00"/>
              </a:solidFill>
            </a:endParaRPr>
          </a:p>
          <a:p>
            <a:r>
              <a:rPr lang="en-US" dirty="0" smtClean="0">
                <a:solidFill>
                  <a:srgbClr val="FFFF00"/>
                </a:solidFill>
              </a:rPr>
              <a:t>500bp</a:t>
            </a:r>
          </a:p>
          <a:p>
            <a:endParaRPr lang="en-US" dirty="0">
              <a:solidFill>
                <a:srgbClr val="FFFF00"/>
              </a:solidFill>
            </a:endParaRPr>
          </a:p>
          <a:p>
            <a:r>
              <a:rPr lang="en-US" dirty="0" smtClean="0">
                <a:solidFill>
                  <a:srgbClr val="FFFF00"/>
                </a:solidFill>
              </a:rPr>
              <a:t>100bp</a:t>
            </a:r>
            <a:endParaRPr lang="en-US" dirty="0">
              <a:solidFill>
                <a:srgbClr val="FFFF00"/>
              </a:solidFill>
            </a:endParaRPr>
          </a:p>
        </p:txBody>
      </p:sp>
      <p:cxnSp>
        <p:nvCxnSpPr>
          <p:cNvPr id="15" name="Straight Arrow Connector 14"/>
          <p:cNvCxnSpPr/>
          <p:nvPr/>
        </p:nvCxnSpPr>
        <p:spPr>
          <a:xfrm>
            <a:off x="3581033" y="4648200"/>
            <a:ext cx="381367" cy="152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00" y="5234464"/>
            <a:ext cx="533400" cy="9953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29000" y="5791200"/>
            <a:ext cx="533400" cy="457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841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ligation results</a:t>
            </a:r>
            <a:endParaRPr lang="en-US" dirty="0"/>
          </a:p>
        </p:txBody>
      </p:sp>
      <p:sp>
        <p:nvSpPr>
          <p:cNvPr id="3" name="Content Placeholder 2"/>
          <p:cNvSpPr>
            <a:spLocks noGrp="1"/>
          </p:cNvSpPr>
          <p:nvPr>
            <p:ph sz="half" idx="1"/>
          </p:nvPr>
        </p:nvSpPr>
        <p:spPr>
          <a:xfrm>
            <a:off x="457200" y="1920085"/>
            <a:ext cx="4800600" cy="4434840"/>
          </a:xfrm>
        </p:spPr>
        <p:txBody>
          <a:bodyPr/>
          <a:lstStyle/>
          <a:p>
            <a:r>
              <a:rPr lang="en-US" dirty="0" smtClean="0"/>
              <a:t>D/s ~100-120bp</a:t>
            </a:r>
          </a:p>
          <a:p>
            <a:r>
              <a:rPr lang="en-US" dirty="0" smtClean="0"/>
              <a:t>U/s ~250-300bp</a:t>
            </a:r>
          </a:p>
          <a:p>
            <a:r>
              <a:rPr lang="en-US" dirty="0" smtClean="0"/>
              <a:t>P-</a:t>
            </a:r>
            <a:r>
              <a:rPr lang="en-US" dirty="0" err="1" smtClean="0"/>
              <a:t>lig</a:t>
            </a:r>
            <a:r>
              <a:rPr lang="en-US" dirty="0" smtClean="0"/>
              <a:t> ~350 OR 450bp</a:t>
            </a:r>
          </a:p>
          <a:p>
            <a:r>
              <a:rPr lang="en-US" dirty="0" smtClean="0"/>
              <a:t>Since sequencing was inconclusive, we continued work on both the 350- and 450bp inserts</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504688" y="2362200"/>
            <a:ext cx="2586539" cy="3200400"/>
          </a:xfrm>
        </p:spPr>
      </p:pic>
      <p:cxnSp>
        <p:nvCxnSpPr>
          <p:cNvPr id="7" name="Straight Connector 6"/>
          <p:cNvCxnSpPr/>
          <p:nvPr/>
        </p:nvCxnSpPr>
        <p:spPr>
          <a:xfrm>
            <a:off x="5486400" y="5181600"/>
            <a:ext cx="28956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86400" y="4038600"/>
            <a:ext cx="28956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162800" y="4038600"/>
            <a:ext cx="609600" cy="304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ounded Rectangle 15"/>
          <p:cNvSpPr/>
          <p:nvPr/>
        </p:nvSpPr>
        <p:spPr>
          <a:xfrm>
            <a:off x="5791200" y="4876800"/>
            <a:ext cx="6858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477000" y="3733800"/>
            <a:ext cx="609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477000" y="3352800"/>
            <a:ext cx="6096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1188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ngela\Documents\Recombinant DNA- Gel Pictures\Gel 11.13.12.jpg"/>
          <p:cNvPicPr>
            <a:picLocks noChangeAspect="1" noChangeArrowheads="1"/>
          </p:cNvPicPr>
          <p:nvPr/>
        </p:nvPicPr>
        <p:blipFill>
          <a:blip r:embed="rId2" cstate="print"/>
          <a:srcRect/>
          <a:stretch>
            <a:fillRect/>
          </a:stretch>
        </p:blipFill>
        <p:spPr bwMode="auto">
          <a:xfrm>
            <a:off x="3795713" y="4114800"/>
            <a:ext cx="5348287" cy="2232056"/>
          </a:xfrm>
          <a:prstGeom prst="rect">
            <a:avLst/>
          </a:prstGeom>
          <a:noFill/>
        </p:spPr>
      </p:pic>
      <p:sp>
        <p:nvSpPr>
          <p:cNvPr id="2" name="Title 1"/>
          <p:cNvSpPr>
            <a:spLocks noGrp="1"/>
          </p:cNvSpPr>
          <p:nvPr>
            <p:ph type="title"/>
          </p:nvPr>
        </p:nvSpPr>
        <p:spPr>
          <a:xfrm>
            <a:off x="457200" y="533400"/>
            <a:ext cx="8229600" cy="1143000"/>
          </a:xfrm>
        </p:spPr>
        <p:txBody>
          <a:bodyPr>
            <a:normAutofit/>
          </a:bodyPr>
          <a:lstStyle/>
          <a:p>
            <a:r>
              <a:rPr lang="en-US" dirty="0" smtClean="0"/>
              <a:t>Digestion and Quantity Check  </a:t>
            </a:r>
            <a:endParaRPr lang="en-US" dirty="0"/>
          </a:p>
        </p:txBody>
      </p:sp>
      <p:sp>
        <p:nvSpPr>
          <p:cNvPr id="3" name="Content Placeholder 2"/>
          <p:cNvSpPr>
            <a:spLocks noGrp="1"/>
          </p:cNvSpPr>
          <p:nvPr>
            <p:ph idx="1"/>
          </p:nvPr>
        </p:nvSpPr>
        <p:spPr>
          <a:xfrm>
            <a:off x="457200" y="1981200"/>
            <a:ext cx="3276600" cy="4343400"/>
          </a:xfrm>
        </p:spPr>
        <p:txBody>
          <a:bodyPr>
            <a:normAutofit/>
          </a:bodyPr>
          <a:lstStyle/>
          <a:p>
            <a:r>
              <a:rPr lang="en-US" dirty="0" smtClean="0"/>
              <a:t>Objective: </a:t>
            </a:r>
          </a:p>
          <a:p>
            <a:pPr lvl="1"/>
            <a:r>
              <a:rPr lang="en-US" sz="1900" dirty="0" smtClean="0"/>
              <a:t>To digest plasmid </a:t>
            </a:r>
          </a:p>
          <a:p>
            <a:pPr lvl="1">
              <a:buNone/>
            </a:pPr>
            <a:r>
              <a:rPr lang="en-US" sz="1900" dirty="0" smtClean="0"/>
              <a:t>     with enzymes in</a:t>
            </a:r>
            <a:br>
              <a:rPr lang="en-US" sz="1900" dirty="0" smtClean="0"/>
            </a:br>
            <a:r>
              <a:rPr lang="en-US" sz="1900" dirty="0" smtClean="0"/>
              <a:t> order to insert and </a:t>
            </a:r>
            <a:r>
              <a:rPr lang="en-US" sz="1900" dirty="0" err="1" smtClean="0"/>
              <a:t>ligate</a:t>
            </a:r>
            <a:r>
              <a:rPr lang="en-US" sz="1900" dirty="0" smtClean="0"/>
              <a:t> our target gene</a:t>
            </a:r>
          </a:p>
          <a:p>
            <a:r>
              <a:rPr lang="en-US" dirty="0" smtClean="0"/>
              <a:t>Procedure:</a:t>
            </a:r>
          </a:p>
          <a:p>
            <a:pPr lvl="1"/>
            <a:r>
              <a:rPr lang="en-US" sz="1900" dirty="0" smtClean="0"/>
              <a:t>Our inserts were </a:t>
            </a:r>
          </a:p>
          <a:p>
            <a:pPr lvl="1">
              <a:buNone/>
            </a:pPr>
            <a:r>
              <a:rPr lang="en-US" sz="1900" dirty="0" smtClean="0"/>
              <a:t>    digested with </a:t>
            </a:r>
            <a:r>
              <a:rPr lang="en-US" sz="1900" dirty="0" err="1" smtClean="0"/>
              <a:t>with</a:t>
            </a:r>
            <a:endParaRPr lang="en-US" sz="1900" dirty="0" smtClean="0"/>
          </a:p>
          <a:p>
            <a:pPr lvl="1">
              <a:buNone/>
            </a:pPr>
            <a:r>
              <a:rPr lang="en-US" sz="1900" dirty="0" smtClean="0"/>
              <a:t>    </a:t>
            </a:r>
            <a:r>
              <a:rPr lang="en-US" sz="1900" dirty="0" err="1" smtClean="0"/>
              <a:t>XbaI</a:t>
            </a:r>
            <a:r>
              <a:rPr lang="en-US" sz="1900" dirty="0" smtClean="0"/>
              <a:t> </a:t>
            </a:r>
            <a:r>
              <a:rPr lang="en-US" sz="1900" dirty="0" smtClean="0"/>
              <a:t>and </a:t>
            </a:r>
            <a:r>
              <a:rPr lang="en-US" sz="1900" dirty="0" err="1" smtClean="0"/>
              <a:t>PstI</a:t>
            </a:r>
            <a:endParaRPr lang="en-US" sz="1900" dirty="0" smtClean="0"/>
          </a:p>
          <a:p>
            <a:pPr lvl="1"/>
            <a:r>
              <a:rPr lang="en-US" sz="1900" dirty="0" smtClean="0"/>
              <a:t>Plasmid was digested</a:t>
            </a:r>
          </a:p>
          <a:p>
            <a:pPr lvl="1">
              <a:buNone/>
            </a:pPr>
            <a:r>
              <a:rPr lang="en-US" sz="1900" dirty="0" smtClean="0"/>
              <a:t>    with </a:t>
            </a:r>
            <a:r>
              <a:rPr lang="en-US" sz="1900" dirty="0" err="1" smtClean="0"/>
              <a:t>SpeI</a:t>
            </a:r>
            <a:r>
              <a:rPr lang="en-US" sz="1900" dirty="0" smtClean="0"/>
              <a:t> and </a:t>
            </a:r>
            <a:r>
              <a:rPr lang="en-US" sz="1900" dirty="0" err="1" smtClean="0"/>
              <a:t>PstL</a:t>
            </a:r>
            <a:endParaRPr lang="en-US" sz="1900" dirty="0" smtClean="0"/>
          </a:p>
          <a:p>
            <a:pPr lvl="1">
              <a:buNone/>
            </a:pPr>
            <a:endParaRPr lang="en-US" sz="1900" dirty="0" smtClean="0"/>
          </a:p>
        </p:txBody>
      </p:sp>
      <p:sp>
        <p:nvSpPr>
          <p:cNvPr id="7" name="TextBox 6"/>
          <p:cNvSpPr txBox="1"/>
          <p:nvPr/>
        </p:nvSpPr>
        <p:spPr>
          <a:xfrm rot="16200000">
            <a:off x="3201890" y="2513111"/>
            <a:ext cx="1676400" cy="307777"/>
          </a:xfrm>
          <a:prstGeom prst="rect">
            <a:avLst/>
          </a:prstGeom>
          <a:noFill/>
        </p:spPr>
        <p:txBody>
          <a:bodyPr wrap="square" rtlCol="0">
            <a:spAutoFit/>
          </a:bodyPr>
          <a:lstStyle/>
          <a:p>
            <a:r>
              <a:rPr lang="en-US" sz="1400" dirty="0" smtClean="0"/>
              <a:t>100 </a:t>
            </a:r>
            <a:r>
              <a:rPr lang="en-US" sz="1400" dirty="0" err="1" smtClean="0"/>
              <a:t>bp</a:t>
            </a:r>
            <a:r>
              <a:rPr lang="en-US" sz="1400" dirty="0" smtClean="0"/>
              <a:t> Ladder</a:t>
            </a:r>
            <a:endParaRPr lang="en-US" sz="1400" dirty="0"/>
          </a:p>
        </p:txBody>
      </p:sp>
      <p:sp>
        <p:nvSpPr>
          <p:cNvPr id="8" name="TextBox 7"/>
          <p:cNvSpPr txBox="1"/>
          <p:nvPr/>
        </p:nvSpPr>
        <p:spPr>
          <a:xfrm rot="16200000">
            <a:off x="3925790" y="2551211"/>
            <a:ext cx="1752600" cy="307777"/>
          </a:xfrm>
          <a:prstGeom prst="rect">
            <a:avLst/>
          </a:prstGeom>
          <a:noFill/>
        </p:spPr>
        <p:txBody>
          <a:bodyPr wrap="square" rtlCol="0">
            <a:spAutoFit/>
          </a:bodyPr>
          <a:lstStyle/>
          <a:p>
            <a:r>
              <a:rPr lang="en-US" sz="1400" dirty="0" smtClean="0"/>
              <a:t>350 </a:t>
            </a:r>
            <a:r>
              <a:rPr lang="en-US" sz="1400" dirty="0" err="1" smtClean="0"/>
              <a:t>bp</a:t>
            </a:r>
            <a:r>
              <a:rPr lang="en-US" sz="1400" dirty="0" smtClean="0"/>
              <a:t> sample</a:t>
            </a:r>
            <a:endParaRPr lang="en-US" sz="1400" dirty="0"/>
          </a:p>
        </p:txBody>
      </p:sp>
      <p:sp>
        <p:nvSpPr>
          <p:cNvPr id="9" name="TextBox 8"/>
          <p:cNvSpPr txBox="1"/>
          <p:nvPr/>
        </p:nvSpPr>
        <p:spPr>
          <a:xfrm rot="16200000">
            <a:off x="4992589" y="2398811"/>
            <a:ext cx="1905000" cy="307777"/>
          </a:xfrm>
          <a:prstGeom prst="rect">
            <a:avLst/>
          </a:prstGeom>
          <a:noFill/>
        </p:spPr>
        <p:txBody>
          <a:bodyPr wrap="square" rtlCol="0">
            <a:spAutoFit/>
          </a:bodyPr>
          <a:lstStyle/>
          <a:p>
            <a:r>
              <a:rPr lang="en-US" sz="1400" dirty="0" smtClean="0"/>
              <a:t>450 </a:t>
            </a:r>
            <a:r>
              <a:rPr lang="en-US" sz="1400" dirty="0" err="1" smtClean="0"/>
              <a:t>bp</a:t>
            </a:r>
            <a:r>
              <a:rPr lang="en-US" sz="1400" dirty="0" smtClean="0"/>
              <a:t> sample</a:t>
            </a:r>
            <a:endParaRPr lang="en-US" sz="1400" dirty="0"/>
          </a:p>
        </p:txBody>
      </p:sp>
      <p:sp>
        <p:nvSpPr>
          <p:cNvPr id="10" name="TextBox 9"/>
          <p:cNvSpPr txBox="1"/>
          <p:nvPr/>
        </p:nvSpPr>
        <p:spPr>
          <a:xfrm rot="16200000">
            <a:off x="5792689" y="2436911"/>
            <a:ext cx="1981200" cy="307777"/>
          </a:xfrm>
          <a:prstGeom prst="rect">
            <a:avLst/>
          </a:prstGeom>
          <a:noFill/>
        </p:spPr>
        <p:txBody>
          <a:bodyPr wrap="square" rtlCol="0">
            <a:spAutoFit/>
          </a:bodyPr>
          <a:lstStyle/>
          <a:p>
            <a:r>
              <a:rPr lang="en-US" sz="1400" dirty="0" smtClean="0"/>
              <a:t>2</a:t>
            </a:r>
            <a:r>
              <a:rPr lang="en-US" sz="1400" dirty="0" smtClean="0">
                <a:sym typeface="Symbol"/>
              </a:rPr>
              <a:t>L Low Range Ladder</a:t>
            </a:r>
            <a:endParaRPr lang="en-US" sz="1400" dirty="0"/>
          </a:p>
        </p:txBody>
      </p:sp>
      <p:sp>
        <p:nvSpPr>
          <p:cNvPr id="12" name="TextBox 11"/>
          <p:cNvSpPr txBox="1"/>
          <p:nvPr/>
        </p:nvSpPr>
        <p:spPr>
          <a:xfrm rot="16200000">
            <a:off x="6159789" y="1993612"/>
            <a:ext cx="2438400" cy="584775"/>
          </a:xfrm>
          <a:prstGeom prst="rect">
            <a:avLst/>
          </a:prstGeom>
          <a:noFill/>
        </p:spPr>
        <p:txBody>
          <a:bodyPr wrap="square" rtlCol="0">
            <a:spAutoFit/>
          </a:bodyPr>
          <a:lstStyle/>
          <a:p>
            <a:r>
              <a:rPr lang="en-US" sz="1400" dirty="0" smtClean="0">
                <a:sym typeface="Symbol"/>
              </a:rPr>
              <a:t>4L Low Range Ladder</a:t>
            </a:r>
            <a:endParaRPr lang="en-US" sz="1400" dirty="0" smtClean="0"/>
          </a:p>
          <a:p>
            <a:endParaRPr lang="en-US" dirty="0"/>
          </a:p>
        </p:txBody>
      </p:sp>
      <p:sp>
        <p:nvSpPr>
          <p:cNvPr id="13" name="TextBox 12"/>
          <p:cNvSpPr txBox="1"/>
          <p:nvPr/>
        </p:nvSpPr>
        <p:spPr>
          <a:xfrm rot="16200000">
            <a:off x="7011889" y="2284511"/>
            <a:ext cx="2133600" cy="307777"/>
          </a:xfrm>
          <a:prstGeom prst="rect">
            <a:avLst/>
          </a:prstGeom>
          <a:noFill/>
        </p:spPr>
        <p:txBody>
          <a:bodyPr wrap="square" rtlCol="0">
            <a:spAutoFit/>
          </a:bodyPr>
          <a:lstStyle/>
          <a:p>
            <a:r>
              <a:rPr lang="en-US" sz="1400" dirty="0" smtClean="0"/>
              <a:t>Plasmid DNA</a:t>
            </a:r>
            <a:endParaRPr lang="en-US" sz="1400" dirty="0"/>
          </a:p>
        </p:txBody>
      </p:sp>
      <p:sp>
        <p:nvSpPr>
          <p:cNvPr id="14" name="TextBox 13"/>
          <p:cNvSpPr txBox="1"/>
          <p:nvPr/>
        </p:nvSpPr>
        <p:spPr>
          <a:xfrm rot="16200000">
            <a:off x="7926289" y="2436912"/>
            <a:ext cx="1828800" cy="307777"/>
          </a:xfrm>
          <a:prstGeom prst="rect">
            <a:avLst/>
          </a:prstGeom>
          <a:noFill/>
        </p:spPr>
        <p:txBody>
          <a:bodyPr wrap="square" rtlCol="0">
            <a:spAutoFit/>
          </a:bodyPr>
          <a:lstStyle/>
          <a:p>
            <a:r>
              <a:rPr lang="en-US" sz="1400" dirty="0" smtClean="0"/>
              <a:t>100 </a:t>
            </a:r>
            <a:r>
              <a:rPr lang="en-US" sz="1400" dirty="0" err="1" smtClean="0"/>
              <a:t>bp</a:t>
            </a:r>
            <a:r>
              <a:rPr lang="en-US" sz="1400" dirty="0" smtClean="0"/>
              <a:t> Ladder</a:t>
            </a:r>
            <a:endParaRPr lang="en-US" sz="1400" dirty="0"/>
          </a:p>
        </p:txBody>
      </p:sp>
      <p:cxnSp>
        <p:nvCxnSpPr>
          <p:cNvPr id="16" name="Straight Arrow Connector 15"/>
          <p:cNvCxnSpPr>
            <a:stCxn id="7" idx="1"/>
          </p:cNvCxnSpPr>
          <p:nvPr/>
        </p:nvCxnSpPr>
        <p:spPr>
          <a:xfrm flipH="1">
            <a:off x="4038600" y="3505200"/>
            <a:ext cx="1491"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4572000" y="3276600"/>
            <a:ext cx="533400" cy="990600"/>
          </a:xfrm>
          <a:prstGeom prst="leftBrace">
            <a:avLst>
              <a:gd name="adj1" fmla="val 8333"/>
              <a:gd name="adj2" fmla="val 516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rot="5400000">
            <a:off x="5715000" y="3276600"/>
            <a:ext cx="4572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10" idx="1"/>
          </p:cNvCxnSpPr>
          <p:nvPr/>
        </p:nvCxnSpPr>
        <p:spPr>
          <a:xfrm flipH="1">
            <a:off x="6781800" y="3581400"/>
            <a:ext cx="149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39000" y="3505200"/>
            <a:ext cx="1241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rot="5400000">
            <a:off x="7924800" y="3276600"/>
            <a:ext cx="3048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Arrow Connector 28"/>
          <p:cNvCxnSpPr>
            <a:stCxn id="14" idx="1"/>
          </p:cNvCxnSpPr>
          <p:nvPr/>
        </p:nvCxnSpPr>
        <p:spPr>
          <a:xfrm flipH="1">
            <a:off x="8839200" y="3505201"/>
            <a:ext cx="1490" cy="609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Left Arrow 24"/>
          <p:cNvSpPr/>
          <p:nvPr/>
        </p:nvSpPr>
        <p:spPr>
          <a:xfrm rot="19327994">
            <a:off x="4257817" y="5024464"/>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9327994">
            <a:off x="4257817" y="4643462"/>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800600" y="4343400"/>
            <a:ext cx="990600" cy="369332"/>
          </a:xfrm>
          <a:prstGeom prst="rect">
            <a:avLst/>
          </a:prstGeom>
          <a:noFill/>
        </p:spPr>
        <p:txBody>
          <a:bodyPr wrap="square" rtlCol="0">
            <a:spAutoFit/>
          </a:bodyPr>
          <a:lstStyle/>
          <a:p>
            <a:r>
              <a:rPr lang="en-US" dirty="0" smtClean="0">
                <a:solidFill>
                  <a:srgbClr val="FFFF00"/>
                </a:solidFill>
              </a:rPr>
              <a:t>1000 </a:t>
            </a:r>
            <a:r>
              <a:rPr lang="en-US" dirty="0" err="1" smtClean="0">
                <a:solidFill>
                  <a:srgbClr val="FFFF00"/>
                </a:solidFill>
              </a:rPr>
              <a:t>bp</a:t>
            </a:r>
            <a:endParaRPr lang="en-US" dirty="0">
              <a:solidFill>
                <a:srgbClr val="FFFF00"/>
              </a:solidFill>
            </a:endParaRPr>
          </a:p>
        </p:txBody>
      </p:sp>
      <p:sp>
        <p:nvSpPr>
          <p:cNvPr id="30" name="TextBox 29"/>
          <p:cNvSpPr txBox="1"/>
          <p:nvPr/>
        </p:nvSpPr>
        <p:spPr>
          <a:xfrm>
            <a:off x="4800600" y="4724400"/>
            <a:ext cx="1066800" cy="369332"/>
          </a:xfrm>
          <a:prstGeom prst="rect">
            <a:avLst/>
          </a:prstGeom>
          <a:noFill/>
        </p:spPr>
        <p:txBody>
          <a:bodyPr wrap="square" rtlCol="0">
            <a:spAutoFit/>
          </a:bodyPr>
          <a:lstStyle/>
          <a:p>
            <a:r>
              <a:rPr lang="en-US" dirty="0" smtClean="0">
                <a:solidFill>
                  <a:srgbClr val="FFFF00"/>
                </a:solidFill>
              </a:rPr>
              <a:t>500bp</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Ligation &amp; Plating</a:t>
            </a:r>
            <a:endParaRPr lang="en-US" dirty="0"/>
          </a:p>
        </p:txBody>
      </p:sp>
      <p:sp>
        <p:nvSpPr>
          <p:cNvPr id="3" name="Content Placeholder 2"/>
          <p:cNvSpPr>
            <a:spLocks noGrp="1"/>
          </p:cNvSpPr>
          <p:nvPr>
            <p:ph idx="1"/>
          </p:nvPr>
        </p:nvSpPr>
        <p:spPr/>
        <p:txBody>
          <a:bodyPr/>
          <a:lstStyle/>
          <a:p>
            <a:r>
              <a:rPr lang="en-US" dirty="0" smtClean="0"/>
              <a:t>Objective:</a:t>
            </a:r>
          </a:p>
          <a:p>
            <a:pPr lvl="2"/>
            <a:r>
              <a:rPr lang="en-US" dirty="0" smtClean="0"/>
              <a:t>To seal our insert into the vector and then add to competent </a:t>
            </a:r>
            <a:r>
              <a:rPr lang="en-US" dirty="0" err="1" smtClean="0"/>
              <a:t>E.coli</a:t>
            </a:r>
            <a:r>
              <a:rPr lang="en-US" dirty="0" smtClean="0"/>
              <a:t> cell for uptake of plasmid. </a:t>
            </a:r>
          </a:p>
          <a:p>
            <a:pPr lvl="2"/>
            <a:r>
              <a:rPr lang="en-US" dirty="0" smtClean="0"/>
              <a:t>Plated all concentrations on </a:t>
            </a:r>
            <a:r>
              <a:rPr lang="en-US" dirty="0" err="1" smtClean="0"/>
              <a:t>Kanamycin</a:t>
            </a:r>
            <a:r>
              <a:rPr lang="en-US" dirty="0" smtClean="0"/>
              <a:t> plates, including a     + control </a:t>
            </a:r>
          </a:p>
          <a:p>
            <a:pPr lvl="2"/>
            <a:endParaRPr lang="en-US" dirty="0" smtClean="0"/>
          </a:p>
          <a:p>
            <a:r>
              <a:rPr lang="en-US" dirty="0" smtClean="0"/>
              <a:t>Results:</a:t>
            </a:r>
          </a:p>
          <a:p>
            <a:pPr lvl="1"/>
            <a:r>
              <a:rPr lang="en-US" dirty="0" smtClean="0"/>
              <a:t>Contrast with control plates indicate resistance uptake</a:t>
            </a:r>
          </a:p>
          <a:p>
            <a:pPr lvl="1"/>
            <a:r>
              <a:rPr lang="en-US" dirty="0" smtClean="0"/>
              <a:t>Background may indicate digestion/ligation problems</a:t>
            </a:r>
          </a:p>
          <a:p>
            <a:pPr lvl="1"/>
            <a:endParaRPr lang="en-US" dirty="0" smtClean="0"/>
          </a:p>
          <a:p>
            <a:pPr lvl="2"/>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ngela\Documents\Recombinant DNA- Gel Pictures\!112712b.jpg"/>
          <p:cNvPicPr>
            <a:picLocks noChangeAspect="1" noChangeArrowheads="1"/>
          </p:cNvPicPr>
          <p:nvPr/>
        </p:nvPicPr>
        <p:blipFill>
          <a:blip r:embed="rId2" cstate="print"/>
          <a:srcRect l="9091" b="12121"/>
          <a:stretch>
            <a:fillRect/>
          </a:stretch>
        </p:blipFill>
        <p:spPr bwMode="auto">
          <a:xfrm>
            <a:off x="304800" y="4343400"/>
            <a:ext cx="3048000" cy="2209800"/>
          </a:xfrm>
          <a:prstGeom prst="rect">
            <a:avLst/>
          </a:prstGeom>
          <a:noFill/>
        </p:spPr>
      </p:pic>
      <p:pic>
        <p:nvPicPr>
          <p:cNvPr id="4099" name="Picture 3" descr="C:\Users\Angela\Documents\Recombinant DNA- Gel Pictures\!112712kk.jpg"/>
          <p:cNvPicPr>
            <a:picLocks noGrp="1" noChangeAspect="1" noChangeArrowheads="1"/>
          </p:cNvPicPr>
          <p:nvPr>
            <p:ph idx="1"/>
          </p:nvPr>
        </p:nvPicPr>
        <p:blipFill>
          <a:blip r:embed="rId3" cstate="print"/>
          <a:srcRect l="4286" b="14286"/>
          <a:stretch>
            <a:fillRect/>
          </a:stretch>
        </p:blipFill>
        <p:spPr bwMode="auto">
          <a:xfrm>
            <a:off x="5410200" y="2209800"/>
            <a:ext cx="3403600" cy="2286000"/>
          </a:xfrm>
          <a:prstGeom prst="rect">
            <a:avLst/>
          </a:prstGeom>
          <a:noFill/>
        </p:spPr>
      </p:pic>
      <p:pic>
        <p:nvPicPr>
          <p:cNvPr id="4101" name="Picture 5" descr="C:\Users\Angela\Documents\Recombinant DNA- Gel Pictures\!1127.jpg"/>
          <p:cNvPicPr>
            <a:picLocks noChangeAspect="1" noChangeArrowheads="1"/>
          </p:cNvPicPr>
          <p:nvPr/>
        </p:nvPicPr>
        <p:blipFill>
          <a:blip r:embed="rId4" cstate="print"/>
          <a:srcRect l="6428" b="11429"/>
          <a:stretch>
            <a:fillRect/>
          </a:stretch>
        </p:blipFill>
        <p:spPr bwMode="auto">
          <a:xfrm>
            <a:off x="457200" y="381000"/>
            <a:ext cx="3327400" cy="2362200"/>
          </a:xfrm>
          <a:prstGeom prst="rect">
            <a:avLst/>
          </a:prstGeom>
          <a:noFill/>
        </p:spPr>
      </p:pic>
      <p:sp>
        <p:nvSpPr>
          <p:cNvPr id="8" name="TextBox 7"/>
          <p:cNvSpPr txBox="1"/>
          <p:nvPr/>
        </p:nvSpPr>
        <p:spPr>
          <a:xfrm>
            <a:off x="4343400" y="609600"/>
            <a:ext cx="4343400" cy="923330"/>
          </a:xfrm>
          <a:prstGeom prst="rect">
            <a:avLst/>
          </a:prstGeom>
          <a:noFill/>
        </p:spPr>
        <p:txBody>
          <a:bodyPr wrap="square" rtlCol="0">
            <a:spAutoFit/>
          </a:bodyPr>
          <a:lstStyle/>
          <a:p>
            <a:r>
              <a:rPr lang="en-US" dirty="0" smtClean="0"/>
              <a:t>A:  1:1 Ratio insert to vector</a:t>
            </a:r>
          </a:p>
          <a:p>
            <a:endParaRPr lang="en-US" dirty="0" smtClean="0"/>
          </a:p>
          <a:p>
            <a:r>
              <a:rPr lang="en-US" dirty="0" smtClean="0"/>
              <a:t>B: 0.5:7.5  Ratio insert to vector</a:t>
            </a:r>
            <a:endParaRPr lang="en-US" dirty="0"/>
          </a:p>
        </p:txBody>
      </p:sp>
      <p:sp>
        <p:nvSpPr>
          <p:cNvPr id="9" name="TextBox 8"/>
          <p:cNvSpPr txBox="1"/>
          <p:nvPr/>
        </p:nvSpPr>
        <p:spPr>
          <a:xfrm>
            <a:off x="1371600" y="3048000"/>
            <a:ext cx="3429000" cy="923330"/>
          </a:xfrm>
          <a:prstGeom prst="rect">
            <a:avLst/>
          </a:prstGeom>
          <a:noFill/>
        </p:spPr>
        <p:txBody>
          <a:bodyPr wrap="square" rtlCol="0">
            <a:spAutoFit/>
          </a:bodyPr>
          <a:lstStyle/>
          <a:p>
            <a:r>
              <a:rPr lang="en-US" dirty="0" smtClean="0"/>
              <a:t>C: 7.5: 0.5 </a:t>
            </a:r>
          </a:p>
          <a:p>
            <a:endParaRPr lang="en-US" dirty="0" smtClean="0"/>
          </a:p>
          <a:p>
            <a:r>
              <a:rPr lang="en-US" dirty="0" smtClean="0"/>
              <a:t>D: 0 insert: 4uL vector</a:t>
            </a:r>
            <a:endParaRPr lang="en-US" dirty="0"/>
          </a:p>
        </p:txBody>
      </p:sp>
      <p:sp>
        <p:nvSpPr>
          <p:cNvPr id="10" name="TextBox 9"/>
          <p:cNvSpPr txBox="1"/>
          <p:nvPr/>
        </p:nvSpPr>
        <p:spPr>
          <a:xfrm>
            <a:off x="4038600" y="5029200"/>
            <a:ext cx="4495800" cy="1200329"/>
          </a:xfrm>
          <a:prstGeom prst="rect">
            <a:avLst/>
          </a:prstGeom>
          <a:noFill/>
        </p:spPr>
        <p:txBody>
          <a:bodyPr wrap="square" rtlCol="0">
            <a:spAutoFit/>
          </a:bodyPr>
          <a:lstStyle/>
          <a:p>
            <a:r>
              <a:rPr lang="en-US" dirty="0" smtClean="0"/>
              <a:t>E: 4uL insert : 0 vector</a:t>
            </a:r>
          </a:p>
          <a:p>
            <a:endParaRPr lang="en-US" dirty="0" smtClean="0"/>
          </a:p>
          <a:p>
            <a:r>
              <a:rPr lang="en-US" dirty="0" smtClean="0"/>
              <a:t>+ control: max amount of growth possible 		on plates</a:t>
            </a:r>
            <a:endParaRPr lang="en-US" dirty="0"/>
          </a:p>
        </p:txBody>
      </p:sp>
      <p:cxnSp>
        <p:nvCxnSpPr>
          <p:cNvPr id="12" name="Straight Arrow Connector 11"/>
          <p:cNvCxnSpPr>
            <a:stCxn id="8" idx="1"/>
          </p:cNvCxnSpPr>
          <p:nvPr/>
        </p:nvCxnSpPr>
        <p:spPr>
          <a:xfrm flipH="1" flipV="1">
            <a:off x="3810000" y="1066800"/>
            <a:ext cx="533400" cy="4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52800" y="3276600"/>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5334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Verification</a:t>
            </a:r>
            <a:endParaRPr lang="en-US" dirty="0"/>
          </a:p>
        </p:txBody>
      </p:sp>
      <p:sp>
        <p:nvSpPr>
          <p:cNvPr id="3" name="Content Placeholder 2"/>
          <p:cNvSpPr>
            <a:spLocks noGrp="1"/>
          </p:cNvSpPr>
          <p:nvPr>
            <p:ph idx="1"/>
          </p:nvPr>
        </p:nvSpPr>
        <p:spPr>
          <a:xfrm>
            <a:off x="457200" y="1447800"/>
            <a:ext cx="3505200" cy="4800600"/>
          </a:xfrm>
        </p:spPr>
        <p:txBody>
          <a:bodyPr>
            <a:normAutofit fontScale="85000" lnSpcReduction="20000"/>
          </a:bodyPr>
          <a:lstStyle/>
          <a:p>
            <a:r>
              <a:rPr lang="en-US" dirty="0" smtClean="0"/>
              <a:t>Objective:</a:t>
            </a:r>
          </a:p>
          <a:p>
            <a:pPr lvl="1"/>
            <a:r>
              <a:rPr lang="en-US" dirty="0" smtClean="0"/>
              <a:t>To cut out our promoter part, BBa_Io5oo and insert- for gel verification and sequencing</a:t>
            </a:r>
          </a:p>
          <a:p>
            <a:r>
              <a:rPr lang="en-US" dirty="0" smtClean="0"/>
              <a:t>Procedure:</a:t>
            </a:r>
          </a:p>
          <a:p>
            <a:pPr lvl="1"/>
            <a:r>
              <a:rPr lang="en-US" dirty="0" smtClean="0"/>
              <a:t>Extracted plasmid and then digested it with </a:t>
            </a:r>
            <a:r>
              <a:rPr lang="en-US" dirty="0" err="1" smtClean="0"/>
              <a:t>XbaI</a:t>
            </a:r>
            <a:r>
              <a:rPr lang="en-US" dirty="0" smtClean="0"/>
              <a:t> and </a:t>
            </a:r>
            <a:r>
              <a:rPr lang="en-US" dirty="0" err="1" smtClean="0"/>
              <a:t>PstI</a:t>
            </a:r>
            <a:endParaRPr lang="en-US" dirty="0" smtClean="0"/>
          </a:p>
          <a:p>
            <a:r>
              <a:rPr lang="en-US" dirty="0" smtClean="0"/>
              <a:t>Results: </a:t>
            </a:r>
          </a:p>
          <a:p>
            <a:pPr lvl="1"/>
            <a:r>
              <a:rPr lang="en-US" dirty="0" smtClean="0"/>
              <a:t>No band at 1500-1600 target range</a:t>
            </a:r>
          </a:p>
          <a:p>
            <a:pPr lvl="1"/>
            <a:r>
              <a:rPr lang="en-US" dirty="0" smtClean="0"/>
              <a:t>Band should be at 2 different  sizes but is only at one </a:t>
            </a:r>
          </a:p>
          <a:p>
            <a:endParaRPr lang="en-US" dirty="0"/>
          </a:p>
        </p:txBody>
      </p:sp>
      <p:pic>
        <p:nvPicPr>
          <p:cNvPr id="6147" name="Picture 3" descr="C:\Users\Angela\AppData\Local\Temp\11.29.12 digest.jpg"/>
          <p:cNvPicPr>
            <a:picLocks noChangeAspect="1" noChangeArrowheads="1"/>
          </p:cNvPicPr>
          <p:nvPr/>
        </p:nvPicPr>
        <p:blipFill>
          <a:blip r:embed="rId2" cstate="print"/>
          <a:srcRect l="1538" r="12308" b="26154"/>
          <a:stretch>
            <a:fillRect/>
          </a:stretch>
        </p:blipFill>
        <p:spPr bwMode="auto">
          <a:xfrm>
            <a:off x="3810000" y="3200400"/>
            <a:ext cx="5096933" cy="3276600"/>
          </a:xfrm>
          <a:prstGeom prst="rect">
            <a:avLst/>
          </a:prstGeom>
          <a:noFill/>
        </p:spPr>
      </p:pic>
      <p:sp>
        <p:nvSpPr>
          <p:cNvPr id="6" name="TextBox 5"/>
          <p:cNvSpPr txBox="1"/>
          <p:nvPr/>
        </p:nvSpPr>
        <p:spPr>
          <a:xfrm rot="16200000">
            <a:off x="3201889" y="1217711"/>
            <a:ext cx="2438400" cy="307777"/>
          </a:xfrm>
          <a:prstGeom prst="rect">
            <a:avLst/>
          </a:prstGeom>
          <a:noFill/>
        </p:spPr>
        <p:txBody>
          <a:bodyPr wrap="square" rtlCol="0">
            <a:spAutoFit/>
          </a:bodyPr>
          <a:lstStyle/>
          <a:p>
            <a:r>
              <a:rPr lang="en-US" sz="1400" dirty="0" smtClean="0"/>
              <a:t>100 </a:t>
            </a:r>
            <a:r>
              <a:rPr lang="en-US" sz="1400" dirty="0" err="1" smtClean="0"/>
              <a:t>bp</a:t>
            </a:r>
            <a:r>
              <a:rPr lang="en-US" sz="1400" dirty="0" smtClean="0"/>
              <a:t> Ladder</a:t>
            </a:r>
            <a:endParaRPr lang="en-US" sz="1400" dirty="0"/>
          </a:p>
        </p:txBody>
      </p:sp>
      <p:sp>
        <p:nvSpPr>
          <p:cNvPr id="7" name="TextBox 6"/>
          <p:cNvSpPr txBox="1"/>
          <p:nvPr/>
        </p:nvSpPr>
        <p:spPr>
          <a:xfrm rot="16200000">
            <a:off x="5030689" y="912912"/>
            <a:ext cx="3048000" cy="307777"/>
          </a:xfrm>
          <a:prstGeom prst="rect">
            <a:avLst/>
          </a:prstGeom>
          <a:noFill/>
        </p:spPr>
        <p:txBody>
          <a:bodyPr wrap="square" rtlCol="0">
            <a:spAutoFit/>
          </a:bodyPr>
          <a:lstStyle/>
          <a:p>
            <a:r>
              <a:rPr lang="en-US" sz="1400" dirty="0" smtClean="0"/>
              <a:t>100 </a:t>
            </a:r>
            <a:r>
              <a:rPr lang="en-US" sz="1400" dirty="0" err="1" smtClean="0"/>
              <a:t>bp</a:t>
            </a:r>
            <a:r>
              <a:rPr lang="en-US" sz="1400" dirty="0" smtClean="0"/>
              <a:t> Ladder</a:t>
            </a:r>
            <a:endParaRPr lang="en-US" sz="1400" dirty="0"/>
          </a:p>
        </p:txBody>
      </p:sp>
      <p:sp>
        <p:nvSpPr>
          <p:cNvPr id="8" name="TextBox 7"/>
          <p:cNvSpPr txBox="1"/>
          <p:nvPr/>
        </p:nvSpPr>
        <p:spPr>
          <a:xfrm rot="16200000">
            <a:off x="3925789" y="874812"/>
            <a:ext cx="3124200" cy="307777"/>
          </a:xfrm>
          <a:prstGeom prst="rect">
            <a:avLst/>
          </a:prstGeom>
          <a:noFill/>
        </p:spPr>
        <p:txBody>
          <a:bodyPr wrap="square" rtlCol="0">
            <a:spAutoFit/>
          </a:bodyPr>
          <a:lstStyle/>
          <a:p>
            <a:r>
              <a:rPr lang="en-US" sz="1400" dirty="0" smtClean="0"/>
              <a:t>350 </a:t>
            </a:r>
            <a:r>
              <a:rPr lang="en-US" sz="1400" dirty="0" err="1" smtClean="0"/>
              <a:t>bp</a:t>
            </a:r>
            <a:r>
              <a:rPr lang="en-US" sz="1400" dirty="0" smtClean="0"/>
              <a:t> + Promoter</a:t>
            </a:r>
            <a:endParaRPr lang="en-US" sz="1400" dirty="0"/>
          </a:p>
        </p:txBody>
      </p:sp>
      <p:sp>
        <p:nvSpPr>
          <p:cNvPr id="9" name="TextBox 8"/>
          <p:cNvSpPr txBox="1"/>
          <p:nvPr/>
        </p:nvSpPr>
        <p:spPr>
          <a:xfrm rot="16200000">
            <a:off x="6287990" y="951012"/>
            <a:ext cx="2819400" cy="307777"/>
          </a:xfrm>
          <a:prstGeom prst="rect">
            <a:avLst/>
          </a:prstGeom>
          <a:noFill/>
        </p:spPr>
        <p:txBody>
          <a:bodyPr wrap="square" rtlCol="0">
            <a:spAutoFit/>
          </a:bodyPr>
          <a:lstStyle/>
          <a:p>
            <a:r>
              <a:rPr lang="en-US" sz="1400" dirty="0" smtClean="0"/>
              <a:t>450 </a:t>
            </a:r>
            <a:r>
              <a:rPr lang="en-US" sz="1400" dirty="0" err="1" smtClean="0"/>
              <a:t>bp</a:t>
            </a:r>
            <a:r>
              <a:rPr lang="en-US" sz="1400" dirty="0" smtClean="0"/>
              <a:t> + Promoter</a:t>
            </a:r>
            <a:endParaRPr lang="en-US" sz="1400" dirty="0"/>
          </a:p>
        </p:txBody>
      </p:sp>
      <p:cxnSp>
        <p:nvCxnSpPr>
          <p:cNvPr id="11" name="Straight Arrow Connector 10"/>
          <p:cNvCxnSpPr/>
          <p:nvPr/>
        </p:nvCxnSpPr>
        <p:spPr>
          <a:xfrm>
            <a:off x="4419600" y="25908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Left Brace 11"/>
          <p:cNvSpPr/>
          <p:nvPr/>
        </p:nvSpPr>
        <p:spPr>
          <a:xfrm rot="5400000">
            <a:off x="5257800" y="2133600"/>
            <a:ext cx="381000" cy="16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a:off x="6553200" y="2590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rot="5400000">
            <a:off x="7543800" y="2133600"/>
            <a:ext cx="304800" cy="1524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Arrow 12"/>
          <p:cNvSpPr/>
          <p:nvPr/>
        </p:nvSpPr>
        <p:spPr>
          <a:xfrm rot="12245423">
            <a:off x="4893588" y="3940010"/>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86200" y="3657600"/>
            <a:ext cx="1143000" cy="369332"/>
          </a:xfrm>
          <a:prstGeom prst="rect">
            <a:avLst/>
          </a:prstGeom>
          <a:noFill/>
        </p:spPr>
        <p:txBody>
          <a:bodyPr wrap="square" rtlCol="0">
            <a:spAutoFit/>
          </a:bodyPr>
          <a:lstStyle/>
          <a:p>
            <a:r>
              <a:rPr lang="en-US" dirty="0" smtClean="0">
                <a:solidFill>
                  <a:srgbClr val="FFFF00"/>
                </a:solidFill>
              </a:rPr>
              <a:t>~3000bp</a:t>
            </a:r>
            <a:endParaRPr lang="en-US" dirty="0">
              <a:solidFill>
                <a:srgbClr val="FFFF00"/>
              </a:solidFill>
            </a:endParaRPr>
          </a:p>
        </p:txBody>
      </p:sp>
      <p:sp>
        <p:nvSpPr>
          <p:cNvPr id="17" name="Up Arrow 16"/>
          <p:cNvSpPr/>
          <p:nvPr/>
        </p:nvSpPr>
        <p:spPr>
          <a:xfrm>
            <a:off x="5715000" y="5257800"/>
            <a:ext cx="304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86400" y="6172200"/>
            <a:ext cx="1371600" cy="369332"/>
          </a:xfrm>
          <a:prstGeom prst="rect">
            <a:avLst/>
          </a:prstGeom>
          <a:noFill/>
        </p:spPr>
        <p:txBody>
          <a:bodyPr wrap="square" rtlCol="0">
            <a:spAutoFit/>
          </a:bodyPr>
          <a:lstStyle/>
          <a:p>
            <a:r>
              <a:rPr lang="en-US" dirty="0" smtClean="0">
                <a:solidFill>
                  <a:srgbClr val="FFFF00"/>
                </a:solidFill>
              </a:rPr>
              <a:t>~1200bp</a:t>
            </a:r>
            <a:endParaRPr lang="en-US"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Background</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Organism: </a:t>
            </a:r>
            <a:r>
              <a:rPr lang="en-US" sz="2400" i="1" dirty="0" err="1" smtClean="0"/>
              <a:t>Geobacter</a:t>
            </a:r>
            <a:r>
              <a:rPr lang="en-US" sz="2400" i="1" dirty="0" smtClean="0"/>
              <a:t> </a:t>
            </a:r>
            <a:r>
              <a:rPr lang="en-US" sz="2400" i="1" dirty="0" err="1" smtClean="0"/>
              <a:t>sulferreducens</a:t>
            </a:r>
            <a:endParaRPr lang="en-US" sz="2400" i="1" dirty="0" smtClean="0"/>
          </a:p>
          <a:p>
            <a:pPr lvl="2"/>
            <a:r>
              <a:rPr lang="en-US" sz="1900" dirty="0" smtClean="0"/>
              <a:t>have the ability to transfer electrons on </a:t>
            </a:r>
          </a:p>
          <a:p>
            <a:pPr lvl="2">
              <a:buNone/>
            </a:pPr>
            <a:r>
              <a:rPr lang="en-US" sz="1900" dirty="0" smtClean="0"/>
              <a:t>     to the surface of electrodes creating </a:t>
            </a:r>
          </a:p>
          <a:p>
            <a:pPr lvl="2">
              <a:buNone/>
            </a:pPr>
            <a:r>
              <a:rPr lang="en-US" sz="1900" dirty="0" smtClean="0"/>
              <a:t>	a pass of electricity</a:t>
            </a:r>
          </a:p>
          <a:p>
            <a:pPr lvl="2"/>
            <a:r>
              <a:rPr lang="en-US" sz="1900" dirty="0" smtClean="0"/>
              <a:t>Useful in potential bioreactors</a:t>
            </a:r>
          </a:p>
          <a:p>
            <a:r>
              <a:rPr lang="en-US" dirty="0" smtClean="0"/>
              <a:t>Gene of Interest: </a:t>
            </a:r>
            <a:r>
              <a:rPr lang="en-US" dirty="0" err="1" smtClean="0"/>
              <a:t>OmcF</a:t>
            </a:r>
            <a:endParaRPr lang="en-US" dirty="0" smtClean="0"/>
          </a:p>
          <a:p>
            <a:pPr lvl="2"/>
            <a:r>
              <a:rPr lang="en-US" dirty="0" smtClean="0"/>
              <a:t>Outer membrane f-type </a:t>
            </a:r>
            <a:r>
              <a:rPr lang="en-US" dirty="0" err="1" smtClean="0"/>
              <a:t>cytochrome</a:t>
            </a:r>
            <a:endParaRPr lang="en-US" dirty="0" smtClean="0"/>
          </a:p>
          <a:p>
            <a:pPr lvl="2"/>
            <a:r>
              <a:rPr lang="en-US" dirty="0" smtClean="0"/>
              <a:t> Regulates the transcription </a:t>
            </a:r>
          </a:p>
          <a:p>
            <a:pPr lvl="2">
              <a:buNone/>
            </a:pPr>
            <a:r>
              <a:rPr lang="en-US" dirty="0" smtClean="0"/>
              <a:t>     of other </a:t>
            </a:r>
            <a:r>
              <a:rPr lang="en-US" dirty="0" err="1" smtClean="0"/>
              <a:t>Omc</a:t>
            </a:r>
            <a:r>
              <a:rPr lang="en-US" dirty="0" smtClean="0"/>
              <a:t> genes that play a role in</a:t>
            </a:r>
          </a:p>
          <a:p>
            <a:pPr lvl="2">
              <a:buNone/>
            </a:pPr>
            <a:r>
              <a:rPr lang="en-US" dirty="0" smtClean="0"/>
              <a:t>     current production</a:t>
            </a:r>
          </a:p>
          <a:p>
            <a:pPr lvl="2"/>
            <a:r>
              <a:rPr lang="en-US" sz="2000" dirty="0" smtClean="0"/>
              <a:t>Removing the </a:t>
            </a:r>
            <a:r>
              <a:rPr lang="en-US" sz="2000" dirty="0" err="1" smtClean="0"/>
              <a:t>omcF</a:t>
            </a:r>
            <a:r>
              <a:rPr lang="en-US" sz="2000" dirty="0" smtClean="0"/>
              <a:t> inhibits electron </a:t>
            </a:r>
          </a:p>
          <a:p>
            <a:pPr lvl="2">
              <a:buNone/>
            </a:pPr>
            <a:r>
              <a:rPr lang="en-US" sz="2000" dirty="0" smtClean="0"/>
              <a:t>     transfer, reducing electricity production </a:t>
            </a:r>
          </a:p>
          <a:p>
            <a:pPr lvl="2">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56268" y="2286000"/>
            <a:ext cx="3187732" cy="4572000"/>
          </a:xfrm>
          <a:prstGeom prst="rect">
            <a:avLst/>
          </a:prstGeom>
        </p:spPr>
      </p:pic>
    </p:spTree>
    <p:extLst>
      <p:ext uri="{BB962C8B-B14F-4D97-AF65-F5344CB8AC3E}">
        <p14:creationId xmlns:p14="http://schemas.microsoft.com/office/powerpoint/2010/main" xmlns="" val="2440069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Sequencing and Blast Results</a:t>
            </a:r>
            <a:endParaRPr lang="en-US" dirty="0"/>
          </a:p>
        </p:txBody>
      </p:sp>
      <p:pic>
        <p:nvPicPr>
          <p:cNvPr id="5122" name="Picture 2" descr="C:\Users\Angela\Documents\Recombinant DNA- Gel Pictures\Blast Match.JPG"/>
          <p:cNvPicPr>
            <a:picLocks noGrp="1" noChangeAspect="1" noChangeArrowheads="1"/>
          </p:cNvPicPr>
          <p:nvPr>
            <p:ph idx="1"/>
          </p:nvPr>
        </p:nvPicPr>
        <p:blipFill>
          <a:blip r:embed="rId2" cstate="print"/>
          <a:srcRect/>
          <a:stretch>
            <a:fillRect/>
          </a:stretch>
        </p:blipFill>
        <p:spPr bwMode="auto">
          <a:xfrm>
            <a:off x="4876800" y="2133600"/>
            <a:ext cx="4236720" cy="2438400"/>
          </a:xfrm>
          <a:prstGeom prst="rect">
            <a:avLst/>
          </a:prstGeom>
          <a:noFill/>
        </p:spPr>
      </p:pic>
      <p:sp>
        <p:nvSpPr>
          <p:cNvPr id="5" name="TextBox 4"/>
          <p:cNvSpPr txBox="1"/>
          <p:nvPr/>
        </p:nvSpPr>
        <p:spPr>
          <a:xfrm>
            <a:off x="524256" y="2209800"/>
            <a:ext cx="3581400" cy="1477328"/>
          </a:xfrm>
          <a:prstGeom prst="rect">
            <a:avLst/>
          </a:prstGeom>
          <a:noFill/>
        </p:spPr>
        <p:txBody>
          <a:bodyPr wrap="square" rtlCol="0">
            <a:spAutoFit/>
          </a:bodyPr>
          <a:lstStyle/>
          <a:p>
            <a:pPr>
              <a:buFont typeface="Arial" pitchFamily="34" charset="0"/>
              <a:buChar char="•"/>
            </a:pPr>
            <a:r>
              <a:rPr lang="en-US" dirty="0" smtClean="0"/>
              <a:t>Submitted 3 samples, received good quality reads.</a:t>
            </a:r>
          </a:p>
          <a:p>
            <a:pPr>
              <a:buFont typeface="Arial" pitchFamily="34" charset="0"/>
              <a:buChar char="•"/>
            </a:pPr>
            <a:r>
              <a:rPr lang="en-US" dirty="0" err="1" smtClean="0"/>
              <a:t>nBLAST</a:t>
            </a:r>
            <a:r>
              <a:rPr lang="en-US" dirty="0" smtClean="0"/>
              <a:t> for all n/t database confers high-match probability for a number of known BB vectors.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810000"/>
            <a:ext cx="2767054" cy="3048000"/>
          </a:xfrm>
          <a:prstGeom prst="rect">
            <a:avLst/>
          </a:prstGeom>
        </p:spPr>
      </p:pic>
      <p:sp>
        <p:nvSpPr>
          <p:cNvPr id="4" name="TextBox 3"/>
          <p:cNvSpPr txBox="1"/>
          <p:nvPr/>
        </p:nvSpPr>
        <p:spPr>
          <a:xfrm>
            <a:off x="4267200" y="5105400"/>
            <a:ext cx="4724400" cy="1200329"/>
          </a:xfrm>
          <a:prstGeom prst="rect">
            <a:avLst/>
          </a:prstGeom>
          <a:noFill/>
        </p:spPr>
        <p:txBody>
          <a:bodyPr wrap="square" rtlCol="0">
            <a:spAutoFit/>
          </a:bodyPr>
          <a:lstStyle/>
          <a:p>
            <a:r>
              <a:rPr lang="en-US" dirty="0" smtClean="0"/>
              <a:t>- Lack of internal unknowns confirm </a:t>
            </a:r>
            <a:r>
              <a:rPr lang="en-US" dirty="0"/>
              <a:t>that our gene was not </a:t>
            </a:r>
            <a:r>
              <a:rPr lang="en-US" dirty="0" smtClean="0"/>
              <a:t>present.  Our vector and promoter did match directly.</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Project Summary</a:t>
            </a:r>
            <a:endParaRPr lang="en-US" dirty="0"/>
          </a:p>
        </p:txBody>
      </p:sp>
      <p:sp>
        <p:nvSpPr>
          <p:cNvPr id="3" name="Content Placeholder 2"/>
          <p:cNvSpPr>
            <a:spLocks noGrp="1"/>
          </p:cNvSpPr>
          <p:nvPr>
            <p:ph idx="1"/>
          </p:nvPr>
        </p:nvSpPr>
        <p:spPr>
          <a:xfrm>
            <a:off x="457200" y="1371600"/>
            <a:ext cx="8229600" cy="4953000"/>
          </a:xfrm>
        </p:spPr>
        <p:txBody>
          <a:bodyPr/>
          <a:lstStyle/>
          <a:p>
            <a:r>
              <a:rPr lang="en-US" dirty="0" smtClean="0"/>
              <a:t>There was unpredicted PCR products, perhaps due to problematic and unmatched primers.  Shorten the mutation primers for matched T</a:t>
            </a:r>
            <a:r>
              <a:rPr lang="en-US" baseline="-25000" dirty="0" smtClean="0"/>
              <a:t>m</a:t>
            </a:r>
            <a:r>
              <a:rPr lang="en-US" dirty="0" smtClean="0"/>
              <a:t>. Check for 2’ folding probabilities.</a:t>
            </a:r>
          </a:p>
          <a:p>
            <a:r>
              <a:rPr lang="en-US" dirty="0" smtClean="0"/>
              <a:t>We </a:t>
            </a:r>
            <a:r>
              <a:rPr lang="en-US" dirty="0"/>
              <a:t>believe we succeeded in isolating the </a:t>
            </a:r>
            <a:r>
              <a:rPr lang="en-US" dirty="0" err="1"/>
              <a:t>omcf</a:t>
            </a:r>
            <a:r>
              <a:rPr lang="en-US" dirty="0"/>
              <a:t> gene. </a:t>
            </a:r>
            <a:endParaRPr lang="en-US" dirty="0" smtClean="0"/>
          </a:p>
          <a:p>
            <a:r>
              <a:rPr lang="en-US" dirty="0" smtClean="0"/>
              <a:t>Promoter was found in transformed E. coli, but our insert was not.  Since digestion products appeared correctly, this may have been due to ligation process. Since there was substantial background colonies, there may have been unpredicted digestion problems as well.  </a:t>
            </a:r>
            <a:endParaRPr lang="en-US" dirty="0"/>
          </a:p>
        </p:txBody>
      </p:sp>
    </p:spTree>
    <p:extLst>
      <p:ext uri="{BB962C8B-B14F-4D97-AF65-F5344CB8AC3E}">
        <p14:creationId xmlns:p14="http://schemas.microsoft.com/office/powerpoint/2010/main" xmlns="" val="177711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800" dirty="0" smtClean="0"/>
              <a:t>Kim, B., </a:t>
            </a:r>
            <a:r>
              <a:rPr lang="en-US" sz="1800" dirty="0" err="1" smtClean="0"/>
              <a:t>Postier</a:t>
            </a:r>
            <a:r>
              <a:rPr lang="en-US" sz="1800" dirty="0" smtClean="0"/>
              <a:t>, B., </a:t>
            </a:r>
            <a:r>
              <a:rPr lang="en-US" sz="1800" dirty="0" err="1" smtClean="0"/>
              <a:t>DiDonato</a:t>
            </a:r>
            <a:r>
              <a:rPr lang="en-US" sz="1800" dirty="0" smtClean="0"/>
              <a:t>, R., </a:t>
            </a:r>
            <a:r>
              <a:rPr lang="en-US" sz="1800" dirty="0" err="1" smtClean="0"/>
              <a:t>Chaudhuri</a:t>
            </a:r>
            <a:r>
              <a:rPr lang="en-US" sz="1800" dirty="0" smtClean="0"/>
              <a:t>, S., </a:t>
            </a:r>
            <a:r>
              <a:rPr lang="en-US" sz="1800" dirty="0" err="1" smtClean="0"/>
              <a:t>Nevin</a:t>
            </a:r>
            <a:r>
              <a:rPr lang="en-US" sz="1800" dirty="0" smtClean="0"/>
              <a:t>, K., &amp; Loveless, D. (2008). Insights into genes involved in electricity generation in </a:t>
            </a:r>
            <a:r>
              <a:rPr lang="en-US" sz="1800" dirty="0" err="1" smtClean="0"/>
              <a:t>geobacter</a:t>
            </a:r>
            <a:r>
              <a:rPr lang="en-US" sz="1800" dirty="0" smtClean="0"/>
              <a:t> </a:t>
            </a:r>
            <a:r>
              <a:rPr lang="en-US" sz="1800" dirty="0" err="1" smtClean="0"/>
              <a:t>sulfurreducens</a:t>
            </a:r>
            <a:r>
              <a:rPr lang="en-US" sz="1800" dirty="0" smtClean="0"/>
              <a:t> via whole genome microarray analysis of the </a:t>
            </a:r>
            <a:r>
              <a:rPr lang="en-US" sz="1800" dirty="0" err="1" smtClean="0"/>
              <a:t>omcf-de!cient</a:t>
            </a:r>
            <a:r>
              <a:rPr lang="en-US" sz="1800" dirty="0" smtClean="0"/>
              <a:t> mutant. </a:t>
            </a:r>
            <a:r>
              <a:rPr lang="en-US" sz="1800" i="1" dirty="0" err="1" smtClean="0"/>
              <a:t>Bioelectrochemistry</a:t>
            </a:r>
            <a:r>
              <a:rPr lang="en-US" sz="1800" dirty="0" smtClean="0"/>
              <a:t>, Retrieved from </a:t>
            </a:r>
            <a:r>
              <a:rPr lang="en-US" sz="1800" dirty="0" smtClean="0">
                <a:solidFill>
                  <a:srgbClr val="0070C0"/>
                </a:solidFill>
                <a:hlinkClick r:id="rId2"/>
              </a:rPr>
              <a:t>http://www.geobacter.org/publication-files/18538641.pdf</a:t>
            </a:r>
            <a:endParaRPr lang="en-US" sz="1800" dirty="0" smtClean="0">
              <a:solidFill>
                <a:srgbClr val="0070C0"/>
              </a:solidFill>
            </a:endParaRPr>
          </a:p>
          <a:p>
            <a:endParaRPr lang="en-US" sz="1800" dirty="0" smtClean="0">
              <a:solidFill>
                <a:srgbClr val="0070C0"/>
              </a:solidFill>
            </a:endParaRPr>
          </a:p>
          <a:p>
            <a:r>
              <a:rPr lang="en-US" sz="1800" u="sng" dirty="0" smtClean="0">
                <a:solidFill>
                  <a:srgbClr val="0070C0"/>
                </a:solidFill>
                <a:hlinkClick r:id="rId3"/>
              </a:rPr>
              <a:t>http://www.ncbi.nlm.nih.gov/nuccore/NC_002939.5?report=genbank&amp;from=2667181&amp;to=2667495&amp;strand=true----</a:t>
            </a:r>
            <a:endParaRPr lang="en-US" sz="1800" u="sng" dirty="0" smtClean="0">
              <a:solidFill>
                <a:srgbClr val="0070C0"/>
              </a:solidFill>
            </a:endParaRPr>
          </a:p>
          <a:p>
            <a:endParaRPr lang="en-US" sz="1800" u="sng" dirty="0" smtClean="0"/>
          </a:p>
          <a:p>
            <a:r>
              <a:rPr lang="en-US" sz="1800" dirty="0" smtClean="0"/>
              <a:t>http://www.geobacter.org/about</a:t>
            </a:r>
            <a:endParaRPr lang="en-US" sz="1800" dirty="0"/>
          </a:p>
        </p:txBody>
      </p:sp>
    </p:spTree>
    <p:extLst>
      <p:ext uri="{BB962C8B-B14F-4D97-AF65-F5344CB8AC3E}">
        <p14:creationId xmlns:p14="http://schemas.microsoft.com/office/powerpoint/2010/main" xmlns="" val="1045964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p:txBody>
          <a:bodyPr>
            <a:normAutofit/>
          </a:bodyPr>
          <a:lstStyle/>
          <a:p>
            <a:r>
              <a:rPr lang="en-US" dirty="0" smtClean="0"/>
              <a:t>Accession #:AAR35805.1</a:t>
            </a:r>
          </a:p>
          <a:p>
            <a:r>
              <a:rPr lang="en-US" dirty="0" smtClean="0"/>
              <a:t>315 base pairs, no </a:t>
            </a:r>
            <a:r>
              <a:rPr lang="en-US" dirty="0" err="1" smtClean="0"/>
              <a:t>introns</a:t>
            </a:r>
            <a:endParaRPr lang="en-US" dirty="0" smtClean="0"/>
          </a:p>
          <a:p>
            <a:r>
              <a:rPr lang="en-US" dirty="0" err="1" smtClean="0"/>
              <a:t>BioBrick</a:t>
            </a:r>
            <a:r>
              <a:rPr lang="en-US" dirty="0" smtClean="0"/>
              <a:t> Part: BBa_I0500</a:t>
            </a:r>
          </a:p>
          <a:p>
            <a:pPr lvl="2"/>
            <a:r>
              <a:rPr lang="en-US" dirty="0" smtClean="0"/>
              <a:t>In vector PSB2K3	</a:t>
            </a:r>
          </a:p>
          <a:p>
            <a:pPr lvl="2"/>
            <a:r>
              <a:rPr lang="en-US" dirty="0" err="1" smtClean="0"/>
              <a:t>Kanamycin</a:t>
            </a:r>
            <a:r>
              <a:rPr lang="en-US" dirty="0" smtClean="0"/>
              <a:t> Resistant</a:t>
            </a:r>
          </a:p>
          <a:p>
            <a:r>
              <a:rPr lang="en-US" sz="2400" dirty="0" smtClean="0"/>
              <a:t>Our cultures were sent from a research lab at the University of Massachusetts</a:t>
            </a:r>
          </a:p>
          <a:p>
            <a:r>
              <a:rPr lang="en-US" sz="2400" dirty="0" smtClean="0"/>
              <a:t>They were sent in anaerobic NBAF liquid media </a:t>
            </a:r>
          </a:p>
          <a:p>
            <a:endParaRPr lang="en-US" dirty="0" smtClean="0"/>
          </a:p>
        </p:txBody>
      </p:sp>
    </p:spTree>
    <p:extLst>
      <p:ext uri="{BB962C8B-B14F-4D97-AF65-F5344CB8AC3E}">
        <p14:creationId xmlns:p14="http://schemas.microsoft.com/office/powerpoint/2010/main" xmlns="" val="2086760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Restriction</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28600" y="1828800"/>
            <a:ext cx="7239000" cy="23622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52400" y="4419600"/>
            <a:ext cx="8839200" cy="2269271"/>
          </a:xfrm>
        </p:spPr>
      </p:pic>
      <p:sp>
        <p:nvSpPr>
          <p:cNvPr id="5" name="Oval 4"/>
          <p:cNvSpPr/>
          <p:nvPr/>
        </p:nvSpPr>
        <p:spPr>
          <a:xfrm>
            <a:off x="1600200" y="3962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838200" y="38100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729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TextBox 3"/>
          <p:cNvSpPr txBox="1"/>
          <p:nvPr/>
        </p:nvSpPr>
        <p:spPr>
          <a:xfrm>
            <a:off x="533400" y="2590800"/>
            <a:ext cx="213360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DNA extraction from </a:t>
            </a:r>
            <a:r>
              <a:rPr lang="en-US" dirty="0" err="1" smtClean="0"/>
              <a:t>Geobacter</a:t>
            </a:r>
            <a:endParaRPr lang="en-US" dirty="0"/>
          </a:p>
        </p:txBody>
      </p:sp>
      <p:sp>
        <p:nvSpPr>
          <p:cNvPr id="5" name="TextBox 4"/>
          <p:cNvSpPr txBox="1"/>
          <p:nvPr/>
        </p:nvSpPr>
        <p:spPr>
          <a:xfrm>
            <a:off x="685800" y="5486400"/>
            <a:ext cx="152400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Site-directed </a:t>
            </a:r>
            <a:r>
              <a:rPr lang="en-US" dirty="0" smtClean="0"/>
              <a:t>Mutagenesis</a:t>
            </a:r>
            <a:endParaRPr lang="en-US" dirty="0"/>
          </a:p>
        </p:txBody>
      </p:sp>
      <p:sp>
        <p:nvSpPr>
          <p:cNvPr id="6" name="TextBox 5"/>
          <p:cNvSpPr txBox="1"/>
          <p:nvPr/>
        </p:nvSpPr>
        <p:spPr>
          <a:xfrm>
            <a:off x="3352800" y="5334000"/>
            <a:ext cx="2133600"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A</a:t>
            </a:r>
            <a:r>
              <a:rPr lang="en-US" dirty="0" smtClean="0"/>
              <a:t>mplification of PCR fragments </a:t>
            </a:r>
            <a:r>
              <a:rPr lang="en-US" dirty="0" smtClean="0"/>
              <a:t>and gel electrophoresis</a:t>
            </a:r>
            <a:endParaRPr lang="en-US" dirty="0"/>
          </a:p>
        </p:txBody>
      </p:sp>
      <p:sp>
        <p:nvSpPr>
          <p:cNvPr id="7" name="TextBox 6"/>
          <p:cNvSpPr txBox="1"/>
          <p:nvPr/>
        </p:nvSpPr>
        <p:spPr>
          <a:xfrm>
            <a:off x="381000" y="4038600"/>
            <a:ext cx="2286000"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Plasmid Isolation</a:t>
            </a:r>
            <a:endParaRPr lang="en-US" dirty="0"/>
          </a:p>
        </p:txBody>
      </p:sp>
      <p:sp>
        <p:nvSpPr>
          <p:cNvPr id="8" name="TextBox 7"/>
          <p:cNvSpPr txBox="1"/>
          <p:nvPr/>
        </p:nvSpPr>
        <p:spPr>
          <a:xfrm>
            <a:off x="3352800" y="3962400"/>
            <a:ext cx="220980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Ligation of PCR fragments</a:t>
            </a:r>
            <a:endParaRPr lang="en-US" dirty="0"/>
          </a:p>
        </p:txBody>
      </p:sp>
      <p:sp>
        <p:nvSpPr>
          <p:cNvPr id="9" name="TextBox 8"/>
          <p:cNvSpPr txBox="1"/>
          <p:nvPr/>
        </p:nvSpPr>
        <p:spPr>
          <a:xfrm>
            <a:off x="3200400" y="2590800"/>
            <a:ext cx="2514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Plasmid and Insert Digestion</a:t>
            </a:r>
            <a:endParaRPr lang="en-US" dirty="0"/>
          </a:p>
        </p:txBody>
      </p:sp>
      <p:sp>
        <p:nvSpPr>
          <p:cNvPr id="11" name="TextBox 10"/>
          <p:cNvSpPr txBox="1"/>
          <p:nvPr/>
        </p:nvSpPr>
        <p:spPr>
          <a:xfrm>
            <a:off x="6172200" y="2590800"/>
            <a:ext cx="2514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Ligation of Plasmid and Insert and Plating</a:t>
            </a:r>
            <a:endParaRPr lang="en-US" dirty="0"/>
          </a:p>
        </p:txBody>
      </p:sp>
      <p:sp>
        <p:nvSpPr>
          <p:cNvPr id="12" name="TextBox 11"/>
          <p:cNvSpPr txBox="1"/>
          <p:nvPr/>
        </p:nvSpPr>
        <p:spPr>
          <a:xfrm>
            <a:off x="6324600" y="4191000"/>
            <a:ext cx="2133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Final Verification</a:t>
            </a:r>
            <a:endParaRPr lang="en-US" dirty="0"/>
          </a:p>
        </p:txBody>
      </p:sp>
      <p:sp>
        <p:nvSpPr>
          <p:cNvPr id="13" name="TextBox 12"/>
          <p:cNvSpPr txBox="1"/>
          <p:nvPr/>
        </p:nvSpPr>
        <p:spPr>
          <a:xfrm>
            <a:off x="6400800" y="5486400"/>
            <a:ext cx="18288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Sequencing</a:t>
            </a:r>
            <a:endParaRPr lang="en-US" dirty="0"/>
          </a:p>
        </p:txBody>
      </p:sp>
      <p:sp>
        <p:nvSpPr>
          <p:cNvPr id="16" name="Down Arrow 15"/>
          <p:cNvSpPr/>
          <p:nvPr/>
        </p:nvSpPr>
        <p:spPr>
          <a:xfrm>
            <a:off x="1524000" y="4495800"/>
            <a:ext cx="45719"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524000" y="3352800"/>
            <a:ext cx="45719"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362200" y="5867400"/>
            <a:ext cx="685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4419600" y="4724400"/>
            <a:ext cx="45719"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419600" y="3276600"/>
            <a:ext cx="45719"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791200" y="27432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7391400" y="3352800"/>
            <a:ext cx="76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7391400" y="4572000"/>
            <a:ext cx="45719"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Coli Transformation</a:t>
            </a:r>
            <a:endParaRPr lang="en-US" dirty="0"/>
          </a:p>
        </p:txBody>
      </p:sp>
      <p:sp>
        <p:nvSpPr>
          <p:cNvPr id="3" name="Content Placeholder 2"/>
          <p:cNvSpPr>
            <a:spLocks noGrp="1"/>
          </p:cNvSpPr>
          <p:nvPr>
            <p:ph idx="1"/>
          </p:nvPr>
        </p:nvSpPr>
        <p:spPr/>
        <p:txBody>
          <a:bodyPr/>
          <a:lstStyle/>
          <a:p>
            <a:r>
              <a:rPr lang="en-US" dirty="0" smtClean="0"/>
              <a:t>Objective: </a:t>
            </a:r>
          </a:p>
          <a:p>
            <a:pPr lvl="2"/>
            <a:r>
              <a:rPr lang="en-US" dirty="0" smtClean="0"/>
              <a:t>To transform BBa_I0500 into </a:t>
            </a:r>
            <a:r>
              <a:rPr lang="en-US" dirty="0" err="1" smtClean="0"/>
              <a:t>E.coli</a:t>
            </a:r>
            <a:r>
              <a:rPr lang="en-US" dirty="0" smtClean="0"/>
              <a:t> and grow on </a:t>
            </a:r>
            <a:r>
              <a:rPr lang="en-US" dirty="0" err="1" smtClean="0"/>
              <a:t>Kanamycin</a:t>
            </a:r>
            <a:r>
              <a:rPr lang="en-US" dirty="0" smtClean="0"/>
              <a:t> plates</a:t>
            </a:r>
          </a:p>
          <a:p>
            <a:r>
              <a:rPr lang="en-US" dirty="0" smtClean="0"/>
              <a:t>Results:</a:t>
            </a:r>
          </a:p>
          <a:p>
            <a:pPr lvl="2"/>
            <a:r>
              <a:rPr lang="en-US" dirty="0" err="1" smtClean="0"/>
              <a:t>E.coli</a:t>
            </a:r>
            <a:r>
              <a:rPr lang="en-US" dirty="0" smtClean="0"/>
              <a:t> cells on LB media</a:t>
            </a:r>
            <a:r>
              <a:rPr lang="en-US" dirty="0" smtClean="0">
                <a:sym typeface="Wingdings" pitchFamily="2" charset="2"/>
              </a:rPr>
              <a:t></a:t>
            </a:r>
            <a:r>
              <a:rPr lang="en-US" dirty="0" smtClean="0"/>
              <a:t> Growth</a:t>
            </a:r>
          </a:p>
          <a:p>
            <a:pPr lvl="2"/>
            <a:r>
              <a:rPr lang="en-US" dirty="0" smtClean="0"/>
              <a:t>Transformed cells on Kan. Media</a:t>
            </a:r>
            <a:r>
              <a:rPr lang="en-US" dirty="0" smtClean="0">
                <a:sym typeface="Wingdings" pitchFamily="2" charset="2"/>
              </a:rPr>
              <a:t> No Growth</a:t>
            </a:r>
          </a:p>
          <a:p>
            <a:pPr lvl="2"/>
            <a:r>
              <a:rPr lang="en-US" dirty="0" smtClean="0">
                <a:sym typeface="Wingdings" pitchFamily="2" charset="2"/>
              </a:rPr>
              <a:t>Unsuccessful</a:t>
            </a:r>
            <a:endParaRPr lang="en-US" dirty="0" smtClean="0">
              <a:sym typeface="Wingdings" pitchFamily="2" charset="2"/>
            </a:endParaRPr>
          </a:p>
          <a:p>
            <a:r>
              <a:rPr lang="en-US" dirty="0" smtClean="0">
                <a:sym typeface="Wingdings" pitchFamily="2" charset="2"/>
              </a:rPr>
              <a:t>Reasons for Failure:</a:t>
            </a:r>
          </a:p>
          <a:p>
            <a:pPr lvl="2"/>
            <a:r>
              <a:rPr lang="en-US" dirty="0" smtClean="0"/>
              <a:t>Bad part from Kit Plate</a:t>
            </a:r>
          </a:p>
          <a:p>
            <a:pPr lvl="2"/>
            <a:endParaRPr lang="en-US" dirty="0" smtClean="0"/>
          </a:p>
          <a:p>
            <a:pPr lvl="2"/>
            <a:endParaRPr lang="en-US" dirty="0" smtClean="0"/>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a:r>
              <a:rPr lang="en-US" dirty="0" smtClean="0"/>
              <a:t>DNA Extraction from </a:t>
            </a:r>
            <a:r>
              <a:rPr lang="en-US" i="1" dirty="0" err="1" smtClean="0"/>
              <a:t>Geobacter</a:t>
            </a:r>
            <a:r>
              <a:rPr lang="en-US" i="1" dirty="0" smtClean="0"/>
              <a:t> </a:t>
            </a:r>
            <a:r>
              <a:rPr lang="en-US" i="1" dirty="0" err="1" smtClean="0"/>
              <a:t>sulferreducens</a:t>
            </a:r>
            <a:endParaRPr lang="en-US" i="1" dirty="0"/>
          </a:p>
        </p:txBody>
      </p:sp>
      <p:sp>
        <p:nvSpPr>
          <p:cNvPr id="3" name="Content Placeholder 2"/>
          <p:cNvSpPr>
            <a:spLocks noGrp="1"/>
          </p:cNvSpPr>
          <p:nvPr>
            <p:ph idx="1"/>
          </p:nvPr>
        </p:nvSpPr>
        <p:spPr>
          <a:xfrm>
            <a:off x="457200" y="2057400"/>
            <a:ext cx="3505200" cy="4267200"/>
          </a:xfrm>
        </p:spPr>
        <p:txBody>
          <a:bodyPr/>
          <a:lstStyle/>
          <a:p>
            <a:r>
              <a:rPr lang="en-US" dirty="0" smtClean="0"/>
              <a:t>Objective: </a:t>
            </a:r>
          </a:p>
          <a:p>
            <a:pPr lvl="1"/>
            <a:r>
              <a:rPr lang="en-US" dirty="0" smtClean="0"/>
              <a:t>To successfully extract viable DNA from our organism for gene extraction</a:t>
            </a:r>
          </a:p>
          <a:p>
            <a:endParaRPr lang="en-US" dirty="0" smtClean="0"/>
          </a:p>
          <a:p>
            <a:r>
              <a:rPr lang="en-US" dirty="0" smtClean="0"/>
              <a:t>Successful digest </a:t>
            </a:r>
          </a:p>
          <a:p>
            <a:pPr lvl="2"/>
            <a:r>
              <a:rPr lang="en-US" dirty="0" smtClean="0"/>
              <a:t>Enzyme EcoR1</a:t>
            </a:r>
          </a:p>
          <a:p>
            <a:pPr lvl="2"/>
            <a:r>
              <a:rPr lang="en-US" dirty="0" smtClean="0"/>
              <a:t>Missing Band</a:t>
            </a:r>
          </a:p>
          <a:p>
            <a:endParaRPr lang="en-US" dirty="0"/>
          </a:p>
        </p:txBody>
      </p:sp>
      <p:pic>
        <p:nvPicPr>
          <p:cNvPr id="1026" name="Picture 2" descr="C:\Users\Angela\Documents\Recombinant DNA- Gel Pictures\!100412D.NA0.jpg"/>
          <p:cNvPicPr>
            <a:picLocks noChangeAspect="1" noChangeArrowheads="1"/>
          </p:cNvPicPr>
          <p:nvPr/>
        </p:nvPicPr>
        <p:blipFill>
          <a:blip r:embed="rId2" cstate="print"/>
          <a:srcRect l="13333" t="15000" r="18333" b="18750"/>
          <a:stretch>
            <a:fillRect/>
          </a:stretch>
        </p:blipFill>
        <p:spPr bwMode="auto">
          <a:xfrm>
            <a:off x="5410200" y="2667000"/>
            <a:ext cx="3124200" cy="4038600"/>
          </a:xfrm>
          <a:prstGeom prst="rect">
            <a:avLst/>
          </a:prstGeom>
          <a:noFill/>
        </p:spPr>
      </p:pic>
      <p:cxnSp>
        <p:nvCxnSpPr>
          <p:cNvPr id="8" name="Straight Connector 7"/>
          <p:cNvCxnSpPr/>
          <p:nvPr/>
        </p:nvCxnSpPr>
        <p:spPr>
          <a:xfrm>
            <a:off x="5105400" y="24384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00800" y="2438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05400" y="21336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91400" y="2133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05400" y="22860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8000" y="2286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33800" y="1905000"/>
            <a:ext cx="1371600" cy="307777"/>
          </a:xfrm>
          <a:prstGeom prst="rect">
            <a:avLst/>
          </a:prstGeom>
          <a:noFill/>
        </p:spPr>
        <p:txBody>
          <a:bodyPr wrap="square" rtlCol="0">
            <a:spAutoFit/>
          </a:bodyPr>
          <a:lstStyle/>
          <a:p>
            <a:r>
              <a:rPr lang="en-US" sz="1400" dirty="0" smtClean="0"/>
              <a:t>Digested DNA</a:t>
            </a:r>
            <a:endParaRPr lang="en-US" sz="1400" dirty="0"/>
          </a:p>
        </p:txBody>
      </p:sp>
      <p:sp>
        <p:nvSpPr>
          <p:cNvPr id="24" name="TextBox 23"/>
          <p:cNvSpPr txBox="1"/>
          <p:nvPr/>
        </p:nvSpPr>
        <p:spPr>
          <a:xfrm>
            <a:off x="4038600" y="2133600"/>
            <a:ext cx="1295400" cy="307777"/>
          </a:xfrm>
          <a:prstGeom prst="rect">
            <a:avLst/>
          </a:prstGeom>
          <a:noFill/>
        </p:spPr>
        <p:txBody>
          <a:bodyPr wrap="square" rtlCol="0">
            <a:spAutoFit/>
          </a:bodyPr>
          <a:lstStyle/>
          <a:p>
            <a:r>
              <a:rPr lang="en-US" sz="1400" dirty="0" smtClean="0"/>
              <a:t>Ladder</a:t>
            </a:r>
            <a:endParaRPr lang="en-US" sz="1400" dirty="0"/>
          </a:p>
        </p:txBody>
      </p:sp>
      <p:sp>
        <p:nvSpPr>
          <p:cNvPr id="25" name="TextBox 24"/>
          <p:cNvSpPr txBox="1"/>
          <p:nvPr/>
        </p:nvSpPr>
        <p:spPr>
          <a:xfrm>
            <a:off x="3581400" y="2286000"/>
            <a:ext cx="1600200" cy="307777"/>
          </a:xfrm>
          <a:prstGeom prst="rect">
            <a:avLst/>
          </a:prstGeom>
          <a:noFill/>
        </p:spPr>
        <p:txBody>
          <a:bodyPr wrap="square" rtlCol="0">
            <a:spAutoFit/>
          </a:bodyPr>
          <a:lstStyle/>
          <a:p>
            <a:r>
              <a:rPr lang="en-US" sz="1400" dirty="0" smtClean="0"/>
              <a:t>Undigested DNA</a:t>
            </a:r>
            <a:endParaRPr lang="en-US" sz="1400" dirty="0"/>
          </a:p>
        </p:txBody>
      </p:sp>
      <p:sp>
        <p:nvSpPr>
          <p:cNvPr id="14" name="Down Arrow 13"/>
          <p:cNvSpPr/>
          <p:nvPr/>
        </p:nvSpPr>
        <p:spPr>
          <a:xfrm rot="2658446">
            <a:off x="7784800" y="2656164"/>
            <a:ext cx="299590" cy="812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Plasmid DNA Isolation</a:t>
            </a:r>
            <a:endParaRPr lang="en-US" dirty="0"/>
          </a:p>
        </p:txBody>
      </p:sp>
      <p:sp>
        <p:nvSpPr>
          <p:cNvPr id="3" name="Content Placeholder 2"/>
          <p:cNvSpPr>
            <a:spLocks noGrp="1"/>
          </p:cNvSpPr>
          <p:nvPr>
            <p:ph idx="1"/>
          </p:nvPr>
        </p:nvSpPr>
        <p:spPr>
          <a:xfrm>
            <a:off x="457200" y="1828800"/>
            <a:ext cx="2971800" cy="4495800"/>
          </a:xfrm>
        </p:spPr>
        <p:txBody>
          <a:bodyPr>
            <a:normAutofit/>
          </a:bodyPr>
          <a:lstStyle/>
          <a:p>
            <a:endParaRPr lang="en-US" dirty="0" smtClean="0"/>
          </a:p>
          <a:p>
            <a:r>
              <a:rPr lang="en-US" dirty="0" smtClean="0"/>
              <a:t>Objective:</a:t>
            </a:r>
          </a:p>
          <a:p>
            <a:pPr lvl="2"/>
            <a:r>
              <a:rPr lang="en-US" sz="1900" dirty="0" smtClean="0"/>
              <a:t>To isolate the DNA from our plasmid from </a:t>
            </a:r>
            <a:r>
              <a:rPr lang="en-US" sz="1900" dirty="0" err="1" smtClean="0"/>
              <a:t>E.coli</a:t>
            </a:r>
            <a:r>
              <a:rPr lang="en-US" sz="1900" dirty="0" smtClean="0"/>
              <a:t> </a:t>
            </a:r>
          </a:p>
          <a:p>
            <a:r>
              <a:rPr lang="en-US" dirty="0" smtClean="0"/>
              <a:t>Results:</a:t>
            </a:r>
          </a:p>
          <a:p>
            <a:pPr lvl="2"/>
            <a:r>
              <a:rPr lang="en-US" sz="1900" dirty="0" smtClean="0"/>
              <a:t>Successful- </a:t>
            </a:r>
            <a:r>
              <a:rPr lang="en-US" sz="1900" dirty="0" smtClean="0"/>
              <a:t>band across the 4 lanes </a:t>
            </a:r>
            <a:r>
              <a:rPr lang="en-US" sz="1900" dirty="0" smtClean="0"/>
              <a:t>seen at approx. </a:t>
            </a:r>
            <a:r>
              <a:rPr lang="en-US" sz="1900" dirty="0" smtClean="0"/>
              <a:t>3000-4000 </a:t>
            </a:r>
            <a:r>
              <a:rPr lang="en-US" sz="1900" dirty="0" err="1" smtClean="0"/>
              <a:t>bp</a:t>
            </a:r>
            <a:r>
              <a:rPr lang="en-US" sz="1900" dirty="0" smtClean="0"/>
              <a:t> as expected</a:t>
            </a:r>
            <a:endParaRPr lang="en-US" sz="1900" dirty="0"/>
          </a:p>
        </p:txBody>
      </p:sp>
      <p:pic>
        <p:nvPicPr>
          <p:cNvPr id="2050" name="Picture 2" descr="C:\Users\Angela\Documents\Recombinant DNA- Gel Pictures\!101112E.COL.jpg"/>
          <p:cNvPicPr>
            <a:picLocks noChangeAspect="1" noChangeArrowheads="1"/>
          </p:cNvPicPr>
          <p:nvPr/>
        </p:nvPicPr>
        <p:blipFill>
          <a:blip r:embed="rId2" cstate="print"/>
          <a:srcRect l="31915" r="32979"/>
          <a:stretch>
            <a:fillRect/>
          </a:stretch>
        </p:blipFill>
        <p:spPr bwMode="auto">
          <a:xfrm>
            <a:off x="6324600" y="2667000"/>
            <a:ext cx="1676400" cy="3581400"/>
          </a:xfrm>
          <a:prstGeom prst="rect">
            <a:avLst/>
          </a:prstGeom>
          <a:noFill/>
        </p:spPr>
      </p:pic>
      <p:sp>
        <p:nvSpPr>
          <p:cNvPr id="5" name="Left Brace 4"/>
          <p:cNvSpPr/>
          <p:nvPr/>
        </p:nvSpPr>
        <p:spPr>
          <a:xfrm rot="5400000">
            <a:off x="6686550" y="2000250"/>
            <a:ext cx="609600" cy="10287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a:stCxn id="5" idx="1"/>
          </p:cNvCxnSpPr>
          <p:nvPr/>
        </p:nvCxnSpPr>
        <p:spPr>
          <a:xfrm flipH="1">
            <a:off x="5181600" y="2209800"/>
            <a:ext cx="1809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81600" y="1981200"/>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96200" y="1981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0" y="1828800"/>
            <a:ext cx="1295400" cy="307777"/>
          </a:xfrm>
          <a:prstGeom prst="rect">
            <a:avLst/>
          </a:prstGeom>
          <a:noFill/>
        </p:spPr>
        <p:txBody>
          <a:bodyPr wrap="square" rtlCol="0">
            <a:spAutoFit/>
          </a:bodyPr>
          <a:lstStyle/>
          <a:p>
            <a:r>
              <a:rPr lang="en-US" sz="1400" dirty="0" smtClean="0"/>
              <a:t>100 </a:t>
            </a:r>
            <a:r>
              <a:rPr lang="en-US" sz="1400" dirty="0" err="1" smtClean="0"/>
              <a:t>bp</a:t>
            </a:r>
            <a:r>
              <a:rPr lang="en-US" sz="1400" dirty="0" smtClean="0"/>
              <a:t> Ladder</a:t>
            </a:r>
            <a:endParaRPr lang="en-US" sz="1400" dirty="0"/>
          </a:p>
        </p:txBody>
      </p:sp>
      <p:sp>
        <p:nvSpPr>
          <p:cNvPr id="17" name="TextBox 16"/>
          <p:cNvSpPr txBox="1"/>
          <p:nvPr/>
        </p:nvSpPr>
        <p:spPr>
          <a:xfrm>
            <a:off x="3276600" y="2133600"/>
            <a:ext cx="2057400" cy="307777"/>
          </a:xfrm>
          <a:prstGeom prst="rect">
            <a:avLst/>
          </a:prstGeom>
          <a:noFill/>
        </p:spPr>
        <p:txBody>
          <a:bodyPr wrap="square" rtlCol="0">
            <a:spAutoFit/>
          </a:bodyPr>
          <a:lstStyle/>
          <a:p>
            <a:r>
              <a:rPr lang="en-US" sz="1400" dirty="0" smtClean="0"/>
              <a:t>Plasmid DNA Samples</a:t>
            </a:r>
            <a:endParaRPr lang="en-US" sz="1400" dirty="0"/>
          </a:p>
        </p:txBody>
      </p:sp>
      <p:sp>
        <p:nvSpPr>
          <p:cNvPr id="11" name="Right Arrow 10"/>
          <p:cNvSpPr/>
          <p:nvPr/>
        </p:nvSpPr>
        <p:spPr>
          <a:xfrm>
            <a:off x="5410200" y="38862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43400" y="3733800"/>
            <a:ext cx="1295400" cy="369332"/>
          </a:xfrm>
          <a:prstGeom prst="rect">
            <a:avLst/>
          </a:prstGeom>
          <a:noFill/>
        </p:spPr>
        <p:txBody>
          <a:bodyPr wrap="square" rtlCol="0">
            <a:spAutoFit/>
          </a:bodyPr>
          <a:lstStyle/>
          <a:p>
            <a:r>
              <a:rPr lang="en-US" dirty="0" smtClean="0"/>
              <a:t>~3000bp</a:t>
            </a:r>
            <a:endParaRPr lang="en-US" dirty="0"/>
          </a:p>
        </p:txBody>
      </p:sp>
      <p:sp>
        <p:nvSpPr>
          <p:cNvPr id="14" name="Left Arrow 13"/>
          <p:cNvSpPr/>
          <p:nvPr/>
        </p:nvSpPr>
        <p:spPr>
          <a:xfrm rot="20406356">
            <a:off x="7910792" y="4170711"/>
            <a:ext cx="348373" cy="1126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1435520">
            <a:off x="7985486" y="4716067"/>
            <a:ext cx="354369" cy="928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229600" y="4038600"/>
            <a:ext cx="914400" cy="369332"/>
          </a:xfrm>
          <a:prstGeom prst="rect">
            <a:avLst/>
          </a:prstGeom>
          <a:noFill/>
        </p:spPr>
        <p:txBody>
          <a:bodyPr wrap="square" rtlCol="0">
            <a:spAutoFit/>
          </a:bodyPr>
          <a:lstStyle/>
          <a:p>
            <a:r>
              <a:rPr lang="en-US" dirty="0" smtClean="0"/>
              <a:t>1000bp</a:t>
            </a:r>
            <a:endParaRPr lang="en-US" dirty="0"/>
          </a:p>
        </p:txBody>
      </p:sp>
      <p:sp>
        <p:nvSpPr>
          <p:cNvPr id="19" name="TextBox 18"/>
          <p:cNvSpPr txBox="1"/>
          <p:nvPr/>
        </p:nvSpPr>
        <p:spPr>
          <a:xfrm>
            <a:off x="8305800" y="4724400"/>
            <a:ext cx="838200" cy="369332"/>
          </a:xfrm>
          <a:prstGeom prst="rect">
            <a:avLst/>
          </a:prstGeom>
          <a:noFill/>
        </p:spPr>
        <p:txBody>
          <a:bodyPr wrap="square" rtlCol="0">
            <a:spAutoFit/>
          </a:bodyPr>
          <a:lstStyle/>
          <a:p>
            <a:r>
              <a:rPr lang="en-US" dirty="0" smtClean="0"/>
              <a:t>500bp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Site-directed Mutagenesis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00200" y="2514600"/>
            <a:ext cx="6286500" cy="3385038"/>
          </a:xfrm>
        </p:spPr>
      </p:pic>
    </p:spTree>
    <p:extLst>
      <p:ext uri="{BB962C8B-B14F-4D97-AF65-F5344CB8AC3E}">
        <p14:creationId xmlns:p14="http://schemas.microsoft.com/office/powerpoint/2010/main" xmlns="" val="2912060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1516</TotalTime>
  <Words>790</Words>
  <Application>Microsoft Office PowerPoint</Application>
  <PresentationFormat>On-screen Show (4:3)</PresentationFormat>
  <Paragraphs>169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Cloning the OmcF gene from geobacter sulferreducens to E. coli</vt:lpstr>
      <vt:lpstr>General Background</vt:lpstr>
      <vt:lpstr>General Information</vt:lpstr>
      <vt:lpstr>Internal Restriction</vt:lpstr>
      <vt:lpstr>Procedure</vt:lpstr>
      <vt:lpstr>E. Coli Transformation</vt:lpstr>
      <vt:lpstr>DNA Extraction from Geobacter sulferreducens</vt:lpstr>
      <vt:lpstr>Plasmid DNA Isolation</vt:lpstr>
      <vt:lpstr>Site-directed Mutagenesis</vt:lpstr>
      <vt:lpstr>Site-directed Mutagenesis</vt:lpstr>
      <vt:lpstr>Site-directed Mutagenesis:  PCR amplification of fragments</vt:lpstr>
      <vt:lpstr>Site-directed Mutagenesis:  PCR amplification of fragments</vt:lpstr>
      <vt:lpstr>Site-directed Mutagenesis:  PCR ligation</vt:lpstr>
      <vt:lpstr>Site-directed Mutagenesis:  PCR ligation and verification</vt:lpstr>
      <vt:lpstr>PCR ligation results</vt:lpstr>
      <vt:lpstr>Digestion and Quantity Check  </vt:lpstr>
      <vt:lpstr>Transformation: Ligation &amp; Plating</vt:lpstr>
      <vt:lpstr>Slide 18</vt:lpstr>
      <vt:lpstr>Verification</vt:lpstr>
      <vt:lpstr>Sequencing and Blast Results</vt:lpstr>
      <vt:lpstr>Project Summary</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 the omcF gene from geobacter sulferreducens</dc:title>
  <dc:creator>Casey James Durnan</dc:creator>
  <cp:lastModifiedBy>Valerie</cp:lastModifiedBy>
  <cp:revision>45</cp:revision>
  <dcterms:created xsi:type="dcterms:W3CDTF">2012-09-10T01:00:33Z</dcterms:created>
  <dcterms:modified xsi:type="dcterms:W3CDTF">2012-12-06T19:49:04Z</dcterms:modified>
</cp:coreProperties>
</file>