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4"/>
  </p:notesMasterIdLst>
  <p:sldIdLst>
    <p:sldId id="256" r:id="rId2"/>
    <p:sldId id="257" r:id="rId3"/>
    <p:sldId id="266" r:id="rId4"/>
    <p:sldId id="258" r:id="rId5"/>
    <p:sldId id="259" r:id="rId6"/>
    <p:sldId id="260" r:id="rId7"/>
    <p:sldId id="261" r:id="rId8"/>
    <p:sldId id="264" r:id="rId9"/>
    <p:sldId id="265" r:id="rId10"/>
    <p:sldId id="262" r:id="rId11"/>
    <p:sldId id="267" r:id="rId12"/>
    <p:sldId id="26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071F8C-F99B-4C36-B00F-3B62B9223162}" type="datetimeFigureOut">
              <a:rPr lang="en-US" smtClean="0"/>
              <a:t>9/11/2012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D8FD52-D192-4C61-8010-5C286A50207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D8FD52-D192-4C61-8010-5C286A502076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52129-AF6B-477E-BE47-3828FD2F5CBC}" type="datetimeFigureOut">
              <a:rPr lang="en-US" smtClean="0"/>
              <a:pPr/>
              <a:t>9/10/2012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D3D52-2BEE-4084-A422-C1CE266C7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52129-AF6B-477E-BE47-3828FD2F5CBC}" type="datetimeFigureOut">
              <a:rPr lang="en-US" smtClean="0"/>
              <a:pPr/>
              <a:t>9/10/2012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D3D52-2BEE-4084-A422-C1CE266C7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52129-AF6B-477E-BE47-3828FD2F5CBC}" type="datetimeFigureOut">
              <a:rPr lang="en-US" smtClean="0"/>
              <a:pPr/>
              <a:t>9/10/2012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D3D52-2BEE-4084-A422-C1CE266C7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52129-AF6B-477E-BE47-3828FD2F5CBC}" type="datetimeFigureOut">
              <a:rPr lang="en-US" smtClean="0"/>
              <a:pPr/>
              <a:t>9/10/2012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D3D52-2BEE-4084-A422-C1CE266C7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52129-AF6B-477E-BE47-3828FD2F5CBC}" type="datetimeFigureOut">
              <a:rPr lang="en-US" smtClean="0"/>
              <a:pPr/>
              <a:t>9/10/2012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D3D52-2BEE-4084-A422-C1CE266C7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52129-AF6B-477E-BE47-3828FD2F5CBC}" type="datetimeFigureOut">
              <a:rPr lang="en-US" smtClean="0"/>
              <a:pPr/>
              <a:t>9/10/2012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D3D52-2BEE-4084-A422-C1CE266C7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52129-AF6B-477E-BE47-3828FD2F5CBC}" type="datetimeFigureOut">
              <a:rPr lang="en-US" smtClean="0"/>
              <a:pPr/>
              <a:t>9/10/2012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D3D52-2BEE-4084-A422-C1CE266C7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52129-AF6B-477E-BE47-3828FD2F5CBC}" type="datetimeFigureOut">
              <a:rPr lang="en-US" smtClean="0"/>
              <a:pPr/>
              <a:t>9/10/2012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D3D52-2BEE-4084-A422-C1CE266C7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52129-AF6B-477E-BE47-3828FD2F5CBC}" type="datetimeFigureOut">
              <a:rPr lang="en-US" smtClean="0"/>
              <a:pPr/>
              <a:t>9/10/2012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D3D52-2BEE-4084-A422-C1CE266C7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52129-AF6B-477E-BE47-3828FD2F5CBC}" type="datetimeFigureOut">
              <a:rPr lang="en-US" smtClean="0"/>
              <a:pPr/>
              <a:t>9/10/2012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D3D52-2BEE-4084-A422-C1CE266C7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52129-AF6B-477E-BE47-3828FD2F5CBC}" type="datetimeFigureOut">
              <a:rPr lang="en-US" smtClean="0"/>
              <a:pPr/>
              <a:t>9/10/2012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48D3D52-2BEE-4084-A422-C1CE266C79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4952129-AF6B-477E-BE47-3828FD2F5CBC}" type="datetimeFigureOut">
              <a:rPr lang="en-US" smtClean="0"/>
              <a:pPr/>
              <a:t>9/10/2012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48D3D52-2BEE-4084-A422-C1CE266C79B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eobacter.org/publication-files/18538641.pd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ncbi.nlm.nih.gov/nuccore/NC_002939.5?report=genbank&amp;from=2667181&amp;to=2667495&amp;strand=true----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924800" cy="24384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Cloning the </a:t>
            </a:r>
            <a:r>
              <a:rPr lang="en-US" dirty="0" err="1" smtClean="0"/>
              <a:t>omcF</a:t>
            </a:r>
            <a:r>
              <a:rPr lang="en-US" dirty="0" smtClean="0"/>
              <a:t> gene from </a:t>
            </a:r>
            <a:r>
              <a:rPr lang="en-US" dirty="0" err="1" smtClean="0"/>
              <a:t>geobacter</a:t>
            </a:r>
            <a:r>
              <a:rPr lang="en-US" dirty="0" smtClean="0"/>
              <a:t> </a:t>
            </a:r>
            <a:r>
              <a:rPr lang="en-US" dirty="0" err="1" smtClean="0"/>
              <a:t>sulferreducens</a:t>
            </a:r>
            <a:r>
              <a:rPr lang="en-US" dirty="0" smtClean="0"/>
              <a:t> to E. coli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0800000" flipV="1">
            <a:off x="533400" y="4981136"/>
            <a:ext cx="7854696" cy="352864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Valerie </a:t>
            </a:r>
            <a:r>
              <a:rPr lang="en-US" dirty="0" err="1" smtClean="0"/>
              <a:t>Wisco</a:t>
            </a:r>
            <a:r>
              <a:rPr lang="en-US" dirty="0" smtClean="0"/>
              <a:t> &amp; Casey </a:t>
            </a:r>
            <a:r>
              <a:rPr lang="en-US" dirty="0" err="1" smtClean="0"/>
              <a:t>Durnan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52650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Vector and Promoter Selection</a:t>
            </a:r>
            <a:endParaRPr lang="en-US" dirty="0"/>
          </a:p>
        </p:txBody>
      </p:sp>
      <p:pic>
        <p:nvPicPr>
          <p:cNvPr id="4" name="Content Placeholder 3" descr="800px-PSB2K3_ma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798207" y="2057400"/>
            <a:ext cx="6345794" cy="4495800"/>
          </a:xfrm>
        </p:spPr>
      </p:pic>
      <p:sp>
        <p:nvSpPr>
          <p:cNvPr id="6" name="TextBox 5"/>
          <p:cNvSpPr txBox="1"/>
          <p:nvPr/>
        </p:nvSpPr>
        <p:spPr>
          <a:xfrm>
            <a:off x="457200" y="1905000"/>
            <a:ext cx="3048000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Promoter</a:t>
            </a:r>
            <a:r>
              <a:rPr lang="en-US" sz="2400" dirty="0" smtClean="0"/>
              <a:t>: </a:t>
            </a:r>
            <a:r>
              <a:rPr lang="en-US" sz="2400" dirty="0" err="1" smtClean="0"/>
              <a:t>pBad</a:t>
            </a:r>
            <a:r>
              <a:rPr lang="en-US" sz="2400" dirty="0" smtClean="0"/>
              <a:t>/</a:t>
            </a:r>
            <a:r>
              <a:rPr lang="en-US" sz="2400" dirty="0" err="1" smtClean="0"/>
              <a:t>araC</a:t>
            </a:r>
            <a:endParaRPr lang="en-US" sz="2400" dirty="0" smtClean="0"/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Strictly controlled by L-</a:t>
            </a:r>
            <a:r>
              <a:rPr lang="en-US" sz="2400" dirty="0" err="1" smtClean="0"/>
              <a:t>arabinose</a:t>
            </a:r>
            <a:r>
              <a:rPr lang="en-US" sz="2400" dirty="0" smtClean="0"/>
              <a:t> as an inducer  and restricted by </a:t>
            </a:r>
            <a:r>
              <a:rPr lang="en-US" sz="2400" dirty="0" err="1" smtClean="0"/>
              <a:t>araC</a:t>
            </a:r>
            <a:endParaRPr lang="en-US" sz="2400" dirty="0" smtClean="0"/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Vector:</a:t>
            </a:r>
          </a:p>
          <a:p>
            <a:r>
              <a:rPr lang="en-US" sz="2400" dirty="0" smtClean="0"/>
              <a:t> psB2K3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err="1" smtClean="0"/>
              <a:t>Kanomycin</a:t>
            </a:r>
            <a:r>
              <a:rPr lang="en-US" sz="2400" dirty="0" smtClean="0"/>
              <a:t>      </a:t>
            </a:r>
            <a:r>
              <a:rPr lang="en-US" sz="2400" dirty="0" err="1" smtClean="0"/>
              <a:t>Resistent</a:t>
            </a:r>
            <a:endParaRPr lang="en-US" sz="2400" dirty="0" smtClean="0"/>
          </a:p>
          <a:p>
            <a:pPr>
              <a:buFont typeface="Arial" pitchFamily="34" charset="0"/>
              <a:buChar char="•"/>
            </a:pPr>
            <a:endParaRPr lang="en-US" sz="2600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8644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Testing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/>
              <a:t>SDS-PAGE</a:t>
            </a:r>
          </a:p>
          <a:p>
            <a:endParaRPr lang="en-US" sz="2400" dirty="0" smtClean="0"/>
          </a:p>
          <a:p>
            <a:r>
              <a:rPr lang="en-US" sz="2400" dirty="0" smtClean="0"/>
              <a:t>Eventual testing would be to see if electrons would be passed onto an electrode, creating a current- after cloning of all essential parts, all </a:t>
            </a:r>
            <a:r>
              <a:rPr lang="en-US" sz="2400" dirty="0" err="1" smtClean="0"/>
              <a:t>Omc</a:t>
            </a:r>
            <a:r>
              <a:rPr lang="en-US" sz="2400" dirty="0" smtClean="0"/>
              <a:t> genes and genes for creating the “</a:t>
            </a:r>
            <a:r>
              <a:rPr lang="en-US" sz="2400" dirty="0" err="1" smtClean="0"/>
              <a:t>nanowires</a:t>
            </a:r>
            <a:r>
              <a:rPr lang="en-US" sz="2400" dirty="0" smtClean="0"/>
              <a:t>”</a:t>
            </a:r>
          </a:p>
          <a:p>
            <a:endParaRPr lang="en-US" sz="2400" dirty="0" smtClean="0"/>
          </a:p>
          <a:p>
            <a:r>
              <a:rPr lang="en-US" sz="2400" dirty="0" smtClean="0"/>
              <a:t>Other genes that could be cloned would be </a:t>
            </a:r>
            <a:r>
              <a:rPr lang="en-US" sz="2400" dirty="0" err="1" smtClean="0"/>
              <a:t>OmcZ</a:t>
            </a:r>
            <a:r>
              <a:rPr lang="en-US" sz="2400" dirty="0" smtClean="0"/>
              <a:t> (essential for current production), </a:t>
            </a:r>
            <a:r>
              <a:rPr lang="en-US" sz="2400" dirty="0" err="1" smtClean="0"/>
              <a:t>OmcS</a:t>
            </a:r>
            <a:r>
              <a:rPr lang="en-US" sz="2400" dirty="0" smtClean="0"/>
              <a:t>  (conducts the electrons away from the cell-on the </a:t>
            </a:r>
            <a:r>
              <a:rPr lang="en-US" sz="2400" dirty="0" err="1" smtClean="0"/>
              <a:t>pili</a:t>
            </a:r>
            <a:r>
              <a:rPr lang="en-US" sz="2400" dirty="0" smtClean="0"/>
              <a:t>) and </a:t>
            </a:r>
            <a:r>
              <a:rPr lang="en-US" sz="2400" dirty="0" err="1" smtClean="0"/>
              <a:t>OmcS</a:t>
            </a:r>
            <a:r>
              <a:rPr lang="en-US" sz="2400" dirty="0" smtClean="0"/>
              <a:t> (important in electron conduction to anodes)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Kim, B., </a:t>
            </a:r>
            <a:r>
              <a:rPr lang="en-US" sz="1800" dirty="0" err="1" smtClean="0"/>
              <a:t>Postier</a:t>
            </a:r>
            <a:r>
              <a:rPr lang="en-US" sz="1800" dirty="0" smtClean="0"/>
              <a:t>, B., </a:t>
            </a:r>
            <a:r>
              <a:rPr lang="en-US" sz="1800" dirty="0" err="1" smtClean="0"/>
              <a:t>DiDonato</a:t>
            </a:r>
            <a:r>
              <a:rPr lang="en-US" sz="1800" dirty="0" smtClean="0"/>
              <a:t>, R., </a:t>
            </a:r>
            <a:r>
              <a:rPr lang="en-US" sz="1800" dirty="0" err="1" smtClean="0"/>
              <a:t>Chaudhuri</a:t>
            </a:r>
            <a:r>
              <a:rPr lang="en-US" sz="1800" dirty="0" smtClean="0"/>
              <a:t>, S., </a:t>
            </a:r>
            <a:r>
              <a:rPr lang="en-US" sz="1800" dirty="0" err="1" smtClean="0"/>
              <a:t>Nevin</a:t>
            </a:r>
            <a:r>
              <a:rPr lang="en-US" sz="1800" dirty="0" smtClean="0"/>
              <a:t>, K., &amp; </a:t>
            </a:r>
            <a:r>
              <a:rPr lang="en-US" sz="1800" dirty="0" smtClean="0"/>
              <a:t>Lovely </a:t>
            </a:r>
            <a:r>
              <a:rPr lang="en-US" sz="1800" dirty="0" smtClean="0"/>
              <a:t>D. (2008). Insights into genes involved in electricity generation in </a:t>
            </a:r>
            <a:r>
              <a:rPr lang="en-US" sz="1800" dirty="0" err="1" smtClean="0"/>
              <a:t>geobacter</a:t>
            </a:r>
            <a:r>
              <a:rPr lang="en-US" sz="1800" dirty="0" smtClean="0"/>
              <a:t> </a:t>
            </a:r>
            <a:r>
              <a:rPr lang="en-US" sz="1800" dirty="0" err="1" smtClean="0"/>
              <a:t>sulfurreducens</a:t>
            </a:r>
            <a:r>
              <a:rPr lang="en-US" sz="1800" dirty="0" smtClean="0"/>
              <a:t> via whole genome microarray analysis of the </a:t>
            </a:r>
            <a:r>
              <a:rPr lang="en-US" sz="1800" dirty="0" err="1" smtClean="0"/>
              <a:t>omcf-de!cient</a:t>
            </a:r>
            <a:r>
              <a:rPr lang="en-US" sz="1800" dirty="0" smtClean="0"/>
              <a:t> mutant. </a:t>
            </a:r>
            <a:r>
              <a:rPr lang="en-US" sz="1800" i="1" dirty="0" err="1" smtClean="0"/>
              <a:t>Bioelectrochemistry</a:t>
            </a:r>
            <a:r>
              <a:rPr lang="en-US" sz="1800" dirty="0" smtClean="0"/>
              <a:t>, Retrieved from </a:t>
            </a:r>
            <a:r>
              <a:rPr lang="en-US" sz="1800" dirty="0" smtClean="0">
                <a:solidFill>
                  <a:srgbClr val="0070C0"/>
                </a:solidFill>
                <a:hlinkClick r:id="rId3"/>
              </a:rPr>
              <a:t>http://</a:t>
            </a:r>
            <a:r>
              <a:rPr lang="en-US" sz="1800" dirty="0" smtClean="0">
                <a:solidFill>
                  <a:srgbClr val="0070C0"/>
                </a:solidFill>
                <a:hlinkClick r:id="rId3"/>
              </a:rPr>
              <a:t>www.geobacter.org/publication-files/18538641.pdf</a:t>
            </a:r>
            <a:endParaRPr lang="en-US" sz="1800" dirty="0" smtClean="0">
              <a:solidFill>
                <a:srgbClr val="0070C0"/>
              </a:solidFill>
            </a:endParaRPr>
          </a:p>
          <a:p>
            <a:endParaRPr lang="en-US" sz="1800" dirty="0" smtClean="0">
              <a:solidFill>
                <a:srgbClr val="0070C0"/>
              </a:solidFill>
            </a:endParaRPr>
          </a:p>
          <a:p>
            <a:r>
              <a:rPr lang="en-US" sz="1800" u="sng" dirty="0" smtClean="0">
                <a:solidFill>
                  <a:srgbClr val="0070C0"/>
                </a:solidFill>
                <a:hlinkClick r:id="rId4"/>
              </a:rPr>
              <a:t>http://www.ncbi.nlm.nih.gov/nuccore/NC_002939.5?report=genbank&amp;from=2667181&amp;to=2667495&amp;strand=true-</a:t>
            </a:r>
            <a:r>
              <a:rPr lang="en-US" sz="1800" u="sng" dirty="0" smtClean="0">
                <a:solidFill>
                  <a:srgbClr val="0070C0"/>
                </a:solidFill>
                <a:hlinkClick r:id="rId4"/>
              </a:rPr>
              <a:t>---</a:t>
            </a:r>
            <a:endParaRPr lang="en-US" sz="1800" u="sng" dirty="0" smtClean="0">
              <a:solidFill>
                <a:srgbClr val="0070C0"/>
              </a:solidFill>
            </a:endParaRPr>
          </a:p>
          <a:p>
            <a:endParaRPr lang="en-US" sz="1800" u="sng" dirty="0" smtClean="0"/>
          </a:p>
          <a:p>
            <a:r>
              <a:rPr lang="en-US" sz="1800" dirty="0" smtClean="0"/>
              <a:t>http://www.geobacter.org/about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xmlns="" val="1045964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Geobacter</a:t>
            </a:r>
            <a:r>
              <a:rPr lang="en-US" dirty="0" smtClean="0"/>
              <a:t> </a:t>
            </a:r>
            <a:r>
              <a:rPr lang="en-US" dirty="0" err="1" smtClean="0"/>
              <a:t>sulferreducens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Anaerobic bacteria </a:t>
            </a:r>
          </a:p>
          <a:p>
            <a:r>
              <a:rPr lang="en-US" sz="2400" dirty="0" smtClean="0"/>
              <a:t>Has the ability </a:t>
            </a:r>
            <a:r>
              <a:rPr lang="en-US" sz="2400" dirty="0" smtClean="0"/>
              <a:t>to transfer electrons 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outside </a:t>
            </a:r>
            <a:r>
              <a:rPr lang="en-US" sz="2400" dirty="0" smtClean="0"/>
              <a:t>the cell and transport </a:t>
            </a:r>
            <a:r>
              <a:rPr lang="en-US" sz="2400" dirty="0" smtClean="0"/>
              <a:t>the</a:t>
            </a:r>
          </a:p>
          <a:p>
            <a:pPr>
              <a:buNone/>
            </a:pPr>
            <a:r>
              <a:rPr lang="en-US" sz="2400" dirty="0" smtClean="0"/>
              <a:t>electrons </a:t>
            </a:r>
            <a:r>
              <a:rPr lang="en-US" sz="2400" dirty="0" smtClean="0"/>
              <a:t>over long distances </a:t>
            </a:r>
            <a:r>
              <a:rPr lang="en-US" sz="2400" dirty="0" smtClean="0"/>
              <a:t>by</a:t>
            </a:r>
          </a:p>
          <a:p>
            <a:pPr>
              <a:buNone/>
            </a:pPr>
            <a:r>
              <a:rPr lang="en-US" sz="2400" dirty="0" smtClean="0"/>
              <a:t> </a:t>
            </a:r>
            <a:r>
              <a:rPr lang="en-US" sz="2400" dirty="0" smtClean="0"/>
              <a:t>conductive filaments known as 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microbial ‘</a:t>
            </a:r>
            <a:r>
              <a:rPr lang="en-US" sz="2400" dirty="0" err="1" smtClean="0"/>
              <a:t>nanowires</a:t>
            </a:r>
            <a:r>
              <a:rPr lang="en-US" sz="2400" dirty="0" smtClean="0"/>
              <a:t>’</a:t>
            </a:r>
            <a:endParaRPr lang="en-US" sz="2400" dirty="0" smtClean="0"/>
          </a:p>
          <a:p>
            <a:r>
              <a:rPr lang="en-US" sz="2400" dirty="0" smtClean="0"/>
              <a:t>have the </a:t>
            </a:r>
            <a:r>
              <a:rPr lang="en-US" sz="2400" dirty="0" smtClean="0"/>
              <a:t>ability to transfer electrons 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on to the </a:t>
            </a:r>
            <a:r>
              <a:rPr lang="en-US" sz="2400" dirty="0" smtClean="0"/>
              <a:t>surface of </a:t>
            </a:r>
            <a:r>
              <a:rPr lang="en-US" sz="2400" dirty="0" smtClean="0"/>
              <a:t>electrodes</a:t>
            </a:r>
            <a:r>
              <a:rPr lang="en-US" sz="2400" dirty="0" smtClean="0"/>
              <a:t> </a:t>
            </a:r>
            <a:r>
              <a:rPr lang="en-US" sz="2400" dirty="0" smtClean="0"/>
              <a:t>creating </a:t>
            </a:r>
          </a:p>
          <a:p>
            <a:pPr>
              <a:buNone/>
            </a:pPr>
            <a:r>
              <a:rPr lang="en-US" sz="2400" dirty="0" smtClean="0"/>
              <a:t>a pass of electricity</a:t>
            </a:r>
          </a:p>
          <a:p>
            <a:r>
              <a:rPr lang="en-US" sz="2400" dirty="0" smtClean="0"/>
              <a:t>Has the highest known current density </a:t>
            </a:r>
          </a:p>
          <a:p>
            <a:pPr>
              <a:buNone/>
            </a:pPr>
            <a:r>
              <a:rPr lang="en-US" sz="2400" dirty="0" smtClean="0"/>
              <a:t>of any pure culture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56268" y="2286000"/>
            <a:ext cx="3187732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40069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We are receiving our cultures from  a research lab from the University of </a:t>
            </a:r>
            <a:r>
              <a:rPr lang="en-US" sz="2800" dirty="0" err="1" smtClean="0"/>
              <a:t>Masachusetts</a:t>
            </a:r>
            <a:r>
              <a:rPr lang="en-US" sz="2800" dirty="0" smtClean="0"/>
              <a:t> – Lab Manager Joy Ward</a:t>
            </a:r>
          </a:p>
          <a:p>
            <a:endParaRPr lang="en-US" sz="2800" u="sng" dirty="0" smtClean="0"/>
          </a:p>
          <a:p>
            <a:endParaRPr lang="en-US" sz="2800" u="sng" dirty="0" smtClean="0"/>
          </a:p>
          <a:p>
            <a:r>
              <a:rPr lang="en-US" sz="2800" dirty="0" smtClean="0"/>
              <a:t>Will be sent in and cultured </a:t>
            </a:r>
            <a:r>
              <a:rPr lang="en-US" sz="2800" dirty="0" err="1" smtClean="0"/>
              <a:t>anaerobically</a:t>
            </a:r>
            <a:r>
              <a:rPr lang="en-US" sz="2800" dirty="0" smtClean="0"/>
              <a:t> in NBAF (acetate </a:t>
            </a:r>
            <a:r>
              <a:rPr lang="en-US" sz="2800" dirty="0" err="1" smtClean="0"/>
              <a:t>fumarate</a:t>
            </a:r>
            <a:r>
              <a:rPr lang="en-US" sz="2800" dirty="0" smtClean="0"/>
              <a:t>) media</a:t>
            </a:r>
            <a:endParaRPr lang="en-US" sz="28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omcF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Accession #:AAR35805.1</a:t>
            </a:r>
          </a:p>
          <a:p>
            <a:r>
              <a:rPr lang="en-US" dirty="0" smtClean="0"/>
              <a:t>315 base pairs, no </a:t>
            </a:r>
            <a:r>
              <a:rPr lang="en-US" dirty="0" err="1" smtClean="0"/>
              <a:t>introns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err="1" smtClean="0"/>
              <a:t>omcF</a:t>
            </a:r>
            <a:r>
              <a:rPr lang="en-US" dirty="0" smtClean="0"/>
              <a:t> gene </a:t>
            </a:r>
            <a:r>
              <a:rPr lang="en-US" dirty="0" smtClean="0"/>
              <a:t>helps code </a:t>
            </a:r>
            <a:r>
              <a:rPr lang="en-US" dirty="0" smtClean="0"/>
              <a:t>for </a:t>
            </a:r>
            <a:r>
              <a:rPr lang="en-US" dirty="0" smtClean="0"/>
              <a:t>a subunit of a large lipoprotein cytochrome-c.  It is the </a:t>
            </a:r>
            <a:r>
              <a:rPr lang="en-US" dirty="0" err="1" smtClean="0"/>
              <a:t>heme</a:t>
            </a:r>
            <a:r>
              <a:rPr lang="en-US" dirty="0" smtClean="0"/>
              <a:t>-binding site</a:t>
            </a:r>
            <a:r>
              <a:rPr lang="en-US" dirty="0" smtClean="0"/>
              <a:t>.</a:t>
            </a:r>
          </a:p>
          <a:p>
            <a:r>
              <a:rPr lang="en-US" dirty="0" smtClean="0"/>
              <a:t>Shown to help regulate the transcription of other </a:t>
            </a:r>
            <a:r>
              <a:rPr lang="en-US" dirty="0" err="1" smtClean="0"/>
              <a:t>Omc</a:t>
            </a:r>
            <a:r>
              <a:rPr lang="en-US" dirty="0" smtClean="0"/>
              <a:t> genes that play a role in current production</a:t>
            </a:r>
            <a:endParaRPr lang="en-US" dirty="0" smtClean="0"/>
          </a:p>
          <a:p>
            <a:r>
              <a:rPr lang="en-US" dirty="0" smtClean="0"/>
              <a:t>Trials indicate down-regulation of </a:t>
            </a:r>
            <a:r>
              <a:rPr lang="en-US" dirty="0" err="1" smtClean="0"/>
              <a:t>omcF</a:t>
            </a:r>
            <a:r>
              <a:rPr lang="en-US" dirty="0" smtClean="0"/>
              <a:t> profoundly inhibits electron transfer, reducing electricity production in the organism.</a:t>
            </a:r>
          </a:p>
          <a:p>
            <a:r>
              <a:rPr lang="en-US" dirty="0" smtClean="0"/>
              <a:t>Cloning this gene can eventually help produce efficient bioreactors.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86760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Tentative Procedure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en-US" dirty="0" smtClean="0"/>
              <a:t>Grow source bacteria </a:t>
            </a:r>
            <a:r>
              <a:rPr lang="en-US" dirty="0" smtClean="0"/>
              <a:t>culture on NBAF media</a:t>
            </a:r>
            <a:endParaRPr lang="en-US" dirty="0" smtClean="0"/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DNA extraction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PCR amplification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Quality check/ purify DNA by </a:t>
            </a:r>
            <a:r>
              <a:rPr lang="en-US" dirty="0" err="1" smtClean="0"/>
              <a:t>electophoresis</a:t>
            </a:r>
            <a:endParaRPr lang="en-US" dirty="0" smtClean="0"/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Digestion of source DNA and promoter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Ligation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Digestion/Ligation of new part and plasmid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Transformation into E. Coli host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Antibiotic </a:t>
            </a:r>
            <a:r>
              <a:rPr lang="en-US" dirty="0" smtClean="0"/>
              <a:t>selection-</a:t>
            </a:r>
            <a:r>
              <a:rPr lang="en-US" dirty="0" err="1" smtClean="0"/>
              <a:t>Kanomycin</a:t>
            </a:r>
            <a:endParaRPr lang="en-US" dirty="0" smtClean="0"/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Possible verification testing</a:t>
            </a:r>
          </a:p>
          <a:p>
            <a:pPr marL="514350" indent="-514350">
              <a:buFont typeface="+mj-lt"/>
              <a:buAutoNum type="arabicParenR"/>
            </a:pPr>
            <a:endParaRPr lang="en-US" dirty="0" smtClean="0"/>
          </a:p>
          <a:p>
            <a:pPr marL="514350" indent="-514350">
              <a:buFont typeface="+mj-lt"/>
              <a:buAutoNum type="arabicParenR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3052607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Internal Restriction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28600" y="1828800"/>
            <a:ext cx="7239000" cy="2362200"/>
          </a:xfrm>
        </p:spPr>
      </p:pic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2400" y="4419600"/>
            <a:ext cx="8839200" cy="2269271"/>
          </a:xfrm>
        </p:spPr>
      </p:pic>
    </p:spTree>
    <p:extLst>
      <p:ext uri="{BB962C8B-B14F-4D97-AF65-F5344CB8AC3E}">
        <p14:creationId xmlns:p14="http://schemas.microsoft.com/office/powerpoint/2010/main" xmlns="" val="3870319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Primer Design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65208" y="1935163"/>
            <a:ext cx="6813583" cy="4389437"/>
          </a:xfrm>
        </p:spPr>
      </p:pic>
    </p:spTree>
    <p:extLst>
      <p:ext uri="{BB962C8B-B14F-4D97-AF65-F5344CB8AC3E}">
        <p14:creationId xmlns:p14="http://schemas.microsoft.com/office/powerpoint/2010/main" xmlns="" val="7193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Primer Design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371600" y="2057400"/>
            <a:ext cx="6172200" cy="4161347"/>
          </a:xfrm>
        </p:spPr>
      </p:pic>
    </p:spTree>
    <p:extLst>
      <p:ext uri="{BB962C8B-B14F-4D97-AF65-F5344CB8AC3E}">
        <p14:creationId xmlns:p14="http://schemas.microsoft.com/office/powerpoint/2010/main" xmlns="" val="3257473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3400" y="1981200"/>
            <a:ext cx="7848600" cy="2362082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Primer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429000"/>
            <a:ext cx="3810000" cy="3048000"/>
          </a:xfrm>
        </p:spPr>
        <p:txBody>
          <a:bodyPr>
            <a:normAutofit/>
          </a:bodyPr>
          <a:lstStyle/>
          <a:p>
            <a:r>
              <a:rPr lang="en-US" dirty="0" smtClean="0"/>
              <a:t>Verified removal of restriction site</a:t>
            </a:r>
          </a:p>
          <a:p>
            <a:r>
              <a:rPr lang="en-US" dirty="0" smtClean="0"/>
              <a:t>Verified lack of new restriction sites</a:t>
            </a:r>
          </a:p>
          <a:p>
            <a:r>
              <a:rPr lang="en-US" dirty="0" smtClean="0"/>
              <a:t>Verified protein sequence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114801" y="4495800"/>
            <a:ext cx="4876800" cy="19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92156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4056</TotalTime>
  <Words>408</Words>
  <Application>Microsoft Office PowerPoint</Application>
  <PresentationFormat>On-screen Show (4:3)</PresentationFormat>
  <Paragraphs>65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Flow</vt:lpstr>
      <vt:lpstr>Cloning the omcF gene from geobacter sulferreducens to E. coli</vt:lpstr>
      <vt:lpstr>Geobacter sulferreducens</vt:lpstr>
      <vt:lpstr>Slide 3</vt:lpstr>
      <vt:lpstr>omcF</vt:lpstr>
      <vt:lpstr>Tentative Procedure</vt:lpstr>
      <vt:lpstr>Internal Restriction</vt:lpstr>
      <vt:lpstr>Primer Design</vt:lpstr>
      <vt:lpstr>Primer Design</vt:lpstr>
      <vt:lpstr>Primer Design</vt:lpstr>
      <vt:lpstr>Vector and Promoter Selection</vt:lpstr>
      <vt:lpstr>Testing </vt:lpstr>
      <vt:lpstr>References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Cloning the omcF gene from geobacter sulferreducens</dc:title>
  <dc:creator>Casey James Durnan</dc:creator>
  <cp:lastModifiedBy>Valerie</cp:lastModifiedBy>
  <cp:revision>79</cp:revision>
  <dcterms:created xsi:type="dcterms:W3CDTF">2012-09-10T01:00:33Z</dcterms:created>
  <dcterms:modified xsi:type="dcterms:W3CDTF">2012-09-13T19:19:45Z</dcterms:modified>
</cp:coreProperties>
</file>