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94" r:id="rId23"/>
    <p:sldId id="295" r:id="rId24"/>
    <p:sldId id="296" r:id="rId25"/>
    <p:sldId id="297" r:id="rId26"/>
    <p:sldId id="298" r:id="rId27"/>
    <p:sldId id="299" r:id="rId28"/>
    <p:sldId id="315" r:id="rId29"/>
    <p:sldId id="300" r:id="rId30"/>
    <p:sldId id="284" r:id="rId31"/>
    <p:sldId id="285" r:id="rId32"/>
    <p:sldId id="286" r:id="rId33"/>
    <p:sldId id="301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302" r:id="rId56"/>
    <p:sldId id="303" r:id="rId57"/>
    <p:sldId id="304" r:id="rId58"/>
    <p:sldId id="305" r:id="rId59"/>
    <p:sldId id="306" r:id="rId60"/>
    <p:sldId id="314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D3B0A-D0A4-9D47-8763-0B1B33A2572F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0B2C-4BD1-DA4B-AAC1-BA23DC33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594F1-A51D-4239-A9AD-32DBD6BDF22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94F-8A7F-584D-8950-D9E2C9B0903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7A9-E3D0-7A47-9262-64CCF412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94F-8A7F-584D-8950-D9E2C9B0903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7A9-E3D0-7A47-9262-64CCF412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7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94F-8A7F-584D-8950-D9E2C9B0903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7A9-E3D0-7A47-9262-64CCF412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6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94F-8A7F-584D-8950-D9E2C9B0903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7A9-E3D0-7A47-9262-64CCF412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94F-8A7F-584D-8950-D9E2C9B0903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7A9-E3D0-7A47-9262-64CCF412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94F-8A7F-584D-8950-D9E2C9B0903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7A9-E3D0-7A47-9262-64CCF412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5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94F-8A7F-584D-8950-D9E2C9B0903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7A9-E3D0-7A47-9262-64CCF412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1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94F-8A7F-584D-8950-D9E2C9B0903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7A9-E3D0-7A47-9262-64CCF412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2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94F-8A7F-584D-8950-D9E2C9B0903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7A9-E3D0-7A47-9262-64CCF412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94F-8A7F-584D-8950-D9E2C9B0903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7A9-E3D0-7A47-9262-64CCF412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3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94F-8A7F-584D-8950-D9E2C9B0903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DE7A9-E3D0-7A47-9262-64CCF412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1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594F-8A7F-584D-8950-D9E2C9B0903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DE7A9-E3D0-7A47-9262-64CCF412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7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507470/student_view0/chapter3/animation__mrna_synthesis__transcription___quiz_1_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507470/student_view0/chapter3/animation__how_translation_works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556781/student_view0/chapter11/animation_quiz_3.html" TargetMode="External"/><Relationship Id="rId3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552980/student_view0/chapter9/animation_quiz_5.html" TargetMode="Externa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0960526/student_view0/chapter18/animation_quiz_1.html" TargetMode="External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manasinc.com/webcontent/animations/content/lacoperon.html" TargetMode="External"/><Relationship Id="rId3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lencoe.mcgraw-hill.com/sites/9834092339/student_view0/chapter16/control_of_gene_expression_in_eukaryotes.html" TargetMode="External"/><Relationship Id="rId3" Type="http://schemas.openxmlformats.org/officeDocument/2006/relationships/image" Target="../media/image4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943696/student_view0/chapter3/animation__dna_replication__quiz_1_.html" TargetMode="External"/><Relationship Id="rId3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r>
              <a:rPr lang="en-US" smtClean="0"/>
              <a:t>for Biotechnology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Transcription</a:t>
            </a:r>
          </a:p>
          <a:p>
            <a:r>
              <a:rPr lang="en-US" b="1" dirty="0" smtClean="0"/>
              <a:t>Initiation-</a:t>
            </a:r>
            <a:r>
              <a:rPr lang="en-US" dirty="0" smtClean="0"/>
              <a:t>  DNA </a:t>
            </a:r>
            <a:r>
              <a:rPr lang="en-US" dirty="0" err="1" smtClean="0"/>
              <a:t>helicase</a:t>
            </a:r>
            <a:r>
              <a:rPr lang="en-US" dirty="0" smtClean="0"/>
              <a:t> unwinds the DNA molecule and RNA polymerase begins the synthesis of messenger RNA (mRNA).</a:t>
            </a:r>
            <a:endParaRPr lang="en-US" dirty="0"/>
          </a:p>
        </p:txBody>
      </p:sp>
      <p:pic>
        <p:nvPicPr>
          <p:cNvPr id="23554" name="Picture 2" descr="http://utminers.utep.edu/rwebb/assets/images/Transcription-step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3962400" cy="4343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Transcription</a:t>
            </a:r>
          </a:p>
          <a:p>
            <a:r>
              <a:rPr lang="en-US" b="1" dirty="0" smtClean="0"/>
              <a:t>Elongation – </a:t>
            </a:r>
            <a:r>
              <a:rPr lang="en-US" dirty="0" smtClean="0"/>
              <a:t>RNA polymerase moves along the DNA strand in the 3’ to 5’ directions adding RNA nucleotides.</a:t>
            </a:r>
          </a:p>
          <a:p>
            <a:r>
              <a:rPr lang="en-US" b="1" dirty="0"/>
              <a:t> </a:t>
            </a:r>
            <a:r>
              <a:rPr lang="en-US" dirty="0" smtClean="0"/>
              <a:t>The RNA elongates by the addition of </a:t>
            </a:r>
            <a:r>
              <a:rPr lang="en-US" dirty="0" err="1" smtClean="0"/>
              <a:t>ribonucleotides</a:t>
            </a:r>
            <a:r>
              <a:rPr lang="en-US" dirty="0" smtClean="0"/>
              <a:t> to the 3’ end of the newly synthesized mRNA.</a:t>
            </a:r>
            <a:endParaRPr lang="en-US" b="1" dirty="0" smtClean="0"/>
          </a:p>
        </p:txBody>
      </p:sp>
      <p:pic>
        <p:nvPicPr>
          <p:cNvPr id="24578" name="Picture 2" descr="http://dna.microbiologyguide.com/s/10002/pics/transcriptelong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800600"/>
            <a:ext cx="66040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05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Transcription</a:t>
            </a:r>
          </a:p>
          <a:p>
            <a:r>
              <a:rPr lang="en-US" b="1" dirty="0" smtClean="0"/>
              <a:t>Termination</a:t>
            </a:r>
            <a:r>
              <a:rPr lang="en-US" dirty="0" smtClean="0"/>
              <a:t> – occurs when the end of the gene is reached.  RNA polymerase disengages the DNA, and the new mRNA molecule is released.</a:t>
            </a:r>
            <a:endParaRPr lang="en-US" b="1" dirty="0"/>
          </a:p>
        </p:txBody>
      </p:sp>
      <p:pic>
        <p:nvPicPr>
          <p:cNvPr id="25602" name="Picture 2" descr="http://www.nature.com/scitable/content/18903/pierce_13_14_lar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"/>
            <a:ext cx="4191000" cy="631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263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958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RNA Processing</a:t>
            </a:r>
          </a:p>
          <a:p>
            <a:r>
              <a:rPr lang="en-US" dirty="0" smtClean="0"/>
              <a:t>Prokaryotic cells do not undergo RNA processing.</a:t>
            </a:r>
          </a:p>
          <a:p>
            <a:r>
              <a:rPr lang="en-US" dirty="0" smtClean="0"/>
              <a:t>In eukaryotic cells, a newly synthesized mRNA primary transcript must be modified before it is fully functional.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 modifications are necessary</a:t>
            </a:r>
            <a:r>
              <a:rPr lang="en-US" dirty="0" smtClean="0"/>
              <a:t>:</a:t>
            </a:r>
          </a:p>
          <a:p>
            <a:pPr marL="514350" indent="-514350">
              <a:buAutoNum type="alphaLcPeriod"/>
            </a:pPr>
            <a:r>
              <a:rPr lang="en-US" dirty="0" smtClean="0"/>
              <a:t>Addition of a 5’ cap structure-  nine </a:t>
            </a:r>
            <a:r>
              <a:rPr lang="en-US" dirty="0" err="1" smtClean="0"/>
              <a:t>methylated</a:t>
            </a:r>
            <a:r>
              <a:rPr lang="en-US" dirty="0" smtClean="0"/>
              <a:t> guanines are added to the 5’ end of the mRNA.</a:t>
            </a:r>
          </a:p>
          <a:p>
            <a:pPr marL="514350" indent="-514350">
              <a:buAutoNum type="alphaLcPeriod"/>
            </a:pPr>
            <a:r>
              <a:rPr lang="en-US" dirty="0" smtClean="0"/>
              <a:t>Addition of 3’ poly-A-tail.  A string of adenine nucleotides called a poly- A-tail is added to the 3’end of mRNA. </a:t>
            </a:r>
            <a:endParaRPr lang="en-US" dirty="0"/>
          </a:p>
        </p:txBody>
      </p:sp>
      <p:pic>
        <p:nvPicPr>
          <p:cNvPr id="2662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219200"/>
            <a:ext cx="4762500" cy="4448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95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676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RNA processing</a:t>
            </a:r>
          </a:p>
          <a:p>
            <a:pPr marL="514350" indent="-514350">
              <a:buAutoNum type="alphaLcPeriod" startAt="3"/>
            </a:pPr>
            <a:r>
              <a:rPr lang="en-US" dirty="0" smtClean="0"/>
              <a:t>Non coding sequences called </a:t>
            </a:r>
            <a:r>
              <a:rPr lang="en-US" b="1" dirty="0" err="1" smtClean="0"/>
              <a:t>introns</a:t>
            </a:r>
            <a:r>
              <a:rPr lang="en-US" dirty="0" smtClean="0"/>
              <a:t> intervene between the coding sequences called </a:t>
            </a:r>
            <a:r>
              <a:rPr lang="en-US" b="1" dirty="0" err="1" smtClean="0"/>
              <a:t>exons</a:t>
            </a:r>
            <a:r>
              <a:rPr lang="en-US" dirty="0" smtClean="0"/>
              <a:t>.   </a:t>
            </a:r>
            <a:r>
              <a:rPr lang="en-US" dirty="0" err="1" smtClean="0"/>
              <a:t>Introns</a:t>
            </a:r>
            <a:r>
              <a:rPr lang="en-US" dirty="0" smtClean="0"/>
              <a:t> are spliced out so that </a:t>
            </a:r>
            <a:r>
              <a:rPr lang="en-US" dirty="0" err="1" smtClean="0"/>
              <a:t>exons</a:t>
            </a:r>
            <a:r>
              <a:rPr lang="en-US" dirty="0" smtClean="0"/>
              <a:t> are adjacent to each other.</a:t>
            </a:r>
          </a:p>
          <a:p>
            <a:endParaRPr lang="en-US" dirty="0"/>
          </a:p>
        </p:txBody>
      </p:sp>
      <p:pic>
        <p:nvPicPr>
          <p:cNvPr id="4" name="Picture 2" descr="http://www.tokresource.org/tok_classes/biobiobio/biomenu/dna_structure/intr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5838825" cy="2143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48768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5’ and 3’ modifications: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rgbClr val="FF0000"/>
                </a:solidFill>
              </a:rPr>
              <a:t>Facilitate transport </a:t>
            </a:r>
            <a:r>
              <a:rPr lang="en-US" sz="2400" dirty="0" smtClean="0"/>
              <a:t>of mRNA out of the nucleus.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rgbClr val="FF0000"/>
                </a:solidFill>
              </a:rPr>
              <a:t>Prevent degradation </a:t>
            </a:r>
            <a:r>
              <a:rPr lang="en-US" sz="2400" dirty="0" smtClean="0"/>
              <a:t>of mRNA in the cytoplasm.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rgbClr val="FF0000"/>
                </a:solidFill>
              </a:rPr>
              <a:t>Maintain stability </a:t>
            </a:r>
            <a:r>
              <a:rPr lang="en-US" sz="2400" dirty="0" smtClean="0"/>
              <a:t>for translations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07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http://highered.mcgraw-hill.com/sites/0072507470/student_view0/chapter3/animation__mrna_synthesis__transcription___quiz_1_.html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Transcription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8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Genetic Code</a:t>
            </a:r>
          </a:p>
          <a:p>
            <a:r>
              <a:rPr lang="en-US" dirty="0" smtClean="0"/>
              <a:t>mRNA nucleotides are read in 3 base sequences called </a:t>
            </a:r>
            <a:r>
              <a:rPr lang="en-US" b="1" dirty="0" err="1" smtClean="0"/>
              <a:t>codons</a:t>
            </a:r>
            <a:r>
              <a:rPr lang="en-US" dirty="0" smtClean="0"/>
              <a:t>.  Each </a:t>
            </a:r>
            <a:r>
              <a:rPr lang="en-US" dirty="0" err="1" smtClean="0"/>
              <a:t>codon</a:t>
            </a:r>
            <a:r>
              <a:rPr lang="en-US" dirty="0" smtClean="0"/>
              <a:t> represents a particular amino acid.</a:t>
            </a:r>
            <a:endParaRPr lang="en-US" dirty="0"/>
          </a:p>
        </p:txBody>
      </p:sp>
      <p:pic>
        <p:nvPicPr>
          <p:cNvPr id="33794" name="Picture 2" descr="http://biology.kenyon.edu/courses/biol114/Chap05/co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599"/>
            <a:ext cx="6096000" cy="4163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58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Translation</a:t>
            </a:r>
          </a:p>
          <a:p>
            <a:r>
              <a:rPr lang="en-US" b="1" dirty="0" smtClean="0"/>
              <a:t>Initiation</a:t>
            </a:r>
            <a:endParaRPr lang="en-US" b="1" dirty="0"/>
          </a:p>
          <a:p>
            <a:r>
              <a:rPr lang="en-US" dirty="0" smtClean="0"/>
              <a:t>Small ribosomal unit binds to initiator </a:t>
            </a:r>
            <a:r>
              <a:rPr lang="en-US" dirty="0" err="1" smtClean="0"/>
              <a:t>tRNA</a:t>
            </a:r>
            <a:r>
              <a:rPr lang="en-US" dirty="0" smtClean="0"/>
              <a:t> with its </a:t>
            </a:r>
            <a:r>
              <a:rPr lang="en-US" dirty="0" err="1" smtClean="0"/>
              <a:t>methionine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small ribosomal unit and </a:t>
            </a:r>
            <a:r>
              <a:rPr lang="en-US" dirty="0" err="1" smtClean="0"/>
              <a:t>tRNA</a:t>
            </a:r>
            <a:r>
              <a:rPr lang="en-US" dirty="0" smtClean="0"/>
              <a:t> bind to the 5’ end of the mRNA.</a:t>
            </a:r>
          </a:p>
          <a:p>
            <a:r>
              <a:rPr lang="en-US" dirty="0" smtClean="0"/>
              <a:t>Small subunit moves along mRNA until AUG start </a:t>
            </a:r>
            <a:r>
              <a:rPr lang="en-US" dirty="0" err="1" smtClean="0"/>
              <a:t>codon</a:t>
            </a:r>
            <a:r>
              <a:rPr lang="en-US" dirty="0" smtClean="0"/>
              <a:t> is found. </a:t>
            </a:r>
            <a:r>
              <a:rPr lang="en-US" dirty="0" err="1" smtClean="0"/>
              <a:t>Anticodon</a:t>
            </a:r>
            <a:r>
              <a:rPr lang="en-US" dirty="0" smtClean="0"/>
              <a:t> of </a:t>
            </a:r>
            <a:r>
              <a:rPr lang="en-US" dirty="0" err="1" smtClean="0"/>
              <a:t>tRNA</a:t>
            </a:r>
            <a:r>
              <a:rPr lang="en-US" dirty="0" smtClean="0"/>
              <a:t> and </a:t>
            </a:r>
            <a:r>
              <a:rPr lang="en-US" dirty="0" err="1" smtClean="0"/>
              <a:t>codon</a:t>
            </a:r>
            <a:r>
              <a:rPr lang="en-US" dirty="0" smtClean="0"/>
              <a:t> of mRNA pair.</a:t>
            </a:r>
          </a:p>
          <a:p>
            <a:r>
              <a:rPr lang="en-US" dirty="0" smtClean="0"/>
              <a:t>Large ribosomal unit is added.</a:t>
            </a:r>
          </a:p>
        </p:txBody>
      </p:sp>
      <p:pic>
        <p:nvPicPr>
          <p:cNvPr id="28676" name="Picture 4" descr="https://wikispaces.psu.edu/download/attachments/42338219/imag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86062"/>
            <a:ext cx="6210300" cy="3571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843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3434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Translation</a:t>
            </a:r>
          </a:p>
          <a:p>
            <a:r>
              <a:rPr lang="en-US" b="1" dirty="0" smtClean="0"/>
              <a:t>Translocation</a:t>
            </a:r>
          </a:p>
          <a:p>
            <a:r>
              <a:rPr lang="en-US" dirty="0" smtClean="0"/>
              <a:t>The initiator </a:t>
            </a:r>
            <a:r>
              <a:rPr lang="en-US" dirty="0" err="1" smtClean="0"/>
              <a:t>tRNA</a:t>
            </a:r>
            <a:r>
              <a:rPr lang="en-US" dirty="0" smtClean="0"/>
              <a:t> is located at the </a:t>
            </a:r>
            <a:r>
              <a:rPr lang="en-US" b="1" dirty="0" err="1" smtClean="0"/>
              <a:t>Psite</a:t>
            </a:r>
            <a:r>
              <a:rPr lang="en-US" dirty="0" smtClean="0"/>
              <a:t> on the ribosome.</a:t>
            </a:r>
          </a:p>
          <a:p>
            <a:r>
              <a:rPr lang="en-US" dirty="0" smtClean="0"/>
              <a:t>A second </a:t>
            </a:r>
            <a:r>
              <a:rPr lang="en-US" dirty="0" err="1" smtClean="0"/>
              <a:t>tRNA</a:t>
            </a:r>
            <a:r>
              <a:rPr lang="en-US" dirty="0" smtClean="0"/>
              <a:t> with its amino acid is transferred to the </a:t>
            </a:r>
            <a:r>
              <a:rPr lang="en-US" b="1" dirty="0" smtClean="0"/>
              <a:t>A site </a:t>
            </a:r>
            <a:r>
              <a:rPr lang="en-US" dirty="0" smtClean="0"/>
              <a:t>on the ribosome.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methionine</a:t>
            </a:r>
            <a:r>
              <a:rPr lang="en-US" dirty="0" smtClean="0"/>
              <a:t> on the initiator </a:t>
            </a:r>
            <a:r>
              <a:rPr lang="en-US" dirty="0" err="1" smtClean="0"/>
              <a:t>tRNA</a:t>
            </a:r>
            <a:r>
              <a:rPr lang="en-US" dirty="0" smtClean="0"/>
              <a:t> is removed and bonded to the second amino acid on the A site </a:t>
            </a:r>
            <a:r>
              <a:rPr lang="en-US" dirty="0" err="1" smtClean="0"/>
              <a:t>tRNA</a:t>
            </a:r>
            <a:r>
              <a:rPr lang="en-US" dirty="0"/>
              <a:t> </a:t>
            </a:r>
            <a:r>
              <a:rPr lang="en-US" dirty="0" smtClean="0"/>
              <a:t>via peptide bond.</a:t>
            </a:r>
          </a:p>
          <a:p>
            <a:r>
              <a:rPr lang="en-US" dirty="0" smtClean="0"/>
              <a:t>The ribosome moves and the A site </a:t>
            </a:r>
            <a:r>
              <a:rPr lang="en-US" dirty="0" err="1" smtClean="0"/>
              <a:t>tRNA</a:t>
            </a:r>
            <a:r>
              <a:rPr lang="en-US" dirty="0" smtClean="0"/>
              <a:t> is moved to the P site.</a:t>
            </a:r>
          </a:p>
          <a:p>
            <a:r>
              <a:rPr lang="en-US" dirty="0" smtClean="0"/>
              <a:t>The initiator </a:t>
            </a:r>
            <a:r>
              <a:rPr lang="en-US" dirty="0" err="1" smtClean="0"/>
              <a:t>tRNA</a:t>
            </a:r>
            <a:r>
              <a:rPr lang="en-US" dirty="0" smtClean="0"/>
              <a:t> moves to the E site and is released into the cytoplasm.</a:t>
            </a:r>
          </a:p>
          <a:p>
            <a:r>
              <a:rPr lang="en-US" dirty="0" smtClean="0"/>
              <a:t>A new </a:t>
            </a:r>
            <a:r>
              <a:rPr lang="en-US" dirty="0" err="1" smtClean="0"/>
              <a:t>tRNA</a:t>
            </a:r>
            <a:r>
              <a:rPr lang="en-US" dirty="0" smtClean="0"/>
              <a:t> with an amino acid is brought to the A site.</a:t>
            </a:r>
          </a:p>
          <a:p>
            <a:r>
              <a:rPr lang="en-US" dirty="0" smtClean="0"/>
              <a:t>The process continues as the mRNA is read in the 5’ to 3’ direction and a polypeptide is formed.</a:t>
            </a:r>
          </a:p>
          <a:p>
            <a:endParaRPr lang="en-US" dirty="0"/>
          </a:p>
        </p:txBody>
      </p:sp>
      <p:pic>
        <p:nvPicPr>
          <p:cNvPr id="31746" name="Picture 2" descr="http://www.tokresource.org/tok_classes/biobiobio/biomenu/transcription_translation/translat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88620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10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4343400" y="1600200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9698" name="Picture 2" descr="http://hyperphysics.phy-astr.gsu.edu/hbase/organic/imgorg/translati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08617" cy="5064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42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The direction of the </a:t>
            </a:r>
            <a:r>
              <a:rPr lang="en-US" b="1" dirty="0" smtClean="0"/>
              <a:t>flow of genetic information</a:t>
            </a:r>
            <a:r>
              <a:rPr lang="en-US" dirty="0" smtClean="0"/>
              <a:t> is from DNA to RNA to polypeptide.</a:t>
            </a:r>
            <a:endParaRPr lang="en-US" dirty="0"/>
          </a:p>
        </p:txBody>
      </p:sp>
      <p:pic>
        <p:nvPicPr>
          <p:cNvPr id="1026" name="Picture 2" descr="http://upload.wikimedia.org/wikipedia/commons/thumb/6/68/Central_Dogma_of_Molecular_Biochemistry_with_Enzymes.jpg/256px-Central_Dogma_of_Molecular_Biochemistry_with_Enzy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48" y="1447799"/>
            <a:ext cx="4148152" cy="5071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77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Sythesis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Translation</a:t>
            </a:r>
          </a:p>
          <a:p>
            <a:r>
              <a:rPr lang="en-US" b="1" dirty="0" smtClean="0"/>
              <a:t>Termination</a:t>
            </a:r>
          </a:p>
          <a:p>
            <a:r>
              <a:rPr lang="en-US" dirty="0" smtClean="0"/>
              <a:t>Elongation of the polypeptide chain continues until a stop </a:t>
            </a:r>
            <a:r>
              <a:rPr lang="en-US" dirty="0" err="1" smtClean="0"/>
              <a:t>codon</a:t>
            </a:r>
            <a:r>
              <a:rPr lang="en-US" dirty="0" smtClean="0"/>
              <a:t> (UAA,UAG,UGA) is reached.</a:t>
            </a:r>
          </a:p>
          <a:p>
            <a:r>
              <a:rPr lang="en-US" dirty="0" smtClean="0"/>
              <a:t>A protein release factor interacts  with the stop </a:t>
            </a:r>
            <a:r>
              <a:rPr lang="en-US" dirty="0" err="1" smtClean="0"/>
              <a:t>codon</a:t>
            </a:r>
            <a:r>
              <a:rPr lang="en-US" dirty="0" smtClean="0"/>
              <a:t> to terminate translation.</a:t>
            </a:r>
          </a:p>
          <a:p>
            <a:r>
              <a:rPr lang="en-US" dirty="0" smtClean="0"/>
              <a:t>The ribosome dissociates and the mRNA is released and can be used again.</a:t>
            </a:r>
            <a:endParaRPr lang="en-US" dirty="0"/>
          </a:p>
        </p:txBody>
      </p:sp>
      <p:pic>
        <p:nvPicPr>
          <p:cNvPr id="32770" name="Picture 2" descr="http://kvhs.nbed.nb.ca/gallant/biology/translation_termi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0"/>
            <a:ext cx="5829300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56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http://highered.mcgraw-hill.com/sites/0072507470/student_view0/chapter3/animation__how_translation_works.html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Translatio</a:t>
            </a:r>
            <a:r>
              <a:rPr lang="en-US" b="1" dirty="0"/>
              <a:t>n</a:t>
            </a: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885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Mutations can occur spontaneously during DNA replication or be caused environmental mutagens that mimic nucleotides and alter DNA structure.</a:t>
            </a:r>
          </a:p>
          <a:p>
            <a:r>
              <a:rPr lang="en-US" dirty="0" smtClean="0"/>
              <a:t>Mutations can have no effect, a positive effect, or a negative effect.</a:t>
            </a:r>
          </a:p>
          <a:p>
            <a:r>
              <a:rPr lang="en-US" dirty="0" smtClean="0"/>
              <a:t>There are two types of mutations</a:t>
            </a:r>
          </a:p>
          <a:p>
            <a:r>
              <a:rPr lang="en-US" dirty="0"/>
              <a:t> </a:t>
            </a:r>
            <a:r>
              <a:rPr lang="en-US" b="1" dirty="0" smtClean="0"/>
              <a:t>Point (gene) mutations</a:t>
            </a:r>
          </a:p>
          <a:p>
            <a:r>
              <a:rPr lang="en-US" b="1" dirty="0" smtClean="0"/>
              <a:t>Chromosome mutations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422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Point mutations </a:t>
            </a:r>
            <a:r>
              <a:rPr lang="en-US" dirty="0" smtClean="0"/>
              <a:t>are called </a:t>
            </a:r>
            <a:r>
              <a:rPr lang="en-US" b="1" dirty="0" smtClean="0"/>
              <a:t>single nucleotide polymorphisms</a:t>
            </a:r>
            <a:r>
              <a:rPr lang="en-US" dirty="0" smtClean="0"/>
              <a:t> (SNPs) and represent one major genetic variation in the human genome.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Point mutations </a:t>
            </a:r>
            <a:r>
              <a:rPr lang="en-US" dirty="0" smtClean="0"/>
              <a:t>are caused by: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Substitution</a:t>
            </a:r>
            <a:r>
              <a:rPr lang="en-US" dirty="0" smtClean="0"/>
              <a:t> of a base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Deletion</a:t>
            </a:r>
            <a:r>
              <a:rPr lang="en-US" dirty="0" smtClean="0"/>
              <a:t> of a base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Insertion </a:t>
            </a:r>
            <a:r>
              <a:rPr lang="en-US" dirty="0" smtClean="0"/>
              <a:t>of a base</a:t>
            </a:r>
          </a:p>
        </p:txBody>
      </p:sp>
      <p:pic>
        <p:nvPicPr>
          <p:cNvPr id="46082" name="Picture 2" descr="http://topnews.in/health/files/Novel-g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35052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53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124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Substitution</a:t>
            </a:r>
          </a:p>
          <a:p>
            <a:r>
              <a:rPr lang="en-US" b="1" dirty="0" smtClean="0"/>
              <a:t>One base is substituted for another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Silent mutation </a:t>
            </a:r>
            <a:r>
              <a:rPr lang="en-US" dirty="0" smtClean="0"/>
              <a:t>– occurs when the base substitution does not change the amino acid.</a:t>
            </a:r>
          </a:p>
          <a:p>
            <a:r>
              <a:rPr lang="en-US" b="1" dirty="0" err="1" smtClean="0"/>
              <a:t>Missense</a:t>
            </a:r>
            <a:r>
              <a:rPr lang="en-US" b="1" dirty="0" smtClean="0"/>
              <a:t> mutation </a:t>
            </a:r>
            <a:r>
              <a:rPr lang="en-US" dirty="0" smtClean="0"/>
              <a:t>-  occurs when the base substitution results in a new amino acid to be inserted in a protein.</a:t>
            </a:r>
          </a:p>
          <a:p>
            <a:r>
              <a:rPr lang="en-US" b="1" dirty="0" smtClean="0"/>
              <a:t>Nonsense mutation </a:t>
            </a:r>
            <a:r>
              <a:rPr lang="en-US" dirty="0" smtClean="0"/>
              <a:t>- occurs when the base substitution results in an early stop </a:t>
            </a:r>
            <a:r>
              <a:rPr lang="en-US" dirty="0" err="1" smtClean="0"/>
              <a:t>codon</a:t>
            </a:r>
            <a:r>
              <a:rPr lang="en-US" dirty="0" smtClean="0"/>
              <a:t> and a shortened protein.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http://highered.mcgraw-hill.com/sites/0072556781/student_view0/chapter11/animation_quiz_3.html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8130" name="Picture 2" descr="http://animalsciences.missouri.edu/biotech/low/basics/protein/10-mutation/point_mutation/point_mut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19600"/>
            <a:ext cx="64770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65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0386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Insertion and Deletion</a:t>
            </a:r>
          </a:p>
          <a:p>
            <a:r>
              <a:rPr lang="en-US" b="1" dirty="0" smtClean="0"/>
              <a:t>Insertion</a:t>
            </a:r>
            <a:r>
              <a:rPr lang="en-US" dirty="0" smtClean="0"/>
              <a:t> is the adding of a single base to the nucleic acid sequence and </a:t>
            </a:r>
            <a:r>
              <a:rPr lang="en-US" b="1" dirty="0" smtClean="0"/>
              <a:t>deletion</a:t>
            </a:r>
            <a:r>
              <a:rPr lang="en-US" dirty="0" smtClean="0"/>
              <a:t> is the omitting of a single base.</a:t>
            </a:r>
          </a:p>
          <a:p>
            <a:r>
              <a:rPr lang="en-US" dirty="0"/>
              <a:t> </a:t>
            </a:r>
            <a:r>
              <a:rPr lang="en-US" dirty="0" smtClean="0"/>
              <a:t>Both insertion and deletion lead to </a:t>
            </a:r>
            <a:r>
              <a:rPr lang="en-US" b="1" dirty="0" err="1" smtClean="0"/>
              <a:t>frameshift</a:t>
            </a:r>
            <a:r>
              <a:rPr lang="en-US" dirty="0" smtClean="0"/>
              <a:t> mutations.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Frameshift</a:t>
            </a:r>
            <a:r>
              <a:rPr lang="en-US" dirty="0" smtClean="0"/>
              <a:t> mutations cause the reading frame for </a:t>
            </a:r>
            <a:r>
              <a:rPr lang="en-US" dirty="0" err="1" smtClean="0"/>
              <a:t>codons</a:t>
            </a:r>
            <a:r>
              <a:rPr lang="en-US" dirty="0" smtClean="0"/>
              <a:t> to be shifted changing the protein encoded by the mRNA. </a:t>
            </a:r>
          </a:p>
          <a:p>
            <a:r>
              <a:rPr lang="en-US" dirty="0" smtClean="0">
                <a:hlinkClick r:id="rId2"/>
              </a:rPr>
              <a:t>http://highered.mcgraw-hill.com/sites/0072552980/student_view0/chapter9/animation_quiz_5.html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 descr="http://www.ebpi-kits.com/images/TA98%20Frame-Shift%20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47625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907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s.flatworldknowledge.com/ballgob/ballgob-fig19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8503"/>
            <a:ext cx="7315200" cy="6177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76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Chromosome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8200"/>
            <a:ext cx="8610600" cy="22098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/>
              <a:t>Chromosome Mutations </a:t>
            </a:r>
            <a:r>
              <a:rPr lang="en-US" dirty="0" smtClean="0"/>
              <a:t>affect large sections of a chromosome (many genes).</a:t>
            </a:r>
          </a:p>
          <a:p>
            <a:r>
              <a:rPr lang="en-US" b="1" dirty="0" smtClean="0"/>
              <a:t>Deletion</a:t>
            </a:r>
            <a:r>
              <a:rPr lang="en-US" dirty="0" smtClean="0"/>
              <a:t> – Remove a large section of chromosome.</a:t>
            </a:r>
          </a:p>
          <a:p>
            <a:r>
              <a:rPr lang="en-US" b="1" dirty="0" smtClean="0"/>
              <a:t>Duplication</a:t>
            </a:r>
            <a:r>
              <a:rPr lang="en-US" dirty="0" smtClean="0"/>
              <a:t>-  Double sections of chromosome</a:t>
            </a:r>
          </a:p>
          <a:p>
            <a:r>
              <a:rPr lang="en-US" b="1" dirty="0" smtClean="0"/>
              <a:t>Inversion</a:t>
            </a:r>
            <a:r>
              <a:rPr lang="en-US" dirty="0" smtClean="0"/>
              <a:t> -  Invert sections of chromosome</a:t>
            </a:r>
          </a:p>
          <a:p>
            <a:r>
              <a:rPr lang="en-US" b="1" dirty="0" smtClean="0"/>
              <a:t>Translocation</a:t>
            </a:r>
            <a:r>
              <a:rPr lang="en-US" dirty="0" smtClean="0"/>
              <a:t> – Remove sections of chromosome to transfer section to another location; either on the same or different chromosome.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http://highered.mcgraw-hill.com/sites/0070960526/student_view0/chapter18/animation_quiz_1.html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02" name="Picture 2" descr="http://www.goldiesroom.org/Multimedia/Bio_Images/19%20Applied%20Genetics/05%20Chromosome%20Mut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6172200" cy="346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983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0"/>
            <a:ext cx="5345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19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–Basis for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 Humans have 99.9% of DNA sequence in common.</a:t>
            </a:r>
          </a:p>
          <a:p>
            <a:r>
              <a:rPr lang="en-US" dirty="0" smtClean="0"/>
              <a:t>.1% variation due to SNPs.  This .1% equals about 3 million bases..</a:t>
            </a:r>
          </a:p>
          <a:p>
            <a:r>
              <a:rPr lang="en-US" dirty="0" smtClean="0"/>
              <a:t>Most genetic variation between humans are due to SNPs.</a:t>
            </a:r>
          </a:p>
          <a:p>
            <a:r>
              <a:rPr lang="en-US" dirty="0" smtClean="0"/>
              <a:t>Most SNPs have no effect because they occur in </a:t>
            </a:r>
            <a:r>
              <a:rPr lang="en-US" dirty="0" err="1" smtClean="0"/>
              <a:t>introns</a:t>
            </a:r>
            <a:r>
              <a:rPr lang="en-US" dirty="0" smtClean="0"/>
              <a:t> or other non-coding sections of DNA.</a:t>
            </a:r>
          </a:p>
          <a:p>
            <a:r>
              <a:rPr lang="en-US" dirty="0" smtClean="0"/>
              <a:t>Those that occur in coding sections of DNA can influence cell function, genetic disease, and behavior.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3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524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Initiation and Unwinding of DNA</a:t>
            </a:r>
          </a:p>
          <a:p>
            <a:r>
              <a:rPr lang="en-US" b="1" dirty="0" smtClean="0"/>
              <a:t>DNA </a:t>
            </a:r>
            <a:r>
              <a:rPr lang="en-US" b="1" dirty="0" err="1" smtClean="0"/>
              <a:t>gyrase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topoisomerase</a:t>
            </a:r>
            <a:r>
              <a:rPr lang="en-US" dirty="0" smtClean="0"/>
              <a:t>) unwinds the DNA coil.</a:t>
            </a:r>
          </a:p>
          <a:p>
            <a:r>
              <a:rPr lang="en-US" b="1" dirty="0" smtClean="0"/>
              <a:t>DNA </a:t>
            </a:r>
            <a:r>
              <a:rPr lang="en-US" b="1" dirty="0" err="1" smtClean="0"/>
              <a:t>helicase</a:t>
            </a:r>
            <a:r>
              <a:rPr lang="en-US" b="1" dirty="0" smtClean="0"/>
              <a:t> </a:t>
            </a:r>
            <a:r>
              <a:rPr lang="en-US" dirty="0" smtClean="0"/>
              <a:t>splits the hydrogen bonds between complimentary bases.</a:t>
            </a:r>
          </a:p>
          <a:p>
            <a:r>
              <a:rPr lang="en-US" dirty="0"/>
              <a:t> </a:t>
            </a:r>
            <a:r>
              <a:rPr lang="en-US" dirty="0" smtClean="0"/>
              <a:t>This starts at the </a:t>
            </a:r>
            <a:r>
              <a:rPr lang="en-US" b="1" dirty="0" smtClean="0"/>
              <a:t>origin of replication site </a:t>
            </a:r>
            <a:r>
              <a:rPr lang="en-US" dirty="0" smtClean="0"/>
              <a:t>and </a:t>
            </a:r>
            <a:r>
              <a:rPr lang="en-US" b="1" dirty="0" smtClean="0"/>
              <a:t>two replication forks </a:t>
            </a:r>
            <a:r>
              <a:rPr lang="en-US" dirty="0" smtClean="0"/>
              <a:t>move in opposite directions to separate the two strands of DNA</a:t>
            </a:r>
          </a:p>
          <a:p>
            <a:endParaRPr lang="en-US" b="1" dirty="0"/>
          </a:p>
        </p:txBody>
      </p:sp>
      <p:pic>
        <p:nvPicPr>
          <p:cNvPr id="16386" name="Picture 2" descr="http://dna.microbiologyguide.com/s/10002/pics/danreplicationf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88124"/>
            <a:ext cx="6286500" cy="3050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94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Cells usually synthesize only proteins that are required.</a:t>
            </a:r>
          </a:p>
          <a:p>
            <a:r>
              <a:rPr lang="en-US" dirty="0"/>
              <a:t> </a:t>
            </a:r>
            <a:r>
              <a:rPr lang="en-US" dirty="0" smtClean="0"/>
              <a:t> Turning genes “off” and “on” is highly controlled in cells.</a:t>
            </a:r>
          </a:p>
          <a:p>
            <a:r>
              <a:rPr lang="en-US" dirty="0" smtClean="0"/>
              <a:t>In prokaryotes, control occurs at the level of transcription initiation.</a:t>
            </a:r>
          </a:p>
          <a:p>
            <a:r>
              <a:rPr lang="en-US" dirty="0" smtClean="0"/>
              <a:t>Eukaryotes are more complex.  There are many regulatory proteins and controls occur at many levels in the cell.</a:t>
            </a:r>
            <a:endParaRPr lang="en-US" dirty="0"/>
          </a:p>
        </p:txBody>
      </p:sp>
      <p:pic>
        <p:nvPicPr>
          <p:cNvPr id="35842" name="Picture 2" descr="http://www.nature.com/nature/journal/v408/n6811/images/408412aa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733800"/>
            <a:ext cx="5715000" cy="2800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940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11480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Prokaryotic Gene Expression</a:t>
            </a:r>
          </a:p>
          <a:p>
            <a:r>
              <a:rPr lang="en-US" dirty="0" smtClean="0"/>
              <a:t>Microorganisms must respond rapidly to the environment and proteins or enzymes my be required for a brief time.</a:t>
            </a:r>
          </a:p>
          <a:p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b="1" dirty="0" smtClean="0"/>
              <a:t>single promoter </a:t>
            </a:r>
            <a:r>
              <a:rPr lang="en-US" dirty="0" smtClean="0"/>
              <a:t>often controls several </a:t>
            </a:r>
            <a:r>
              <a:rPr lang="en-US" b="1" dirty="0" smtClean="0"/>
              <a:t>structural genes </a:t>
            </a:r>
            <a:r>
              <a:rPr lang="en-US" dirty="0" smtClean="0"/>
              <a:t>or coding regions called </a:t>
            </a:r>
            <a:r>
              <a:rPr lang="en-US" b="1" dirty="0" err="1" smtClean="0"/>
              <a:t>cistrons</a:t>
            </a:r>
            <a:r>
              <a:rPr lang="en-US" b="1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The arrangement is called an </a:t>
            </a:r>
            <a:r>
              <a:rPr lang="en-US" b="1" dirty="0" err="1" smtClean="0"/>
              <a:t>operon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Genes in the same </a:t>
            </a:r>
            <a:r>
              <a:rPr lang="en-US" dirty="0" err="1" smtClean="0"/>
              <a:t>operon</a:t>
            </a:r>
            <a:r>
              <a:rPr lang="en-US" dirty="0" smtClean="0"/>
              <a:t> have related functions.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operon</a:t>
            </a:r>
            <a:r>
              <a:rPr lang="en-US" dirty="0" smtClean="0"/>
              <a:t> specifically consists of a </a:t>
            </a:r>
            <a:r>
              <a:rPr lang="en-US" b="1" dirty="0" smtClean="0"/>
              <a:t>promoter, structural </a:t>
            </a:r>
            <a:r>
              <a:rPr lang="en-US" dirty="0" smtClean="0"/>
              <a:t>(</a:t>
            </a:r>
            <a:r>
              <a:rPr lang="en-US" b="1" dirty="0" smtClean="0"/>
              <a:t>coding) genes </a:t>
            </a:r>
            <a:r>
              <a:rPr lang="en-US" dirty="0" smtClean="0"/>
              <a:t>and a repressor binding site called an </a:t>
            </a:r>
            <a:r>
              <a:rPr lang="en-US" b="1" dirty="0" smtClean="0"/>
              <a:t>operator.</a:t>
            </a:r>
          </a:p>
          <a:p>
            <a:r>
              <a:rPr lang="en-US" dirty="0" smtClean="0"/>
              <a:t>Repressor proteins are synthesized and bind to the operator to block transcription</a:t>
            </a:r>
            <a:endParaRPr lang="en-US" dirty="0"/>
          </a:p>
        </p:txBody>
      </p:sp>
      <p:pic>
        <p:nvPicPr>
          <p:cNvPr id="36866" name="Picture 2" descr="http://www.answersingenesis.org/assets/images/articles/aid/v4/lac-ope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724400"/>
            <a:ext cx="7239000" cy="183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31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6482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sz="3500" b="1" dirty="0" smtClean="0"/>
              <a:t>Prokaryotic Gene Expression</a:t>
            </a:r>
          </a:p>
          <a:p>
            <a:r>
              <a:rPr lang="en-US" sz="3500" b="1" dirty="0" smtClean="0"/>
              <a:t>Lac </a:t>
            </a:r>
            <a:r>
              <a:rPr lang="en-US" sz="3500" b="1" dirty="0" err="1" smtClean="0"/>
              <a:t>Operon</a:t>
            </a:r>
            <a:r>
              <a:rPr lang="en-US" sz="3500" b="1" dirty="0" smtClean="0"/>
              <a:t> </a:t>
            </a:r>
            <a:r>
              <a:rPr lang="en-US" sz="3500" dirty="0" smtClean="0"/>
              <a:t>– has a promoter region, an operator, 3 structural genes, and a repressor binding site.</a:t>
            </a:r>
          </a:p>
          <a:p>
            <a:r>
              <a:rPr lang="en-US" sz="3500" dirty="0"/>
              <a:t> </a:t>
            </a:r>
            <a:r>
              <a:rPr lang="en-US" sz="3500" dirty="0" smtClean="0"/>
              <a:t>If </a:t>
            </a:r>
            <a:r>
              <a:rPr lang="en-US" sz="3500" b="1" dirty="0" smtClean="0"/>
              <a:t>no lactose </a:t>
            </a:r>
            <a:r>
              <a:rPr lang="en-US" sz="3500" dirty="0" smtClean="0"/>
              <a:t>is present, the </a:t>
            </a:r>
            <a:r>
              <a:rPr lang="en-US" sz="3500" i="1" dirty="0" err="1" smtClean="0"/>
              <a:t>lac</a:t>
            </a:r>
            <a:r>
              <a:rPr lang="en-US" sz="3500" i="1" dirty="0" smtClean="0"/>
              <a:t> </a:t>
            </a:r>
            <a:r>
              <a:rPr lang="en-US" sz="3500" dirty="0" smtClean="0"/>
              <a:t>repressor protein bind to the operator and prevents transcription by not allowing RNA polymerase to bind to the promoter.</a:t>
            </a:r>
          </a:p>
          <a:p>
            <a:r>
              <a:rPr lang="en-US" sz="3500" dirty="0" smtClean="0"/>
              <a:t>If lactose is present, lactose binds to the repressor protein and the protein cannot bind to the operator.  RNA polymerase is free to bind to the promoter and transcription is initiated. </a:t>
            </a:r>
          </a:p>
          <a:p>
            <a:endParaRPr lang="en-US" sz="3500" dirty="0"/>
          </a:p>
          <a:p>
            <a:r>
              <a:rPr lang="en-US" sz="3500" dirty="0" smtClean="0">
                <a:hlinkClick r:id="rId2"/>
              </a:rPr>
              <a:t>http://www.sumanasinc.com/webcontent/animations/content/lacoperon.html</a:t>
            </a:r>
            <a:endParaRPr lang="en-US" sz="35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7890" name="Picture 2" descr="http://www.biologycorner.com/resources/lac_operon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1371600"/>
            <a:ext cx="4200525" cy="511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656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8151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54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sz="1400">
                <a:solidFill>
                  <a:schemeClr val="tx1"/>
                </a:solidFill>
                <a:latin typeface="Arial" charset="0"/>
              </a:rPr>
              <a:t>Figure 18.20a  The </a:t>
            </a:r>
            <a:r>
              <a:rPr lang="en-US" sz="1400" i="1">
                <a:solidFill>
                  <a:schemeClr val="tx1"/>
                </a:solidFill>
                <a:latin typeface="Arial" charset="0"/>
              </a:rPr>
              <a:t>trp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 operon: regulated synthesis of repressible enzymes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97013"/>
            <a:ext cx="8972550" cy="3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9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sz="1400">
                <a:solidFill>
                  <a:schemeClr val="tx1"/>
                </a:solidFill>
                <a:latin typeface="Arial" charset="0"/>
              </a:rPr>
              <a:t>Figure 18.20b  The </a:t>
            </a:r>
            <a:r>
              <a:rPr lang="en-US" sz="1400" i="1">
                <a:solidFill>
                  <a:schemeClr val="tx1"/>
                </a:solidFill>
                <a:latin typeface="Arial" charset="0"/>
              </a:rPr>
              <a:t>trp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 operon: regulated synthesis of repressible enzymes (Layer 1)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990600"/>
            <a:ext cx="9020175" cy="52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1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sz="1400">
                <a:solidFill>
                  <a:schemeClr val="tx1"/>
                </a:solidFill>
                <a:latin typeface="Arial" charset="0"/>
              </a:rPr>
              <a:t>Figure 18.20b  The </a:t>
            </a:r>
            <a:r>
              <a:rPr lang="en-US" sz="1400" i="1">
                <a:solidFill>
                  <a:schemeClr val="tx1"/>
                </a:solidFill>
                <a:latin typeface="Arial" charset="0"/>
              </a:rPr>
              <a:t>trp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 operon: regulated synthesis of repressible enzymes (Layer 2)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848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14400"/>
            <a:ext cx="8953500" cy="5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2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sz="1400">
                <a:solidFill>
                  <a:schemeClr val="tx1"/>
                </a:solidFill>
                <a:latin typeface="Arial" charset="0"/>
              </a:rPr>
              <a:t>Figure 18.21a  The </a:t>
            </a:r>
            <a:r>
              <a:rPr lang="en-US" sz="1400" i="1">
                <a:solidFill>
                  <a:schemeClr val="tx1"/>
                </a:solidFill>
                <a:latin typeface="Arial" charset="0"/>
              </a:rPr>
              <a:t>lac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 operon: regulated synthesis of inducible enzymes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950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890588"/>
            <a:ext cx="8896350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30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sz="1400">
                <a:solidFill>
                  <a:schemeClr val="tx1"/>
                </a:solidFill>
                <a:latin typeface="Arial" charset="0"/>
              </a:rPr>
              <a:t>Figure 18.21b  The </a:t>
            </a:r>
            <a:r>
              <a:rPr lang="en-US" sz="1400" i="1">
                <a:solidFill>
                  <a:schemeClr val="tx1"/>
                </a:solidFill>
                <a:latin typeface="Arial" charset="0"/>
              </a:rPr>
              <a:t>lac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 operon: regulated synthesis of inducible enzymes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053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47800"/>
            <a:ext cx="8972550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sz="1400">
                <a:solidFill>
                  <a:schemeClr val="tx1"/>
                </a:solidFill>
                <a:latin typeface="Arial" charset="0"/>
              </a:rPr>
              <a:t>Figure 18.22a  Positive control: cAMP receptor protein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155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32863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5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077200" cy="1371600"/>
          </a:xfrm>
        </p:spPr>
        <p:txBody>
          <a:bodyPr/>
          <a:lstStyle/>
          <a:p>
            <a:r>
              <a:rPr lang="en-US" dirty="0" smtClean="0"/>
              <a:t>There are multiple replication bubbles formed in the initiation of DNA replication.</a:t>
            </a:r>
            <a:endParaRPr lang="en-US" dirty="0"/>
          </a:p>
        </p:txBody>
      </p:sp>
      <p:pic>
        <p:nvPicPr>
          <p:cNvPr id="17410" name="Picture 2" descr="http://course1.winona.edu/sberg/ILLUST/fig16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857999" cy="37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81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sz="1400">
                <a:solidFill>
                  <a:schemeClr val="tx1"/>
                </a:solidFill>
                <a:latin typeface="Arial" charset="0"/>
              </a:rPr>
              <a:t>Figure 18.22b  Positive control: cAMP receptor protein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257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838200"/>
            <a:ext cx="9018587" cy="54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8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3200">
                <a:solidFill>
                  <a:schemeClr val="tx2"/>
                </a:solidFill>
                <a:latin typeface="Trebuchet MS" charset="0"/>
                <a:cs typeface="+mn-cs"/>
              </a:rPr>
              <a:t>    Cooperative binding of Crp and RNAP</a:t>
            </a:r>
          </a:p>
        </p:txBody>
      </p:sp>
      <p:pic>
        <p:nvPicPr>
          <p:cNvPr id="26626" name="Picture 5" descr="ch10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253038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1219200" y="5957888"/>
            <a:ext cx="634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Comic Sans MS" charset="0"/>
                <a:cs typeface="+mn-cs"/>
              </a:rPr>
              <a:t>Binds more stably than either protein alone</a:t>
            </a:r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1219200" y="5943600"/>
            <a:ext cx="69342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57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slide0490_image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0262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938" y="131763"/>
            <a:ext cx="90947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0">
                <a:solidFill>
                  <a:schemeClr val="accent2"/>
                </a:solidFill>
                <a:cs typeface="+mn-cs"/>
              </a:rPr>
              <a:t>Interaction of CAP-cAMP, RNA Pol and </a:t>
            </a:r>
          </a:p>
          <a:p>
            <a:pPr algn="ctr">
              <a:defRPr/>
            </a:pPr>
            <a:r>
              <a:rPr lang="en-US" sz="3600" b="0">
                <a:solidFill>
                  <a:schemeClr val="accent2"/>
                </a:solidFill>
                <a:cs typeface="+mn-cs"/>
              </a:rPr>
              <a:t>DNA of </a:t>
            </a:r>
            <a:r>
              <a:rPr lang="en-US" sz="3600" b="0" i="1">
                <a:solidFill>
                  <a:schemeClr val="accent2"/>
                </a:solidFill>
                <a:cs typeface="+mn-cs"/>
              </a:rPr>
              <a:t>lac</a:t>
            </a:r>
            <a:r>
              <a:rPr lang="en-US" sz="3600" b="0">
                <a:solidFill>
                  <a:schemeClr val="accent2"/>
                </a:solidFill>
                <a:cs typeface="+mn-cs"/>
              </a:rPr>
              <a:t> control region</a:t>
            </a:r>
            <a:endParaRPr lang="en-CA" sz="3600" b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85800" y="190500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60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1314450" y="77788"/>
            <a:ext cx="60007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3600" i="1">
                <a:solidFill>
                  <a:schemeClr val="tx2"/>
                </a:solidFill>
                <a:latin typeface="Trebuchet MS" charset="0"/>
                <a:cs typeface="+mn-cs"/>
              </a:rPr>
              <a:t>lac</a:t>
            </a:r>
            <a:r>
              <a:rPr lang="en-US" sz="3600">
                <a:solidFill>
                  <a:schemeClr val="tx2"/>
                </a:solidFill>
                <a:latin typeface="Trebuchet MS" charset="0"/>
                <a:cs typeface="+mn-cs"/>
              </a:rPr>
              <a:t> operon – activator and repressor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225425" y="2143125"/>
            <a:ext cx="23241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rebuchet MS" charset="0"/>
                <a:cs typeface="+mn-cs"/>
              </a:rPr>
              <a:t>CAP = catabolite </a:t>
            </a:r>
          </a:p>
          <a:p>
            <a:pPr>
              <a:defRPr/>
            </a:pPr>
            <a:r>
              <a:rPr lang="en-US">
                <a:latin typeface="Trebuchet MS" charset="0"/>
                <a:cs typeface="+mn-cs"/>
              </a:rPr>
              <a:t>activator protein</a:t>
            </a:r>
          </a:p>
          <a:p>
            <a:pPr>
              <a:defRPr/>
            </a:pPr>
            <a:endParaRPr lang="en-US">
              <a:latin typeface="Trebuchet MS" charset="0"/>
              <a:cs typeface="+mn-cs"/>
            </a:endParaRPr>
          </a:p>
          <a:p>
            <a:pPr>
              <a:defRPr/>
            </a:pPr>
            <a:r>
              <a:rPr lang="en-US">
                <a:latin typeface="Trebuchet MS" charset="0"/>
                <a:cs typeface="+mn-cs"/>
              </a:rPr>
              <a:t>CRP = cAMP receptor</a:t>
            </a:r>
          </a:p>
          <a:p>
            <a:pPr>
              <a:defRPr/>
            </a:pPr>
            <a:r>
              <a:rPr lang="en-US">
                <a:latin typeface="Trebuchet MS" charset="0"/>
                <a:cs typeface="+mn-cs"/>
              </a:rPr>
              <a:t>protein</a:t>
            </a:r>
            <a:endParaRPr lang="en-US" sz="1600">
              <a:latin typeface="Trebuchet MS" charset="0"/>
              <a:cs typeface="+mn-cs"/>
            </a:endParaRPr>
          </a:p>
        </p:txBody>
      </p:sp>
      <p:pic>
        <p:nvPicPr>
          <p:cNvPr id="2959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72" y="723900"/>
            <a:ext cx="5411353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7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23" y="740612"/>
            <a:ext cx="8101503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80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667000" y="741363"/>
            <a:ext cx="3340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0" i="1">
                <a:solidFill>
                  <a:schemeClr val="accent2"/>
                </a:solidFill>
                <a:cs typeface="+mn-cs"/>
              </a:rPr>
              <a:t>lac</a:t>
            </a:r>
            <a:r>
              <a:rPr lang="en-US" sz="3600" b="0">
                <a:solidFill>
                  <a:schemeClr val="accent2"/>
                </a:solidFill>
                <a:cs typeface="+mn-cs"/>
              </a:rPr>
              <a:t> operon off</a:t>
            </a:r>
            <a:endParaRPr lang="en-CA" sz="3600" b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41986" name="Picture 2" descr="slide0477_image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016125"/>
            <a:ext cx="80264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370138" y="2297113"/>
            <a:ext cx="963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low</a:t>
            </a:r>
            <a:endParaRPr lang="en-CA" sz="16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912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slide0478_image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949450"/>
            <a:ext cx="80264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95400" y="588963"/>
            <a:ext cx="6224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0" i="1">
                <a:solidFill>
                  <a:schemeClr val="accent2"/>
                </a:solidFill>
                <a:cs typeface="+mn-cs"/>
              </a:rPr>
              <a:t>lac</a:t>
            </a:r>
            <a:r>
              <a:rPr lang="en-US" sz="3600" b="0">
                <a:solidFill>
                  <a:schemeClr val="accent2"/>
                </a:solidFill>
                <a:cs typeface="+mn-cs"/>
              </a:rPr>
              <a:t> operon very weakly on</a:t>
            </a:r>
            <a:endParaRPr lang="en-CA" sz="3600" b="0">
              <a:solidFill>
                <a:schemeClr val="accent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114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981200" y="512763"/>
            <a:ext cx="5657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0" i="1">
                <a:solidFill>
                  <a:schemeClr val="accent2"/>
                </a:solidFill>
                <a:cs typeface="+mn-cs"/>
              </a:rPr>
              <a:t>lac </a:t>
            </a:r>
            <a:r>
              <a:rPr lang="en-US" sz="3600" b="0">
                <a:solidFill>
                  <a:schemeClr val="accent2"/>
                </a:solidFill>
                <a:cs typeface="+mn-cs"/>
              </a:rPr>
              <a:t>operon fully induced</a:t>
            </a:r>
            <a:endParaRPr lang="en-CA" sz="3600" b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44034" name="Picture 4" descr="slide0479_image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987550"/>
            <a:ext cx="8026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5641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Eukaryotic Gene Expression</a:t>
            </a:r>
          </a:p>
          <a:p>
            <a:r>
              <a:rPr lang="en-US" dirty="0" smtClean="0"/>
              <a:t>Eukaryotic gene expression is much more intricate and variable than prokaryotes.</a:t>
            </a:r>
          </a:p>
          <a:p>
            <a:r>
              <a:rPr lang="en-US" b="1" dirty="0" smtClean="0"/>
              <a:t>Eukaryotes control</a:t>
            </a:r>
          </a:p>
          <a:p>
            <a:pPr marL="514350" indent="-514350">
              <a:buAutoNum type="alphaLcPeriod"/>
            </a:pPr>
            <a:r>
              <a:rPr lang="en-US" dirty="0" smtClean="0"/>
              <a:t>Transcription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mRNA processing</a:t>
            </a:r>
          </a:p>
          <a:p>
            <a:pPr marL="514350" indent="-514350">
              <a:buAutoNum type="alphaLcPeriod"/>
            </a:pPr>
            <a:r>
              <a:rPr lang="en-US" dirty="0" smtClean="0"/>
              <a:t>Transport of mRNA to the cytoplasm.</a:t>
            </a:r>
          </a:p>
          <a:p>
            <a:pPr marL="514350" indent="-514350">
              <a:buAutoNum type="alphaLcPeriod"/>
            </a:pPr>
            <a:r>
              <a:rPr lang="en-US" dirty="0"/>
              <a:t> </a:t>
            </a:r>
            <a:r>
              <a:rPr lang="en-US" dirty="0" smtClean="0"/>
              <a:t>Rate of translation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Protein processing</a:t>
            </a:r>
          </a:p>
        </p:txBody>
      </p:sp>
    </p:spTree>
    <p:extLst>
      <p:ext uri="{BB962C8B-B14F-4D97-AF65-F5344CB8AC3E}">
        <p14:creationId xmlns:p14="http://schemas.microsoft.com/office/powerpoint/2010/main" val="197069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Eukaryotic Gene Expression</a:t>
            </a:r>
          </a:p>
          <a:p>
            <a:r>
              <a:rPr lang="en-US" dirty="0" smtClean="0"/>
              <a:t>There are many reasons for the complexity of eukaryotic gene expression.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Larger genome size with many non-coding regions.  Prokaryotes do not have non-coding regions.</a:t>
            </a:r>
          </a:p>
          <a:p>
            <a:pPr marL="514350" indent="-514350">
              <a:buAutoNum type="alphaLcPeriod"/>
            </a:pPr>
            <a:r>
              <a:rPr lang="en-US" dirty="0" smtClean="0"/>
              <a:t>Compartmentalization within the cell.  Nuclear encoded gene products must be transported to organelles.</a:t>
            </a:r>
          </a:p>
          <a:p>
            <a:pPr marL="514350" indent="-514350">
              <a:buAutoNum type="alphaLcPeriod"/>
            </a:pPr>
            <a:r>
              <a:rPr lang="en-US" dirty="0" smtClean="0"/>
              <a:t>More extensive transcript processing; </a:t>
            </a:r>
            <a:r>
              <a:rPr lang="en-US" dirty="0" err="1" smtClean="0"/>
              <a:t>introns</a:t>
            </a:r>
            <a:r>
              <a:rPr lang="en-US" dirty="0" smtClean="0"/>
              <a:t> removed, 5’ cap and 3’ poly-A-tail.</a:t>
            </a:r>
          </a:p>
          <a:p>
            <a:pPr marL="514350" indent="-514350">
              <a:buAutoNum type="alphaLcPeriod"/>
            </a:pPr>
            <a:r>
              <a:rPr lang="en-US" dirty="0" smtClean="0"/>
              <a:t>Genes that perform similar functions are scattered around the genome and must be coordinated.</a:t>
            </a:r>
          </a:p>
          <a:p>
            <a:pPr marL="514350" indent="-514350">
              <a:buAutoNum type="alphaLcPeriod"/>
            </a:pPr>
            <a:r>
              <a:rPr lang="en-US" dirty="0" smtClean="0"/>
              <a:t>Transcription regulator sequences can be great distances from the genes they regulate.</a:t>
            </a:r>
          </a:p>
          <a:p>
            <a:pPr marL="514350" indent="-514350">
              <a:buAutoNum type="alphaLcPeriod"/>
            </a:pPr>
            <a:r>
              <a:rPr lang="en-US" dirty="0" smtClean="0"/>
              <a:t>Cell specialization means that specific sets of genes are activated or inactivated depending on cell type.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9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22097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Synthesis</a:t>
            </a:r>
          </a:p>
          <a:p>
            <a:r>
              <a:rPr lang="en-US" dirty="0" smtClean="0"/>
              <a:t>The enzyme </a:t>
            </a:r>
            <a:r>
              <a:rPr lang="en-US" b="1" dirty="0" err="1" smtClean="0"/>
              <a:t>primase</a:t>
            </a:r>
            <a:r>
              <a:rPr lang="en-US" dirty="0" smtClean="0"/>
              <a:t> lays down a 10-15 nucleotide </a:t>
            </a:r>
            <a:r>
              <a:rPr lang="en-US" b="1" dirty="0" smtClean="0"/>
              <a:t>RNA primer </a:t>
            </a:r>
            <a:r>
              <a:rPr lang="en-US" dirty="0" smtClean="0"/>
              <a:t>sequence to start replication.</a:t>
            </a:r>
          </a:p>
          <a:p>
            <a:r>
              <a:rPr lang="en-US" dirty="0" smtClean="0"/>
              <a:t>RNA primers serve as the binding sites for </a:t>
            </a:r>
            <a:r>
              <a:rPr lang="en-US" b="1" dirty="0" smtClean="0"/>
              <a:t>DNA polymerase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DNA polymerase moves along the strand of DNA, using it as a template, to lay down nucleotides and creates a new complimentary strand of DNA for each of the original DNA strands.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 descr="http://www.elmhurst.edu/%7Echm/vchembook/images/582dnarepl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81400"/>
            <a:ext cx="4305300" cy="2902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89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305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Transcription</a:t>
            </a:r>
          </a:p>
          <a:p>
            <a:r>
              <a:rPr lang="en-US" dirty="0"/>
              <a:t> </a:t>
            </a:r>
            <a:r>
              <a:rPr lang="en-US" dirty="0" smtClean="0"/>
              <a:t>Eukaryotic gene complexes have </a:t>
            </a:r>
            <a:r>
              <a:rPr lang="en-US" b="1" dirty="0" smtClean="0"/>
              <a:t>3 basic parts</a:t>
            </a:r>
            <a:r>
              <a:rPr lang="en-US" dirty="0" smtClean="0"/>
              <a:t>:</a:t>
            </a:r>
          </a:p>
          <a:p>
            <a:pPr marL="514350" indent="-514350">
              <a:buAutoNum type="alphaLcPeriod"/>
            </a:pPr>
            <a:r>
              <a:rPr lang="en-US" dirty="0" smtClean="0"/>
              <a:t>Upstream regulatory </a:t>
            </a:r>
            <a:r>
              <a:rPr lang="en-US" b="1" dirty="0" smtClean="0"/>
              <a:t>enhancers</a:t>
            </a:r>
          </a:p>
          <a:p>
            <a:pPr marL="514350" indent="-514350">
              <a:buAutoNum type="alphaLcPeriod"/>
            </a:pPr>
            <a:r>
              <a:rPr lang="en-US" dirty="0" smtClean="0"/>
              <a:t>Upstream </a:t>
            </a:r>
            <a:r>
              <a:rPr lang="en-US" b="1" dirty="0" smtClean="0"/>
              <a:t>promoters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Coding gene sequence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8914" name="Picture 2" descr="http://www.biologyreference.com/images/biol_01_img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24175"/>
            <a:ext cx="6781800" cy="3933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71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Regulation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768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Eukaryotic Gene Expression - Transcription</a:t>
            </a:r>
          </a:p>
          <a:p>
            <a:r>
              <a:rPr lang="en-US" dirty="0" smtClean="0"/>
              <a:t>RNA polymerase does not act alone in eukaryotic transcription.</a:t>
            </a:r>
          </a:p>
          <a:p>
            <a:r>
              <a:rPr lang="en-US" dirty="0" smtClean="0"/>
              <a:t>RNA polymerase needs to bind with proteins called transcription factors.</a:t>
            </a:r>
          </a:p>
          <a:p>
            <a:r>
              <a:rPr lang="en-US" dirty="0" smtClean="0"/>
              <a:t>The RNA polymerase/transcription factor complex can bind to the promoter to initiate transcription.</a:t>
            </a:r>
          </a:p>
          <a:p>
            <a:r>
              <a:rPr lang="en-US" dirty="0" smtClean="0"/>
              <a:t>In addition, upstream gene regulatory  sequences called enhancers also bind to the RNA/protein/promoter complex.  </a:t>
            </a:r>
          </a:p>
          <a:p>
            <a:r>
              <a:rPr lang="en-US" dirty="0" smtClean="0"/>
              <a:t>Enhancers regulate the speed of transcription.</a:t>
            </a:r>
          </a:p>
          <a:p>
            <a:r>
              <a:rPr lang="en-US" dirty="0" smtClean="0"/>
              <a:t>Then transcription of the coding gene can begin.</a:t>
            </a:r>
          </a:p>
          <a:p>
            <a:endParaRPr lang="en-US" dirty="0"/>
          </a:p>
        </p:txBody>
      </p:sp>
      <p:pic>
        <p:nvPicPr>
          <p:cNvPr id="41986" name="Picture 2" descr="https://encrypted-tbn3.google.com/images?q=tbn:ANd9GcT7Riy561o5kWhRxAomZHeox3dqwJnRo89ffBEjAsDi5PQK1y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3147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322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6106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Eukaryotic Gene Expression</a:t>
            </a:r>
          </a:p>
          <a:p>
            <a:r>
              <a:rPr lang="en-US" b="1" dirty="0" smtClean="0"/>
              <a:t>Regulation of RNA processing/transport out of the cytoplasm.</a:t>
            </a:r>
          </a:p>
          <a:p>
            <a:r>
              <a:rPr lang="en-US" dirty="0" smtClean="0"/>
              <a:t>Two different cell types can process a primary mRNA transcript differently.  This is called </a:t>
            </a:r>
            <a:r>
              <a:rPr lang="en-US" b="1" dirty="0" smtClean="0"/>
              <a:t>alternative splicing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a result, different proteins can be produced from the same type of primary transcript.</a:t>
            </a:r>
          </a:p>
        </p:txBody>
      </p:sp>
      <p:pic>
        <p:nvPicPr>
          <p:cNvPr id="43010" name="Picture 2" descr="http://www.ncbi.nlm.nih.gov/Class/MLACourse/Modules/MolBioReview/images/alternative_splic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429250" cy="3104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63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Eukaryotic Gene Expression</a:t>
            </a:r>
          </a:p>
          <a:p>
            <a:r>
              <a:rPr lang="en-US" b="1" dirty="0" smtClean="0"/>
              <a:t>Translation Control</a:t>
            </a:r>
          </a:p>
          <a:p>
            <a:r>
              <a:rPr lang="en-US" dirty="0"/>
              <a:t> </a:t>
            </a:r>
            <a:r>
              <a:rPr lang="en-US" b="1" dirty="0" smtClean="0"/>
              <a:t>Initiation factors </a:t>
            </a:r>
            <a:r>
              <a:rPr lang="en-US" dirty="0" smtClean="0"/>
              <a:t>control the start of translation and </a:t>
            </a:r>
            <a:r>
              <a:rPr lang="en-US" b="1" dirty="0" smtClean="0"/>
              <a:t>repressor proteins </a:t>
            </a:r>
            <a:r>
              <a:rPr lang="en-US" dirty="0" smtClean="0"/>
              <a:t>can inhibit translation.</a:t>
            </a:r>
          </a:p>
          <a:p>
            <a:r>
              <a:rPr lang="en-US" dirty="0" smtClean="0"/>
              <a:t>Different mRNAs have different degradation times.  The </a:t>
            </a:r>
            <a:r>
              <a:rPr lang="en-US" b="1" dirty="0" smtClean="0"/>
              <a:t>stability of the mRNA </a:t>
            </a:r>
            <a:r>
              <a:rPr lang="en-US" dirty="0" smtClean="0"/>
              <a:t>controls how long the message is available.</a:t>
            </a:r>
          </a:p>
        </p:txBody>
      </p:sp>
      <p:pic>
        <p:nvPicPr>
          <p:cNvPr id="44034" name="Picture 2" descr="http://sgugenetics.pbworks.com/f/1269663451/1269891067/rib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0"/>
            <a:ext cx="3771900" cy="2715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069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Eukaryotic Gene Expression</a:t>
            </a:r>
          </a:p>
          <a:p>
            <a:r>
              <a:rPr lang="en-US" b="1" dirty="0"/>
              <a:t> </a:t>
            </a:r>
            <a:r>
              <a:rPr lang="en-US" b="1" dirty="0" smtClean="0"/>
              <a:t>Posttranslational control</a:t>
            </a:r>
          </a:p>
          <a:p>
            <a:r>
              <a:rPr lang="en-US" dirty="0" smtClean="0"/>
              <a:t>Protein products are altered after they are synthesized.</a:t>
            </a:r>
          </a:p>
          <a:p>
            <a:r>
              <a:rPr lang="en-US" dirty="0" smtClean="0"/>
              <a:t>Alteration include</a:t>
            </a:r>
          </a:p>
          <a:p>
            <a:pPr marL="514350" indent="-514350">
              <a:buAutoNum type="alphaLcPeriod"/>
            </a:pPr>
            <a:r>
              <a:rPr lang="en-US" dirty="0" smtClean="0"/>
              <a:t>Protein folding</a:t>
            </a:r>
          </a:p>
          <a:p>
            <a:pPr marL="514350" indent="-514350">
              <a:buAutoNum type="alphaLcPeriod"/>
            </a:pPr>
            <a:r>
              <a:rPr lang="en-US" dirty="0" smtClean="0"/>
              <a:t>Modification with addition of sugars, lipids, phosphates.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Assembly with other proteins. 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>
                <a:hlinkClick r:id="rId2"/>
              </a:rPr>
              <a:t>http://glencoe.mcgraw-hill.com/sites/9834092339/student_view0/chapter16/control_of_gene_expression_in_eukaryotes.html</a:t>
            </a:r>
            <a:endParaRPr lang="en-US" dirty="0" smtClean="0"/>
          </a:p>
          <a:p>
            <a:pPr marL="514350" indent="-514350">
              <a:buNone/>
            </a:pPr>
            <a:r>
              <a:rPr lang="en-US" b="1" dirty="0" smtClean="0"/>
              <a:t>Eukaryotic Gene Expression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5058" name="Picture 2" descr="p1 300x300 IBMs Blue Gene exploring Protein Folding myst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3390900" cy="339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377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1150938" y="-268288"/>
            <a:ext cx="7793037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000">
                <a:solidFill>
                  <a:schemeClr val="tx2"/>
                </a:solidFill>
                <a:latin typeface="Trebuchet MS" charset="0"/>
                <a:cs typeface="+mn-cs"/>
              </a:rPr>
              <a:t>Initiation</a:t>
            </a: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401638" y="17891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  <a:defRPr/>
            </a:pPr>
            <a:r>
              <a:rPr lang="en-US" sz="3200">
                <a:latin typeface="Trebuchet MS" charset="0"/>
                <a:cs typeface="Times New Roman" charset="0"/>
              </a:rPr>
              <a:t>RNA polymerase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  <a:defRPr/>
            </a:pPr>
            <a:r>
              <a:rPr lang="en-US" sz="3200">
                <a:latin typeface="Trebuchet MS" charset="0"/>
                <a:cs typeface="Times New Roman" charset="0"/>
              </a:rPr>
              <a:t>Transcription factors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  <a:defRPr/>
            </a:pPr>
            <a:r>
              <a:rPr lang="en-US" sz="3200">
                <a:latin typeface="Trebuchet MS" charset="0"/>
                <a:cs typeface="Times New Roman" charset="0"/>
              </a:rPr>
              <a:t>Promoter DNA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¡"/>
              <a:defRPr/>
            </a:pPr>
            <a:r>
              <a:rPr lang="en-US" sz="3200">
                <a:latin typeface="Trebuchet MS" charset="0"/>
                <a:cs typeface="Times New Roman" charset="0"/>
              </a:rPr>
              <a:t>RNAP binding sites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¡"/>
              <a:defRPr/>
            </a:pPr>
            <a:r>
              <a:rPr lang="en-US" sz="3200">
                <a:latin typeface="Trebuchet MS" charset="0"/>
                <a:cs typeface="Times New Roman" charset="0"/>
              </a:rPr>
              <a:t>Operator – repressor binding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¡"/>
              <a:defRPr/>
            </a:pPr>
            <a:r>
              <a:rPr lang="en-US" sz="3200">
                <a:latin typeface="Trebuchet MS" charset="0"/>
                <a:cs typeface="Times New Roman" charset="0"/>
              </a:rPr>
              <a:t>Other TF binding sites</a:t>
            </a:r>
            <a:endParaRPr lang="el-GR" sz="3200">
              <a:latin typeface="Trebuchet MS" charset="0"/>
              <a:cs typeface="Times New Roman" charset="0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None/>
              <a:defRPr/>
            </a:pPr>
            <a:r>
              <a:rPr lang="en-US" sz="3200">
                <a:latin typeface="Trebuchet MS" charset="0"/>
                <a:cs typeface="+mn-cs"/>
              </a:rPr>
              <a:t>Start site of txn is +1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  <a:defRPr/>
            </a:pPr>
            <a:endParaRPr lang="en-US" sz="3200" i="1">
              <a:latin typeface="Trebuchet MS" charset="0"/>
              <a:cs typeface="+mn-cs"/>
            </a:endParaRP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¡"/>
              <a:defRPr/>
            </a:pPr>
            <a:endParaRPr lang="el-GR" sz="2800">
              <a:latin typeface="Trebuchet MS" charset="0"/>
              <a:cs typeface="+mn-cs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  <a:defRPr/>
            </a:pPr>
            <a:endParaRPr lang="en-US" sz="3200">
              <a:latin typeface="Trebuchet MS" charset="0"/>
              <a:cs typeface="+mn-cs"/>
            </a:endParaRPr>
          </a:p>
        </p:txBody>
      </p:sp>
      <p:pic>
        <p:nvPicPr>
          <p:cNvPr id="14339" name="Picture 6" descr="ch6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704975"/>
            <a:ext cx="2076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4105275" y="1868488"/>
            <a:ext cx="135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>
                <a:latin typeface="Comic Sans MS" charset="0"/>
                <a:cs typeface="Times New Roman" charset="0"/>
              </a:rPr>
              <a:t>α α </a:t>
            </a:r>
            <a:r>
              <a:rPr lang="el-GR" sz="2400">
                <a:latin typeface="Comic Sans MS" charset="0"/>
                <a:cs typeface="+mn-cs"/>
              </a:rPr>
              <a:t>β</a:t>
            </a:r>
            <a:r>
              <a:rPr lang="en-US" sz="2400">
                <a:latin typeface="Comic Sans MS" charset="0"/>
                <a:cs typeface="+mn-cs"/>
              </a:rPr>
              <a:t> </a:t>
            </a:r>
            <a:r>
              <a:rPr lang="el-GR" sz="2400">
                <a:latin typeface="Comic Sans MS" charset="0"/>
                <a:cs typeface="+mn-cs"/>
              </a:rPr>
              <a:t>β</a:t>
            </a:r>
            <a:r>
              <a:rPr lang="ja-JP" altLang="en-US" sz="2400">
                <a:latin typeface="Comic Sans MS" charset="0"/>
                <a:cs typeface="+mn-cs"/>
              </a:rPr>
              <a:t>’</a:t>
            </a:r>
            <a:r>
              <a:rPr lang="el-GR" sz="2400">
                <a:latin typeface="Comic Sans MS" charset="0"/>
                <a:cs typeface="Times New Roman" charset="0"/>
              </a:rPr>
              <a:t>σ</a:t>
            </a:r>
          </a:p>
        </p:txBody>
      </p:sp>
    </p:spTree>
    <p:extLst>
      <p:ext uri="{BB962C8B-B14F-4D97-AF65-F5344CB8AC3E}">
        <p14:creationId xmlns:p14="http://schemas.microsoft.com/office/powerpoint/2010/main" val="158318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1150938" y="-141288"/>
            <a:ext cx="7793037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000">
                <a:solidFill>
                  <a:schemeClr val="tx2"/>
                </a:solidFill>
                <a:latin typeface="Trebuchet MS" charset="0"/>
                <a:cs typeface="+mn-cs"/>
              </a:rPr>
              <a:t>Initiation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239713" y="164623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  <a:defRPr/>
            </a:pPr>
            <a:r>
              <a:rPr lang="en-US" sz="2800">
                <a:latin typeface="Trebuchet MS" charset="0"/>
                <a:cs typeface="+mn-cs"/>
              </a:rPr>
              <a:t>RNA polymerase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¡"/>
              <a:defRPr/>
            </a:pPr>
            <a:r>
              <a:rPr lang="en-US" sz="2800">
                <a:latin typeface="Trebuchet MS" charset="0"/>
                <a:cs typeface="+mn-cs"/>
              </a:rPr>
              <a:t>4 core subunits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¡"/>
              <a:defRPr/>
            </a:pPr>
            <a:r>
              <a:rPr lang="en-US" sz="2800">
                <a:latin typeface="Trebuchet MS" charset="0"/>
                <a:cs typeface="+mn-cs"/>
              </a:rPr>
              <a:t>Sigma factor (</a:t>
            </a:r>
            <a:r>
              <a:rPr lang="el-GR" sz="2800">
                <a:latin typeface="Trebuchet MS" charset="0"/>
                <a:cs typeface="Times New Roman" charset="0"/>
              </a:rPr>
              <a:t>σ</a:t>
            </a:r>
            <a:r>
              <a:rPr lang="en-US" sz="2800">
                <a:latin typeface="Trebuchet MS" charset="0"/>
                <a:cs typeface="Times New Roman" charset="0"/>
              </a:rPr>
              <a:t>)</a:t>
            </a:r>
            <a:r>
              <a:rPr lang="en-US" sz="2800">
                <a:latin typeface="Trebuchet MS" charset="0"/>
                <a:cs typeface="+mn-cs"/>
              </a:rPr>
              <a:t>–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latin typeface="Trebuchet MS" charset="0"/>
                <a:cs typeface="+mn-cs"/>
              </a:rPr>
              <a:t>   determines promoter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latin typeface="Trebuchet MS" charset="0"/>
                <a:cs typeface="+mn-cs"/>
              </a:rPr>
              <a:t>   specificity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¡"/>
              <a:defRPr/>
            </a:pPr>
            <a:r>
              <a:rPr lang="en-US" sz="2800">
                <a:latin typeface="Trebuchet MS" charset="0"/>
                <a:cs typeface="+mn-cs"/>
              </a:rPr>
              <a:t>Core + </a:t>
            </a:r>
            <a:r>
              <a:rPr lang="el-GR" sz="2800">
                <a:latin typeface="Trebuchet MS" charset="0"/>
                <a:cs typeface="Times New Roman" charset="0"/>
              </a:rPr>
              <a:t>σ</a:t>
            </a:r>
            <a:r>
              <a:rPr lang="en-US" sz="2800">
                <a:latin typeface="Trebuchet MS" charset="0"/>
                <a:cs typeface="Times New Roman" charset="0"/>
              </a:rPr>
              <a:t> = holoenzyme</a:t>
            </a:r>
            <a:endParaRPr lang="en-US" sz="2800">
              <a:latin typeface="Trebuchet MS" charset="0"/>
              <a:cs typeface="+mn-cs"/>
            </a:endParaRP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¡"/>
              <a:defRPr/>
            </a:pPr>
            <a:r>
              <a:rPr lang="en-US" sz="2800">
                <a:latin typeface="Trebuchet MS" charset="0"/>
                <a:cs typeface="+mn-cs"/>
              </a:rPr>
              <a:t>Binds promoter sequence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¡"/>
              <a:defRPr/>
            </a:pPr>
            <a:r>
              <a:rPr lang="en-US" sz="2800">
                <a:latin typeface="Trebuchet MS" charset="0"/>
                <a:cs typeface="+mn-cs"/>
              </a:rPr>
              <a:t>Catalyzes </a:t>
            </a:r>
            <a:r>
              <a:rPr lang="ja-JP" altLang="en-US" sz="2800">
                <a:latin typeface="Trebuchet MS" charset="0"/>
                <a:cs typeface="+mn-cs"/>
              </a:rPr>
              <a:t>“</a:t>
            </a:r>
            <a:r>
              <a:rPr lang="en-US" sz="2800">
                <a:latin typeface="Trebuchet MS" charset="0"/>
                <a:cs typeface="+mn-cs"/>
              </a:rPr>
              <a:t>open complex</a:t>
            </a:r>
            <a:r>
              <a:rPr lang="ja-JP" altLang="en-US" sz="2800">
                <a:latin typeface="Trebuchet MS" charset="0"/>
                <a:cs typeface="+mn-cs"/>
              </a:rPr>
              <a:t>”</a:t>
            </a:r>
            <a:r>
              <a:rPr lang="en-US" sz="2800">
                <a:latin typeface="Trebuchet MS" charset="0"/>
                <a:cs typeface="+mn-cs"/>
              </a:rPr>
              <a:t> and transcription of DNA to RNA</a:t>
            </a:r>
          </a:p>
        </p:txBody>
      </p:sp>
      <p:pic>
        <p:nvPicPr>
          <p:cNvPr id="15363" name="Picture 6" descr="ch6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7338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5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841500"/>
            <a:ext cx="9055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305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150938" y="-179388"/>
            <a:ext cx="7793037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000">
                <a:solidFill>
                  <a:schemeClr val="tx2"/>
                </a:solidFill>
                <a:latin typeface="Trebuchet MS" charset="0"/>
                <a:cs typeface="+mn-cs"/>
              </a:rPr>
              <a:t/>
            </a:r>
            <a:br>
              <a:rPr lang="en-US" sz="4000">
                <a:solidFill>
                  <a:schemeClr val="tx2"/>
                </a:solidFill>
                <a:latin typeface="Trebuchet MS" charset="0"/>
                <a:cs typeface="+mn-cs"/>
              </a:rPr>
            </a:br>
            <a:r>
              <a:rPr lang="en-US" sz="4000">
                <a:solidFill>
                  <a:schemeClr val="tx2"/>
                </a:solidFill>
                <a:latin typeface="Trebuchet MS" charset="0"/>
                <a:cs typeface="+mn-cs"/>
              </a:rPr>
              <a:t>RNAP binds specific promoter sequences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58788" y="19796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  <a:defRPr/>
            </a:pPr>
            <a:r>
              <a:rPr lang="en-US" sz="3200">
                <a:latin typeface="Trebuchet MS" charset="0"/>
                <a:cs typeface="+mn-cs"/>
              </a:rPr>
              <a:t> Sigma factors recognize consensus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None/>
              <a:defRPr/>
            </a:pPr>
            <a:r>
              <a:rPr lang="en-US" sz="3200">
                <a:latin typeface="Trebuchet MS" charset="0"/>
                <a:cs typeface="+mn-cs"/>
              </a:rPr>
              <a:t>-10 and -35 sequences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  <a:defRPr/>
            </a:pPr>
            <a:endParaRPr lang="en-US" sz="3200">
              <a:latin typeface="Trebuchet MS" charset="0"/>
              <a:cs typeface="+mn-cs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  <a:defRPr/>
            </a:pPr>
            <a:endParaRPr lang="en-US" sz="2000">
              <a:latin typeface="Trebuchet MS" charset="0"/>
              <a:cs typeface="+mn-cs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  <a:defRPr/>
            </a:pPr>
            <a:endParaRPr lang="en-US" sz="2000">
              <a:latin typeface="Trebuchet MS" charset="0"/>
              <a:cs typeface="+mn-cs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  <a:defRPr/>
            </a:pPr>
            <a:endParaRPr lang="en-US" sz="2000">
              <a:latin typeface="Trebuchet MS" charset="0"/>
              <a:cs typeface="+mn-cs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  <a:defRPr/>
            </a:pPr>
            <a:endParaRPr lang="en-US" sz="2000">
              <a:latin typeface="Trebuchet MS" charset="0"/>
              <a:cs typeface="+mn-cs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  <a:defRPr/>
            </a:pPr>
            <a:endParaRPr lang="en-US" sz="2000">
              <a:latin typeface="Trebuchet MS" charset="0"/>
              <a:cs typeface="+mn-cs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  <a:defRPr/>
            </a:pPr>
            <a:endParaRPr lang="en-US" sz="2000">
              <a:latin typeface="Trebuchet MS" charset="0"/>
              <a:cs typeface="+mn-cs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  <a:defRPr/>
            </a:pPr>
            <a:endParaRPr lang="en-US" sz="2800">
              <a:latin typeface="Trebuchet MS" charset="0"/>
              <a:cs typeface="+mn-cs"/>
            </a:endParaRPr>
          </a:p>
        </p:txBody>
      </p:sp>
      <p:pic>
        <p:nvPicPr>
          <p:cNvPr id="16387" name="Picture 6" descr="ch10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473450"/>
            <a:ext cx="510063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84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000">
                <a:solidFill>
                  <a:schemeClr val="tx2"/>
                </a:solidFill>
                <a:latin typeface="Trebuchet MS" charset="0"/>
                <a:cs typeface="+mn-cs"/>
              </a:rPr>
              <a:t>	RNA polymerase promoters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0" y="2219325"/>
            <a:ext cx="8763000" cy="4495800"/>
            <a:chOff x="144" y="1392"/>
            <a:chExt cx="5520" cy="2832"/>
          </a:xfrm>
        </p:grpSpPr>
        <p:pic>
          <p:nvPicPr>
            <p:cNvPr id="17414" name="Picture 6" descr="ch10f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92"/>
              <a:ext cx="5472" cy="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935" name="Rectangle 7"/>
            <p:cNvSpPr>
              <a:spLocks noChangeArrowheads="1"/>
            </p:cNvSpPr>
            <p:nvPr/>
          </p:nvSpPr>
          <p:spPr bwMode="auto">
            <a:xfrm>
              <a:off x="144" y="2928"/>
              <a:ext cx="5040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Comic Sans MS" charset="0"/>
                <a:cs typeface="+mn-cs"/>
              </a:endParaRPr>
            </a:p>
          </p:txBody>
        </p:sp>
      </p:grp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3048000" y="4957763"/>
            <a:ext cx="1011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rebuchet MS" charset="0"/>
                <a:cs typeface="+mn-cs"/>
              </a:rPr>
              <a:t>TTGACA</a:t>
            </a: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5638800" y="4957763"/>
            <a:ext cx="989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rebuchet MS" charset="0"/>
                <a:cs typeface="+mn-cs"/>
              </a:rPr>
              <a:t>TATAAT</a:t>
            </a:r>
          </a:p>
        </p:txBody>
      </p:sp>
      <p:sp>
        <p:nvSpPr>
          <p:cNvPr id="252938" name="Text Box 10"/>
          <p:cNvSpPr txBox="1">
            <a:spLocks noChangeArrowheads="1"/>
          </p:cNvSpPr>
          <p:nvPr/>
        </p:nvSpPr>
        <p:spPr bwMode="auto">
          <a:xfrm>
            <a:off x="450850" y="5564188"/>
            <a:ext cx="7554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rebuchet MS" charset="0"/>
                <a:cs typeface="+mn-cs"/>
              </a:rPr>
              <a:t>Deviation from consensus -10 , -35 sequence leads to </a:t>
            </a:r>
          </a:p>
          <a:p>
            <a:pPr>
              <a:defRPr/>
            </a:pPr>
            <a:r>
              <a:rPr lang="en-US" sz="2400">
                <a:latin typeface="Trebuchet MS" charset="0"/>
                <a:cs typeface="+mn-cs"/>
              </a:rPr>
              <a:t>weaker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375652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Synthesis</a:t>
            </a:r>
          </a:p>
          <a:p>
            <a:r>
              <a:rPr lang="en-US" dirty="0" smtClean="0"/>
              <a:t>DNA polymerase is a </a:t>
            </a:r>
            <a:r>
              <a:rPr lang="en-US" dirty="0" err="1" smtClean="0"/>
              <a:t>uni</a:t>
            </a:r>
            <a:r>
              <a:rPr lang="en-US" dirty="0" smtClean="0"/>
              <a:t>-directional enzyme.</a:t>
            </a:r>
          </a:p>
          <a:p>
            <a:r>
              <a:rPr lang="en-US" dirty="0" smtClean="0"/>
              <a:t> DNA polymerase reads the template DNA in a 3’ to 5’ direction, while synthesizing the new strand in a </a:t>
            </a:r>
            <a:r>
              <a:rPr lang="en-US" b="1" dirty="0" smtClean="0"/>
              <a:t>5’ to 3’ direction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DNA polymerase moves toward the replication fork on the </a:t>
            </a:r>
            <a:r>
              <a:rPr lang="en-US" b="1" dirty="0" smtClean="0"/>
              <a:t>leading strand </a:t>
            </a:r>
            <a:r>
              <a:rPr lang="en-US" dirty="0" smtClean="0"/>
              <a:t>and away from the replication fork on the </a:t>
            </a:r>
            <a:r>
              <a:rPr lang="en-US" b="1" dirty="0" smtClean="0"/>
              <a:t>lagging</a:t>
            </a:r>
            <a:r>
              <a:rPr lang="en-US" dirty="0" smtClean="0"/>
              <a:t> </a:t>
            </a:r>
            <a:r>
              <a:rPr lang="en-US" b="1" dirty="0" smtClean="0"/>
              <a:t>strand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9458" name="Picture 2" descr="http://users.rcn.com/jkimball.ma.ultranet/BiologyPages/R/ReplicationFo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643" y="1600200"/>
            <a:ext cx="3891642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5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05" y="806621"/>
            <a:ext cx="6608345" cy="51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926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can also happen at the Ribosome binding 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4039" b="-124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73754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2"/>
                </a:solidFill>
                <a:latin typeface="Trebuchet MS" charset="0"/>
                <a:cs typeface="+mn-cs"/>
              </a:rPr>
              <a:t>   </a:t>
            </a:r>
            <a:r>
              <a:rPr lang="en-US" sz="4000" dirty="0" smtClean="0">
                <a:solidFill>
                  <a:schemeClr val="tx2"/>
                </a:solidFill>
                <a:latin typeface="Trebuchet MS" charset="0"/>
                <a:cs typeface="+mn-cs"/>
              </a:rPr>
              <a:t>What about the terminator?</a:t>
            </a:r>
            <a:endParaRPr lang="en-US" sz="4000" dirty="0">
              <a:solidFill>
                <a:schemeClr val="tx2"/>
              </a:solidFill>
              <a:latin typeface="Trebuchet MS" charset="0"/>
              <a:cs typeface="+mn-cs"/>
            </a:endParaRPr>
          </a:p>
        </p:txBody>
      </p:sp>
      <p:pic>
        <p:nvPicPr>
          <p:cNvPr id="36866" name="Picture 5" descr="F1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600200"/>
            <a:ext cx="58705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830263" y="4479925"/>
            <a:ext cx="5610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>
                <a:latin typeface="Trebuchet MS" charset="0"/>
                <a:cs typeface="+mn-cs"/>
              </a:rPr>
              <a:t> Termination sequence has 2 features:</a:t>
            </a:r>
          </a:p>
          <a:p>
            <a:pPr>
              <a:defRPr/>
            </a:pPr>
            <a:r>
              <a:rPr lang="en-US" sz="2400">
                <a:latin typeface="Trebuchet MS" charset="0"/>
                <a:cs typeface="+mn-cs"/>
              </a:rPr>
              <a:t>Series of U residues</a:t>
            </a:r>
          </a:p>
          <a:p>
            <a:pPr>
              <a:defRPr/>
            </a:pPr>
            <a:r>
              <a:rPr lang="en-US" sz="2400">
                <a:latin typeface="Trebuchet MS" charset="0"/>
                <a:cs typeface="+mn-cs"/>
              </a:rPr>
              <a:t>GC-rich self-complimenting region</a:t>
            </a:r>
          </a:p>
        </p:txBody>
      </p: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809625" y="5602288"/>
            <a:ext cx="71516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>
                <a:latin typeface="Trebuchet MS" charset="0"/>
                <a:cs typeface="+mn-cs"/>
              </a:rPr>
              <a:t> GC-rich sequences bind forming stem-loop</a:t>
            </a:r>
          </a:p>
          <a:p>
            <a:pPr>
              <a:buFontTx/>
              <a:buChar char="•"/>
              <a:defRPr/>
            </a:pPr>
            <a:r>
              <a:rPr lang="en-US" sz="2400">
                <a:latin typeface="Trebuchet MS" charset="0"/>
                <a:cs typeface="+mn-cs"/>
              </a:rPr>
              <a:t> Stem-loop causes RNAP to pause</a:t>
            </a:r>
          </a:p>
          <a:p>
            <a:pPr>
              <a:buFontTx/>
              <a:buChar char="•"/>
              <a:defRPr/>
            </a:pPr>
            <a:r>
              <a:rPr lang="en-US" sz="2400">
                <a:latin typeface="Trebuchet MS" charset="0"/>
                <a:cs typeface="+mn-cs"/>
              </a:rPr>
              <a:t> U residues unstable, permit release of RNA chain</a:t>
            </a:r>
          </a:p>
        </p:txBody>
      </p:sp>
    </p:spTree>
    <p:extLst>
      <p:ext uri="{BB962C8B-B14F-4D97-AF65-F5344CB8AC3E}">
        <p14:creationId xmlns:p14="http://schemas.microsoft.com/office/powerpoint/2010/main" val="272887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47" y="1325129"/>
            <a:ext cx="6751789" cy="40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7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Bacterial Logic Gates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4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855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074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19" y="390587"/>
            <a:ext cx="5467071" cy="58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7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0"/>
            <a:ext cx="4497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7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016000"/>
            <a:ext cx="46228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Synthesis</a:t>
            </a:r>
          </a:p>
          <a:p>
            <a:r>
              <a:rPr lang="en-US" dirty="0" smtClean="0"/>
              <a:t>On the lagging strand, DNA synthesis occurs in short, discrete stretches called Okazaki fragments.</a:t>
            </a:r>
          </a:p>
          <a:p>
            <a:r>
              <a:rPr lang="en-US" dirty="0" smtClean="0"/>
              <a:t>The Okazaki fragments are connected into one long molecule by </a:t>
            </a:r>
            <a:r>
              <a:rPr lang="en-US" b="1" dirty="0" smtClean="0"/>
              <a:t>DNA </a:t>
            </a:r>
            <a:r>
              <a:rPr lang="en-US" b="1" dirty="0" err="1" smtClean="0"/>
              <a:t>ligase</a:t>
            </a:r>
            <a:r>
              <a:rPr lang="en-US" dirty="0" smtClean="0"/>
              <a:t>. </a:t>
            </a:r>
          </a:p>
          <a:p>
            <a:r>
              <a:rPr lang="en-US" dirty="0" smtClean="0">
                <a:hlinkClick r:id="rId2"/>
              </a:rPr>
              <a:t>http://highered.mcgraw-hill.com/sites/0072943696/student_view0/chapter3/animation__dna_replication__quiz_1_.html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http://carrier.pbworks.com/f/okazaki_fra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782656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91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Repressilator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363" r="-53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053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1" y="1582415"/>
            <a:ext cx="7202785" cy="24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53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Toggle Switch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411" r="-2141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977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40" y="883419"/>
            <a:ext cx="7388828" cy="50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9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9" y="957037"/>
            <a:ext cx="8957284" cy="52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4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are 2 processes in photosynthesis.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Transcription</a:t>
            </a:r>
            <a:r>
              <a:rPr lang="en-US" dirty="0" smtClean="0"/>
              <a:t> – Genes on DNA are transcribed into an RNA code.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Translation</a:t>
            </a:r>
            <a:r>
              <a:rPr lang="en-US" dirty="0" smtClean="0"/>
              <a:t> – RNA code is used to make a polypeptide.</a:t>
            </a:r>
            <a:endParaRPr lang="en-US" dirty="0"/>
          </a:p>
        </p:txBody>
      </p:sp>
      <p:pic>
        <p:nvPicPr>
          <p:cNvPr id="21506" name="Picture 2" descr="http://www.accessexcellence.org/RC/VL/GG/images/protein_synth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289611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26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0479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Transcription</a:t>
            </a:r>
          </a:p>
          <a:p>
            <a:r>
              <a:rPr lang="en-US" dirty="0" smtClean="0"/>
              <a:t>Transcription begins when </a:t>
            </a:r>
            <a:r>
              <a:rPr lang="en-US" b="1" dirty="0" smtClean="0"/>
              <a:t>RNA polymerase </a:t>
            </a:r>
            <a:r>
              <a:rPr lang="en-US" dirty="0" smtClean="0"/>
              <a:t>binds to a specific sequence called a </a:t>
            </a:r>
            <a:r>
              <a:rPr lang="en-US" b="1" dirty="0" smtClean="0"/>
              <a:t>promoter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Promoters in prokaryotic cells are simple.  One RNA polymerase binds to one promoter.</a:t>
            </a:r>
          </a:p>
          <a:p>
            <a:r>
              <a:rPr lang="en-US" dirty="0" smtClean="0"/>
              <a:t>Eukaryotic promoters require the use of 3 types of RNA polymerase, the use of proteins called </a:t>
            </a:r>
            <a:r>
              <a:rPr lang="en-US" b="1" dirty="0" smtClean="0"/>
              <a:t>transcription factors </a:t>
            </a:r>
            <a:r>
              <a:rPr lang="en-US" dirty="0" smtClean="0"/>
              <a:t>to initiate transcription, and </a:t>
            </a:r>
            <a:r>
              <a:rPr lang="en-US" b="1" dirty="0" smtClean="0"/>
              <a:t>regulatory proteins </a:t>
            </a:r>
            <a:r>
              <a:rPr lang="en-US" dirty="0" smtClean="0"/>
              <a:t>to modulate transcription.</a:t>
            </a:r>
            <a:endParaRPr lang="en-US" dirty="0"/>
          </a:p>
        </p:txBody>
      </p:sp>
      <p:pic>
        <p:nvPicPr>
          <p:cNvPr id="22532" name="Picture 4" descr="http://www.nature.com/scitable/content/19090/pierce_13_7_lar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7315200" cy="2181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12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2295</Words>
  <Application>Microsoft Macintosh PowerPoint</Application>
  <PresentationFormat>On-screen Show (4:3)</PresentationFormat>
  <Paragraphs>268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Genetics for Biotechnology</vt:lpstr>
      <vt:lpstr>Central Dogma</vt:lpstr>
      <vt:lpstr>DNA Replication</vt:lpstr>
      <vt:lpstr>DNA Replication</vt:lpstr>
      <vt:lpstr>DNA Replication</vt:lpstr>
      <vt:lpstr>DNA replication</vt:lpstr>
      <vt:lpstr>DNA Replication</vt:lpstr>
      <vt:lpstr>Protein Synthesis</vt:lpstr>
      <vt:lpstr>Protein Synthesis</vt:lpstr>
      <vt:lpstr>Protein Synthesis</vt:lpstr>
      <vt:lpstr>Protein Synthesis</vt:lpstr>
      <vt:lpstr>Protein Synthesis</vt:lpstr>
      <vt:lpstr>Protein Synthesis</vt:lpstr>
      <vt:lpstr>Protein Synthesis</vt:lpstr>
      <vt:lpstr>Transcription</vt:lpstr>
      <vt:lpstr>Protein Synthesis</vt:lpstr>
      <vt:lpstr>Protein Synthesis</vt:lpstr>
      <vt:lpstr>Protein synthesis</vt:lpstr>
      <vt:lpstr>Protein Synthesis</vt:lpstr>
      <vt:lpstr>Protein Sythesis</vt:lpstr>
      <vt:lpstr>Translation</vt:lpstr>
      <vt:lpstr>Gene Mutations</vt:lpstr>
      <vt:lpstr>Gene Mutations</vt:lpstr>
      <vt:lpstr>Gene Mutations</vt:lpstr>
      <vt:lpstr>Gene mutations</vt:lpstr>
      <vt:lpstr>PowerPoint Presentation</vt:lpstr>
      <vt:lpstr>Chromosome Mutations</vt:lpstr>
      <vt:lpstr>PowerPoint Presentation</vt:lpstr>
      <vt:lpstr>Mutations –Basis for variation</vt:lpstr>
      <vt:lpstr>Regulation of Gene Expression</vt:lpstr>
      <vt:lpstr>Regulation of Gene Expression</vt:lpstr>
      <vt:lpstr>Regulation of Gene Expression</vt:lpstr>
      <vt:lpstr>PowerPoint Presentation</vt:lpstr>
      <vt:lpstr>Figure 18.20a  The trp operon: regulated synthesis of repressible enzymes</vt:lpstr>
      <vt:lpstr>Figure 18.20b  The trp operon: regulated synthesis of repressible enzymes (Layer 1)</vt:lpstr>
      <vt:lpstr>Figure 18.20b  The trp operon: regulated synthesis of repressible enzymes (Layer 2)</vt:lpstr>
      <vt:lpstr>Figure 18.21a  The lac operon: regulated synthesis of inducible enzymes</vt:lpstr>
      <vt:lpstr>Figure 18.21b  The lac operon: regulated synthesis of inducible enzymes</vt:lpstr>
      <vt:lpstr>Figure 18.22a  Positive control: cAMP receptor protein</vt:lpstr>
      <vt:lpstr>Figure 18.22b  Positive control: cAMP receptor protein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 of Gene Expression</vt:lpstr>
      <vt:lpstr>Regulation of Gene Expression</vt:lpstr>
      <vt:lpstr>Regulation of Gene Expression</vt:lpstr>
      <vt:lpstr>Regulation Gene Expression</vt:lpstr>
      <vt:lpstr>Regulation of Gene Expression</vt:lpstr>
      <vt:lpstr>Regulation of Gene Expression</vt:lpstr>
      <vt:lpstr>Regulation of Gene Expression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 can also happen at the Ribosome binding site</vt:lpstr>
      <vt:lpstr>PowerPoint Presentation</vt:lpstr>
      <vt:lpstr>PowerPoint Presentation</vt:lpstr>
      <vt:lpstr>Bacterial Logic Gates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Repressilator</vt:lpstr>
      <vt:lpstr>PowerPoint Presentation</vt:lpstr>
      <vt:lpstr>Toggle Switch</vt:lpstr>
      <vt:lpstr>PowerPoint Presentation</vt:lpstr>
      <vt:lpstr>PowerPoint Presentation</vt:lpstr>
    </vt:vector>
  </TitlesOfParts>
  <Company>Sharon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Dixon</dc:creator>
  <cp:lastModifiedBy>James Dixon</cp:lastModifiedBy>
  <cp:revision>3</cp:revision>
  <dcterms:created xsi:type="dcterms:W3CDTF">2013-11-18T14:06:10Z</dcterms:created>
  <dcterms:modified xsi:type="dcterms:W3CDTF">2013-11-18T14:32:41Z</dcterms:modified>
</cp:coreProperties>
</file>