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Default Extension="jpeg" ContentType="image/jpeg"/>
  <Override PartName="/ppt/notesSlides/notesSlide10.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12.xml" ContentType="application/vnd.openxmlformats-officedocument.presentationml.notesSlide+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5"/>
  </p:notesMasterIdLst>
  <p:sldIdLst>
    <p:sldId id="256" r:id="rId2"/>
    <p:sldId id="272" r:id="rId3"/>
    <p:sldId id="257" r:id="rId4"/>
    <p:sldId id="275" r:id="rId5"/>
    <p:sldId id="274" r:id="rId6"/>
    <p:sldId id="273" r:id="rId7"/>
    <p:sldId id="281" r:id="rId8"/>
    <p:sldId id="282" r:id="rId9"/>
    <p:sldId id="276" r:id="rId10"/>
    <p:sldId id="277" r:id="rId11"/>
    <p:sldId id="279" r:id="rId12"/>
    <p:sldId id="280" r:id="rId13"/>
    <p:sldId id="278" r:id="rId1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85072" autoAdjust="0"/>
  </p:normalViewPr>
  <p:slideViewPr>
    <p:cSldViewPr snapToGrid="0" snapToObjects="1">
      <p:cViewPr varScale="1">
        <p:scale>
          <a:sx n="92" d="100"/>
          <a:sy n="92" d="100"/>
        </p:scale>
        <p:origin x="-80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A0F289AF-9BCC-40F0-9E63-B70A707A1E36}" type="datetime1">
              <a:rPr lang="en-US"/>
              <a:pPr/>
              <a:t>4/11/12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E1894837-837A-4F67-BD4E-61AE72775563}"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dirty="0" smtClean="0"/>
              <a:t> Currently</a:t>
            </a:r>
            <a:r>
              <a:rPr lang="en-US" dirty="0" smtClean="0"/>
              <a:t>,</a:t>
            </a:r>
            <a:r>
              <a:rPr lang="en-US" baseline="0" dirty="0" smtClean="0"/>
              <a:t> regulating cell behavior has some difficulties. By using feedback control, cell behavior can be regulated. With good feedback control, measurements of the output are processed in real time, which helps to determine the appropriate inputs so that the desired behavior can emerge. By using this, cells may be able to produce new desired functions. Currently, the process to do this is very repetitive and tedious, and there has not been much success. With the in </a:t>
            </a:r>
            <a:r>
              <a:rPr lang="en-US" baseline="0" dirty="0" err="1" smtClean="0"/>
              <a:t>silico</a:t>
            </a:r>
            <a:r>
              <a:rPr lang="en-US" baseline="0" dirty="0" smtClean="0"/>
              <a:t> feedback, regulation may be able to be achieved</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This</a:t>
            </a:r>
            <a:r>
              <a:rPr lang="en-US" baseline="0" dirty="0" smtClean="0"/>
              <a:t> shows the pulse delivery system. B and D were the prototypes. The final product is compact, portable, and inexpensive. </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baseline="0" dirty="0" smtClean="0"/>
              <a:t>However, these can be overcome by using in </a:t>
            </a:r>
            <a:r>
              <a:rPr lang="en-US" baseline="0" dirty="0" err="1" smtClean="0"/>
              <a:t>silico</a:t>
            </a:r>
            <a:r>
              <a:rPr lang="en-US" baseline="0" dirty="0" smtClean="0"/>
              <a:t> feedback control.  In </a:t>
            </a:r>
            <a:r>
              <a:rPr lang="en-US" baseline="0" dirty="0" err="1" smtClean="0"/>
              <a:t>silico</a:t>
            </a:r>
            <a:r>
              <a:rPr lang="en-US" baseline="0" dirty="0" smtClean="0"/>
              <a:t> means that the processes are performed on a computer, or via computer simulation. The research deals with feedback control. </a:t>
            </a:r>
            <a:r>
              <a:rPr lang="en-US" dirty="0" smtClean="0"/>
              <a:t>For</a:t>
            </a:r>
            <a:r>
              <a:rPr lang="en-US" baseline="0" dirty="0" smtClean="0"/>
              <a:t> this paper, they decided to use in </a:t>
            </a:r>
            <a:r>
              <a:rPr lang="en-US" baseline="0" dirty="0" err="1" smtClean="0"/>
              <a:t>silico</a:t>
            </a:r>
            <a:r>
              <a:rPr lang="en-US" baseline="0" dirty="0" smtClean="0"/>
              <a:t> feedback control as a complement to feedback circuitry that was already built from biological components. This way, there are able to combine both computer parts and biological parts to work together. For in </a:t>
            </a:r>
            <a:r>
              <a:rPr lang="en-US" baseline="0" dirty="0" err="1" smtClean="0"/>
              <a:t>silico</a:t>
            </a:r>
            <a:r>
              <a:rPr lang="en-US" baseline="0" dirty="0" smtClean="0"/>
              <a:t> feedback, computational control algorithms are run on a computer and constantly updated with real-time measurement data. Then, the proper external inputs achieve and maintain the desired behavior, while compensating for circuit variability. </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To implement</a:t>
            </a:r>
            <a:r>
              <a:rPr lang="en-US" baseline="0" dirty="0" smtClean="0"/>
              <a:t> the in </a:t>
            </a:r>
            <a:r>
              <a:rPr lang="en-US" baseline="0" dirty="0" err="1" smtClean="0"/>
              <a:t>silico</a:t>
            </a:r>
            <a:r>
              <a:rPr lang="en-US" baseline="0" dirty="0" smtClean="0"/>
              <a:t> feedback, they needed an external input. They decided to use a light switchable system found in S. </a:t>
            </a:r>
            <a:r>
              <a:rPr lang="en-US" baseline="0" dirty="0" err="1" smtClean="0"/>
              <a:t>cerevisiae</a:t>
            </a:r>
            <a:r>
              <a:rPr lang="en-US" baseline="0" dirty="0" smtClean="0"/>
              <a:t>, a type of yeast. To do this, they took cells grown in darkness and incubated with </a:t>
            </a:r>
            <a:r>
              <a:rPr lang="en-US" baseline="0" dirty="0" err="1" smtClean="0"/>
              <a:t>chromophore</a:t>
            </a:r>
            <a:r>
              <a:rPr lang="en-US" baseline="0" dirty="0" smtClean="0"/>
              <a:t> </a:t>
            </a:r>
            <a:r>
              <a:rPr lang="en-US" baseline="0" dirty="0" err="1" smtClean="0"/>
              <a:t>phycocyanobilin</a:t>
            </a:r>
            <a:r>
              <a:rPr lang="en-US" baseline="0" dirty="0" smtClean="0"/>
              <a:t> (PCB), and synthesized them with </a:t>
            </a:r>
            <a:r>
              <a:rPr lang="en-US" baseline="0" dirty="0" err="1" smtClean="0"/>
              <a:t>PhyB</a:t>
            </a:r>
            <a:r>
              <a:rPr lang="en-US" baseline="0" dirty="0" smtClean="0"/>
              <a:t>-GBD and PIF3-GAD fusion proteins. </a:t>
            </a:r>
            <a:r>
              <a:rPr lang="en-US" baseline="0" dirty="0" err="1" smtClean="0"/>
              <a:t>PhyB</a:t>
            </a:r>
            <a:r>
              <a:rPr lang="en-US" baseline="0" dirty="0" smtClean="0"/>
              <a:t> is a plant photoreceptor </a:t>
            </a:r>
            <a:r>
              <a:rPr lang="en-US" baseline="0" dirty="0" err="1" smtClean="0"/>
              <a:t>chromoprotein</a:t>
            </a:r>
            <a:r>
              <a:rPr lang="en-US" baseline="0" dirty="0" smtClean="0"/>
              <a:t> which is fused to the Gal4 binding domain, and PIF, a </a:t>
            </a:r>
            <a:r>
              <a:rPr lang="en-US" baseline="0" dirty="0" err="1" smtClean="0"/>
              <a:t>phytochrome</a:t>
            </a:r>
            <a:r>
              <a:rPr lang="en-US" baseline="0" dirty="0" smtClean="0"/>
              <a:t> interacting factor, is fused to the Gal4 activation domain.  The Gal4 binding sites are contained in the Gal1 promoter, which drives a YFP promoter, which is the signal they used to measure.</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With exposure to red light</a:t>
            </a:r>
            <a:r>
              <a:rPr lang="en-US" baseline="0" dirty="0" smtClean="0"/>
              <a:t>  (650 nm), </a:t>
            </a:r>
            <a:r>
              <a:rPr lang="en-US" baseline="0" dirty="0" err="1" smtClean="0"/>
              <a:t>PhyB</a:t>
            </a:r>
            <a:r>
              <a:rPr lang="en-US" baseline="0" dirty="0" smtClean="0"/>
              <a:t> is converted into its active form and binds to the PIF3, which induces transcription of the target gene. Exposure to Far Red Light (730 nm) switches off gene expression because </a:t>
            </a:r>
            <a:r>
              <a:rPr lang="en-US" baseline="0" dirty="0" err="1" smtClean="0"/>
              <a:t>PhyB</a:t>
            </a:r>
            <a:r>
              <a:rPr lang="en-US" baseline="0" dirty="0" smtClean="0"/>
              <a:t> is converted into an inactive form and dissociates from PIF3. The different light pulses serve as the controlled input, and the YFP signal serves as the output, as this can be turned on and off due to the light inputs</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Each pulse had</a:t>
            </a:r>
            <a:r>
              <a:rPr lang="en-US" baseline="0" dirty="0" smtClean="0"/>
              <a:t> a 1 minute duration. These graphs show experimental response to a red pulse followed by a far red pulse. On the left side are the actual experimental graphs, while on the right side are the simulated graphs. Transition of </a:t>
            </a:r>
            <a:r>
              <a:rPr lang="en-US" baseline="0" dirty="0" err="1" smtClean="0"/>
              <a:t>PhyB</a:t>
            </a:r>
            <a:r>
              <a:rPr lang="en-US" baseline="0" dirty="0" smtClean="0"/>
              <a:t> to its inactive form takes place in the dark, which explains why cell fluorescence reaches a peak and then decays. Graph E shows the reversibility of the PhyB-PIF3 interaction, which shows the system doesn’t lose responsiveness to light over many cycles. Graph G shows the response to multiple red pulses. As can be seen, multiple red light pulses lead to higher fluorescent expression. </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Each pulse had</a:t>
            </a:r>
            <a:r>
              <a:rPr lang="en-US" baseline="0" dirty="0" smtClean="0"/>
              <a:t> a 1 minute duration. These graphs show experimental response to a red pulse followed by a far red pulse. On the left side are the actual experimental graphs, while on the right side are the simulated graphs. Transition of </a:t>
            </a:r>
            <a:r>
              <a:rPr lang="en-US" baseline="0" dirty="0" err="1" smtClean="0"/>
              <a:t>PhyB</a:t>
            </a:r>
            <a:r>
              <a:rPr lang="en-US" baseline="0" dirty="0" smtClean="0"/>
              <a:t> to its inactive form takes place in the dark, which explains why cell fluorescence reaches a peak and then decays. Graph E shows the reversibility of the PhyB-PIF3 interaction, which shows the system doesn’t lose responsiveness to light over many cycles. Graph G shows the response to multiple red pulses. As can be seen, multiple red light pulses lead to higher fluorescent expression. </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Each pulse had</a:t>
            </a:r>
            <a:r>
              <a:rPr lang="en-US" baseline="0" dirty="0" smtClean="0"/>
              <a:t> a 1 minute duration. These graphs show experimental response to a red pulse followed by a far red pulse. On the left side are the actual experimental graphs, while on the right side are the simulated graphs. Transition of </a:t>
            </a:r>
            <a:r>
              <a:rPr lang="en-US" baseline="0" dirty="0" err="1" smtClean="0"/>
              <a:t>PhyB</a:t>
            </a:r>
            <a:r>
              <a:rPr lang="en-US" baseline="0" dirty="0" smtClean="0"/>
              <a:t> to its inactive form takes place in the dark, which explains why cell fluorescence reaches a peak and then decays. Graph E shows the reversibility of the PhyB-PIF3 interaction, which shows the system doesn’t lose responsiveness to light over many cycles. Graph G shows the response to multiple red pulses. As can be seen, multiple red light pulses lead to higher fluorescent expression. </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A </a:t>
            </a:r>
            <a:r>
              <a:rPr lang="en-US" dirty="0" err="1" smtClean="0"/>
              <a:t>Kalman</a:t>
            </a:r>
            <a:r>
              <a:rPr lang="en-US" dirty="0" smtClean="0"/>
              <a:t> filter uses information from the most recent YFP measurements, to</a:t>
            </a:r>
            <a:r>
              <a:rPr lang="en-US" baseline="0" dirty="0" smtClean="0"/>
              <a:t> help create a feedback algorithm which calculates (in real time) the light pulses which will help make the output similar to the desired output. For the leftmost graph, it shows regulation of YFP fluorescence to sevenfold over seven hours. The green line shows </a:t>
            </a:r>
            <a:r>
              <a:rPr lang="en-US" baseline="0" dirty="0" err="1" smtClean="0"/>
              <a:t>precomputed</a:t>
            </a:r>
            <a:r>
              <a:rPr lang="en-US" baseline="0" dirty="0" smtClean="0"/>
              <a:t> regulation, which did not achieve seven fold, while the closed loop feedback did show seven fold. The same goes for the other two graphs.</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a:spcBef>
                <a:spcPct val="0"/>
              </a:spcBef>
            </a:pPr>
            <a:r>
              <a:rPr lang="en-US" dirty="0" smtClean="0"/>
              <a:t>This is a summary</a:t>
            </a:r>
            <a:r>
              <a:rPr lang="en-US" baseline="0" dirty="0" smtClean="0"/>
              <a:t> of the in </a:t>
            </a:r>
            <a:r>
              <a:rPr lang="en-US" baseline="0" dirty="0" err="1" smtClean="0"/>
              <a:t>silico</a:t>
            </a:r>
            <a:r>
              <a:rPr lang="en-US" baseline="0" dirty="0" smtClean="0"/>
              <a:t> feedback control scheme for the light activated gene system.</a:t>
            </a:r>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F97D527-43FE-4B35-8C39-79F344A89FF0}" type="slidenum">
              <a:rPr lang="en-US"/>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6E1F305A-45F7-41FC-899D-20D0C300D6D8}" type="datetime1">
              <a:rPr lang="en-US"/>
              <a:pPr/>
              <a:t>4/11/12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4225B8-F079-48A4-BE8F-562BE637A66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1EE6891-856E-462E-AF82-C3C484904EBB}" type="datetime1">
              <a:rPr lang="en-US"/>
              <a:pPr/>
              <a:t>4/11/12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3BC8A-3512-4F60-B8A7-67DA18DFA40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806B28B-0CFF-4544-9809-DF989A482A61}" type="datetime1">
              <a:rPr lang="en-US"/>
              <a:pPr/>
              <a:t>4/11/12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398CBCE-CC95-44D8-BFBA-1185F205059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6D6C771-A102-48BA-920A-D6041F4C3B85}" type="datetime1">
              <a:rPr lang="en-US"/>
              <a:pPr/>
              <a:t>4/11/12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2987F1-7962-41C5-AA01-3402EBCCF95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3196122-2F07-49A5-972E-C3B1986B606A}" type="datetime1">
              <a:rPr lang="en-US"/>
              <a:pPr/>
              <a:t>4/11/12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571434-9CC3-4AF8-831F-3D1B194950E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751504AD-84FE-4553-A0B3-7394354D6B56}" type="datetime1">
              <a:rPr lang="en-US"/>
              <a:pPr/>
              <a:t>4/11/12</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03254972-09A8-4E56-B1E3-FC9CAA158AD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1A9C58FC-729E-48BE-A0CF-7CD1F36C76D7}" type="datetime1">
              <a:rPr lang="en-US"/>
              <a:pPr/>
              <a:t>4/11/12</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B8107D90-4DC3-43A8-816A-5841D189CD0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C80B8520-AC29-43D3-91CD-4DA625ED5781}" type="datetime1">
              <a:rPr lang="en-US"/>
              <a:pPr/>
              <a:t>4/11/12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20BA61CF-8EDC-4859-BD76-1A8CDEDC0C0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588A159-E8CD-4041-AB82-1D9F7243F23F}" type="datetime1">
              <a:rPr lang="en-US"/>
              <a:pPr/>
              <a:t>4/11/12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087A5B30-0029-4275-8597-DEA83B3547C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16C5FF4-8281-4518-9A31-AF16513CE825}" type="datetime1">
              <a:rPr lang="en-US"/>
              <a:pPr/>
              <a:t>4/11/12</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A45BFBD8-E4C4-4D4E-B867-3AC0FE010F0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C451FCB-23F9-49A2-83FE-7D011E02973C}" type="datetime1">
              <a:rPr lang="en-US"/>
              <a:pPr/>
              <a:t>4/11/12</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0D0ABE4-D84B-47CE-B652-8CED84D5185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EFE67643-7304-4D0F-8CA2-73D5350A21CF}" type="datetime1">
              <a:rPr lang="en-US"/>
              <a:pPr/>
              <a:t>4/11/12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A8F9ED04-36DA-4625-AB25-A310502BDA0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ＭＳ Ｐゴシック" charset="-128"/>
          <a:cs typeface="+mj-cs"/>
        </a:defRPr>
      </a:lvl1pPr>
      <a:lvl2pPr algn="ctr" defTabSz="457200" rtl="0" fontAlgn="base">
        <a:spcBef>
          <a:spcPct val="0"/>
        </a:spcBef>
        <a:spcAft>
          <a:spcPct val="0"/>
        </a:spcAft>
        <a:defRPr sz="4400">
          <a:solidFill>
            <a:schemeClr val="tx1"/>
          </a:solidFill>
          <a:latin typeface="Calibri" charset="0"/>
          <a:ea typeface="ＭＳ Ｐゴシック" charset="-128"/>
        </a:defRPr>
      </a:lvl2pPr>
      <a:lvl3pPr algn="ctr" defTabSz="457200" rtl="0" fontAlgn="base">
        <a:spcBef>
          <a:spcPct val="0"/>
        </a:spcBef>
        <a:spcAft>
          <a:spcPct val="0"/>
        </a:spcAft>
        <a:defRPr sz="4400">
          <a:solidFill>
            <a:schemeClr val="tx1"/>
          </a:solidFill>
          <a:latin typeface="Calibri" charset="0"/>
          <a:ea typeface="ＭＳ Ｐゴシック" charset="-128"/>
        </a:defRPr>
      </a:lvl3pPr>
      <a:lvl4pPr algn="ctr" defTabSz="457200" rtl="0" fontAlgn="base">
        <a:spcBef>
          <a:spcPct val="0"/>
        </a:spcBef>
        <a:spcAft>
          <a:spcPct val="0"/>
        </a:spcAft>
        <a:defRPr sz="4400">
          <a:solidFill>
            <a:schemeClr val="tx1"/>
          </a:solidFill>
          <a:latin typeface="Calibri" charset="0"/>
          <a:ea typeface="ＭＳ Ｐゴシック" charset="-128"/>
        </a:defRPr>
      </a:lvl4pPr>
      <a:lvl5pPr algn="ctr" defTabSz="457200" rtl="0" fontAlgn="base">
        <a:spcBef>
          <a:spcPct val="0"/>
        </a:spcBef>
        <a:spcAft>
          <a:spcPct val="0"/>
        </a:spcAft>
        <a:defRPr sz="4400">
          <a:solidFill>
            <a:schemeClr val="tx1"/>
          </a:solidFill>
          <a:latin typeface="Calibri" charset="0"/>
          <a:ea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128"/>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8194301" y="0"/>
            <a:ext cx="996576" cy="6858000"/>
          </a:xfrm>
          <a:prstGeom prst="rect">
            <a:avLst/>
          </a:prstGeom>
          <a:gradFill flip="none" rotWithShape="1">
            <a:gsLst>
              <a:gs pos="0">
                <a:schemeClr val="accent2">
                  <a:lumMod val="40000"/>
                  <a:lumOff val="60000"/>
                </a:schemeClr>
              </a:gs>
              <a:gs pos="100000">
                <a:srgbClr val="FF0000"/>
              </a:gs>
            </a:gsLst>
            <a:lin ang="2700000" scaled="1"/>
            <a:tileRect/>
          </a:gradFill>
          <a:ln>
            <a:gradFill flip="none" rotWithShape="1">
              <a:gsLst>
                <a:gs pos="0">
                  <a:schemeClr val="accent2">
                    <a:lumMod val="40000"/>
                    <a:lumOff val="60000"/>
                  </a:schemeClr>
                </a:gs>
                <a:gs pos="100000">
                  <a:srgbClr val="FF0000"/>
                </a:gs>
              </a:gsLst>
              <a:path path="circle">
                <a:fillToRect l="100000" t="100000"/>
              </a:path>
              <a:tileRect r="-100000" b="-100000"/>
            </a:gradFill>
          </a:ln>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sp>
        <p:nvSpPr>
          <p:cNvPr id="6" name="Subtitle 2"/>
          <p:cNvSpPr txBox="1">
            <a:spLocks/>
          </p:cNvSpPr>
          <p:nvPr/>
        </p:nvSpPr>
        <p:spPr>
          <a:xfrm>
            <a:off x="247430" y="3007605"/>
            <a:ext cx="7580312" cy="3437262"/>
          </a:xfrm>
          <a:prstGeom prst="rect">
            <a:avLst/>
          </a:prstGeom>
        </p:spPr>
        <p:txBody>
          <a:bodyPr>
            <a:normAutofit fontScale="92500"/>
          </a:bodyPr>
          <a:lstStyle/>
          <a:p>
            <a:pPr algn="ctr">
              <a:lnSpc>
                <a:spcPct val="80000"/>
              </a:lnSpc>
              <a:spcBef>
                <a:spcPct val="20000"/>
              </a:spcBef>
              <a:buFont typeface="Arial" charset="0"/>
              <a:buNone/>
            </a:pPr>
            <a:r>
              <a:rPr lang="en-US" sz="2800" dirty="0" smtClean="0">
                <a:solidFill>
                  <a:srgbClr val="595959"/>
                </a:solidFill>
                <a:latin typeface="Times New Roman" charset="0"/>
              </a:rPr>
              <a:t>Andreas </a:t>
            </a:r>
            <a:r>
              <a:rPr lang="en-US" sz="2800" dirty="0" err="1" smtClean="0">
                <a:solidFill>
                  <a:srgbClr val="595959"/>
                </a:solidFill>
                <a:latin typeface="Times New Roman" charset="0"/>
              </a:rPr>
              <a:t>Milias-Argeitis</a:t>
            </a:r>
            <a:r>
              <a:rPr lang="en-US" sz="2800" dirty="0" smtClean="0">
                <a:solidFill>
                  <a:srgbClr val="595959"/>
                </a:solidFill>
                <a:latin typeface="Times New Roman" charset="0"/>
              </a:rPr>
              <a:t>, Sean Summers, Jacob Stewart-Ornstein, Ignacio </a:t>
            </a:r>
            <a:r>
              <a:rPr lang="en-US" sz="2800" dirty="0" err="1" smtClean="0">
                <a:solidFill>
                  <a:srgbClr val="595959"/>
                </a:solidFill>
                <a:latin typeface="Times New Roman" charset="0"/>
              </a:rPr>
              <a:t>Zuleta</a:t>
            </a:r>
            <a:r>
              <a:rPr lang="en-US" sz="2800" dirty="0" smtClean="0">
                <a:solidFill>
                  <a:srgbClr val="595959"/>
                </a:solidFill>
                <a:latin typeface="Times New Roman" charset="0"/>
              </a:rPr>
              <a:t>, David </a:t>
            </a:r>
            <a:r>
              <a:rPr lang="en-US" sz="2800" dirty="0" err="1" smtClean="0">
                <a:solidFill>
                  <a:srgbClr val="595959"/>
                </a:solidFill>
                <a:latin typeface="Times New Roman" charset="0"/>
              </a:rPr>
              <a:t>Pincus</a:t>
            </a:r>
            <a:r>
              <a:rPr lang="en-US" sz="2800" dirty="0" smtClean="0">
                <a:solidFill>
                  <a:srgbClr val="595959"/>
                </a:solidFill>
                <a:latin typeface="Times New Roman" charset="0"/>
              </a:rPr>
              <a:t>, </a:t>
            </a:r>
            <a:r>
              <a:rPr lang="en-US" sz="2800" dirty="0" err="1" smtClean="0">
                <a:solidFill>
                  <a:srgbClr val="595959"/>
                </a:solidFill>
                <a:latin typeface="Times New Roman" charset="0"/>
              </a:rPr>
              <a:t>Hana</a:t>
            </a:r>
            <a:r>
              <a:rPr lang="en-US" sz="2800" dirty="0" smtClean="0">
                <a:solidFill>
                  <a:srgbClr val="595959"/>
                </a:solidFill>
                <a:latin typeface="Times New Roman" charset="0"/>
              </a:rPr>
              <a:t> El-</a:t>
            </a:r>
            <a:r>
              <a:rPr lang="en-US" sz="2800" dirty="0" err="1" smtClean="0">
                <a:solidFill>
                  <a:srgbClr val="595959"/>
                </a:solidFill>
                <a:latin typeface="Times New Roman" charset="0"/>
              </a:rPr>
              <a:t>Samad</a:t>
            </a:r>
            <a:r>
              <a:rPr lang="en-US" sz="2800" dirty="0" smtClean="0">
                <a:solidFill>
                  <a:srgbClr val="595959"/>
                </a:solidFill>
                <a:latin typeface="Times New Roman" charset="0"/>
              </a:rPr>
              <a:t>, Mustafa </a:t>
            </a:r>
            <a:r>
              <a:rPr lang="en-US" sz="2800" dirty="0" err="1" smtClean="0">
                <a:solidFill>
                  <a:srgbClr val="595959"/>
                </a:solidFill>
                <a:latin typeface="Times New Roman" charset="0"/>
              </a:rPr>
              <a:t>Khammash</a:t>
            </a:r>
            <a:r>
              <a:rPr lang="en-US" sz="2800" dirty="0" smtClean="0">
                <a:solidFill>
                  <a:srgbClr val="595959"/>
                </a:solidFill>
                <a:latin typeface="Times New Roman" charset="0"/>
              </a:rPr>
              <a:t>, and John </a:t>
            </a:r>
            <a:r>
              <a:rPr lang="en-US" sz="2800" dirty="0" err="1" smtClean="0">
                <a:solidFill>
                  <a:srgbClr val="595959"/>
                </a:solidFill>
                <a:latin typeface="Times New Roman" charset="0"/>
              </a:rPr>
              <a:t>Lygeros</a:t>
            </a:r>
            <a:endParaRPr lang="en-US" sz="2800" dirty="0">
              <a:solidFill>
                <a:srgbClr val="595959"/>
              </a:solidFill>
              <a:latin typeface="Times New Roman" charset="0"/>
            </a:endParaRPr>
          </a:p>
          <a:p>
            <a:pPr algn="ctr">
              <a:lnSpc>
                <a:spcPct val="80000"/>
              </a:lnSpc>
              <a:spcBef>
                <a:spcPct val="20000"/>
              </a:spcBef>
              <a:buFont typeface="Arial" charset="0"/>
              <a:buNone/>
            </a:pPr>
            <a:endParaRPr lang="en-US" sz="2800" dirty="0" smtClean="0">
              <a:solidFill>
                <a:srgbClr val="595959"/>
              </a:solidFill>
              <a:latin typeface="Times New Roman" charset="0"/>
            </a:endParaRPr>
          </a:p>
          <a:p>
            <a:pPr algn="ctr">
              <a:lnSpc>
                <a:spcPct val="80000"/>
              </a:lnSpc>
              <a:spcBef>
                <a:spcPct val="20000"/>
              </a:spcBef>
              <a:buFont typeface="Arial" charset="0"/>
              <a:buNone/>
            </a:pPr>
            <a:r>
              <a:rPr lang="en-US" sz="2800" dirty="0" smtClean="0">
                <a:solidFill>
                  <a:srgbClr val="595959"/>
                </a:solidFill>
                <a:latin typeface="Times New Roman" charset="0"/>
              </a:rPr>
              <a:t>Nature Biotechnology</a:t>
            </a:r>
          </a:p>
          <a:p>
            <a:pPr algn="ctr">
              <a:lnSpc>
                <a:spcPct val="80000"/>
              </a:lnSpc>
              <a:spcBef>
                <a:spcPct val="20000"/>
              </a:spcBef>
              <a:buFont typeface="Arial" charset="0"/>
              <a:buNone/>
            </a:pPr>
            <a:r>
              <a:rPr lang="en-US" sz="2800" dirty="0" smtClean="0">
                <a:solidFill>
                  <a:srgbClr val="595959"/>
                </a:solidFill>
                <a:latin typeface="Times New Roman" charset="0"/>
              </a:rPr>
              <a:t>November 6</a:t>
            </a:r>
            <a:r>
              <a:rPr lang="en-US" sz="2800" baseline="30000" dirty="0" smtClean="0">
                <a:solidFill>
                  <a:srgbClr val="595959"/>
                </a:solidFill>
                <a:latin typeface="Times New Roman" charset="0"/>
              </a:rPr>
              <a:t>th</a:t>
            </a:r>
            <a:r>
              <a:rPr lang="en-US" sz="2800" dirty="0" smtClean="0">
                <a:solidFill>
                  <a:srgbClr val="595959"/>
                </a:solidFill>
                <a:latin typeface="Times New Roman" charset="0"/>
              </a:rPr>
              <a:t>, 2011</a:t>
            </a:r>
            <a:endParaRPr lang="en-US" sz="2800" dirty="0">
              <a:solidFill>
                <a:srgbClr val="595959"/>
              </a:solidFill>
              <a:latin typeface="Times New Roman" charset="0"/>
            </a:endParaRPr>
          </a:p>
          <a:p>
            <a:pPr algn="ctr">
              <a:lnSpc>
                <a:spcPct val="80000"/>
              </a:lnSpc>
              <a:spcBef>
                <a:spcPct val="20000"/>
              </a:spcBef>
              <a:buFont typeface="Arial" charset="0"/>
              <a:buNone/>
            </a:pPr>
            <a:endParaRPr lang="en-US" sz="1900" dirty="0">
              <a:solidFill>
                <a:srgbClr val="595959"/>
              </a:solidFill>
              <a:latin typeface="Times New Roman" charset="0"/>
            </a:endParaRPr>
          </a:p>
          <a:p>
            <a:pPr algn="ctr">
              <a:lnSpc>
                <a:spcPct val="80000"/>
              </a:lnSpc>
              <a:spcBef>
                <a:spcPct val="20000"/>
              </a:spcBef>
              <a:buFont typeface="Arial" charset="0"/>
              <a:buNone/>
            </a:pPr>
            <a:r>
              <a:rPr lang="en-US" sz="2700" dirty="0" smtClean="0">
                <a:solidFill>
                  <a:srgbClr val="595959"/>
                </a:solidFill>
                <a:latin typeface="Times New Roman" charset="0"/>
              </a:rPr>
              <a:t>Jamal </a:t>
            </a:r>
            <a:r>
              <a:rPr lang="en-US" sz="2700" dirty="0" err="1" smtClean="0">
                <a:solidFill>
                  <a:srgbClr val="595959"/>
                </a:solidFill>
                <a:latin typeface="Times New Roman" charset="0"/>
              </a:rPr>
              <a:t>Elkhader</a:t>
            </a:r>
            <a:endParaRPr lang="en-US" sz="2700" dirty="0">
              <a:solidFill>
                <a:srgbClr val="595959"/>
              </a:solidFill>
              <a:latin typeface="Times New Roman" charset="0"/>
            </a:endParaRPr>
          </a:p>
          <a:p>
            <a:pPr algn="ctr">
              <a:lnSpc>
                <a:spcPct val="80000"/>
              </a:lnSpc>
              <a:spcBef>
                <a:spcPct val="20000"/>
              </a:spcBef>
              <a:buFont typeface="Arial" charset="0"/>
              <a:buNone/>
            </a:pPr>
            <a:r>
              <a:rPr lang="en-US" sz="2700" dirty="0">
                <a:solidFill>
                  <a:srgbClr val="595959"/>
                </a:solidFill>
                <a:latin typeface="Times New Roman" charset="0"/>
              </a:rPr>
              <a:t>20.385 Journal Club II</a:t>
            </a:r>
          </a:p>
        </p:txBody>
      </p:sp>
      <p:sp>
        <p:nvSpPr>
          <p:cNvPr id="14342" name="Title 6"/>
          <p:cNvSpPr>
            <a:spLocks noGrp="1"/>
          </p:cNvSpPr>
          <p:nvPr>
            <p:ph type="ctrTitle"/>
          </p:nvPr>
        </p:nvSpPr>
        <p:spPr>
          <a:xfrm>
            <a:off x="630017" y="762000"/>
            <a:ext cx="7197725" cy="1470025"/>
          </a:xfrm>
        </p:spPr>
        <p:txBody>
          <a:bodyPr/>
          <a:lstStyle/>
          <a:p>
            <a:r>
              <a:rPr lang="en-US" sz="4200" i="1" dirty="0" smtClean="0">
                <a:latin typeface="Times New Roman" charset="0"/>
                <a:cs typeface="Times New Roman" charset="0"/>
              </a:rPr>
              <a:t>In </a:t>
            </a:r>
            <a:r>
              <a:rPr lang="en-US" sz="4200" i="1" dirty="0" err="1" smtClean="0">
                <a:latin typeface="Times New Roman" charset="0"/>
                <a:cs typeface="Times New Roman" charset="0"/>
              </a:rPr>
              <a:t>Silico</a:t>
            </a:r>
            <a:r>
              <a:rPr lang="en-US" sz="4200" i="1" dirty="0" smtClean="0">
                <a:latin typeface="Times New Roman" charset="0"/>
                <a:cs typeface="Times New Roman" charset="0"/>
              </a:rPr>
              <a:t> </a:t>
            </a:r>
            <a:r>
              <a:rPr lang="en-US" sz="4200" dirty="0" smtClean="0">
                <a:latin typeface="Times New Roman" charset="0"/>
                <a:cs typeface="Times New Roman" charset="0"/>
              </a:rPr>
              <a:t>Feedback for </a:t>
            </a:r>
            <a:r>
              <a:rPr lang="en-US" sz="4200" i="1" dirty="0" smtClean="0">
                <a:latin typeface="Times New Roman" charset="0"/>
                <a:cs typeface="Times New Roman" charset="0"/>
              </a:rPr>
              <a:t>In Vivo </a:t>
            </a:r>
            <a:r>
              <a:rPr lang="en-US" sz="4200" dirty="0" smtClean="0">
                <a:latin typeface="Times New Roman" charset="0"/>
                <a:cs typeface="Times New Roman" charset="0"/>
              </a:rPr>
              <a:t>Regulation of a Gene Expression Circuit.</a:t>
            </a:r>
            <a:endParaRPr lang="en-US" sz="4200" i="1" dirty="0" smtClean="0">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Summary</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65538" name="Picture 2" descr="In silico feedback achieves robust regulation of gene expression fold change."/>
          <p:cNvPicPr>
            <a:picLocks noGrp="1" noChangeAspect="1" noChangeArrowheads="1"/>
          </p:cNvPicPr>
          <p:nvPr>
            <p:ph idx="1"/>
          </p:nvPr>
        </p:nvPicPr>
        <p:blipFill>
          <a:blip r:embed="rId3"/>
          <a:srcRect b="61682"/>
          <a:stretch>
            <a:fillRect/>
          </a:stretch>
        </p:blipFill>
        <p:spPr bwMode="auto">
          <a:xfrm>
            <a:off x="457200" y="2950036"/>
            <a:ext cx="8466138" cy="159800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Significance</a:t>
            </a:r>
          </a:p>
        </p:txBody>
      </p:sp>
      <p:sp>
        <p:nvSpPr>
          <p:cNvPr id="3" name="Content Placeholder 2"/>
          <p:cNvSpPr>
            <a:spLocks noGrp="1"/>
          </p:cNvSpPr>
          <p:nvPr>
            <p:ph idx="1"/>
          </p:nvPr>
        </p:nvSpPr>
        <p:spPr>
          <a:xfrm>
            <a:off x="457200" y="1516063"/>
            <a:ext cx="8466138" cy="5440362"/>
          </a:xfrm>
        </p:spPr>
        <p:txBody>
          <a:bodyPr>
            <a:normAutofit/>
          </a:bodyPr>
          <a:lstStyle/>
          <a:p>
            <a:pPr>
              <a:lnSpc>
                <a:spcPct val="80000"/>
              </a:lnSpc>
            </a:pPr>
            <a:r>
              <a:rPr lang="en-US" sz="3600" dirty="0" smtClean="0">
                <a:latin typeface="Times New Roman" charset="0"/>
                <a:cs typeface="Times New Roman" charset="0"/>
              </a:rPr>
              <a:t>Enhancement of expression</a:t>
            </a:r>
          </a:p>
          <a:p>
            <a:pPr>
              <a:lnSpc>
                <a:spcPct val="80000"/>
              </a:lnSpc>
            </a:pPr>
            <a:endParaRPr lang="en-US" sz="3600" dirty="0" smtClean="0">
              <a:latin typeface="Times New Roman" charset="0"/>
              <a:cs typeface="Times New Roman" charset="0"/>
            </a:endParaRPr>
          </a:p>
          <a:p>
            <a:pPr>
              <a:lnSpc>
                <a:spcPct val="80000"/>
              </a:lnSpc>
            </a:pPr>
            <a:r>
              <a:rPr lang="en-US" sz="3600" dirty="0" smtClean="0">
                <a:latin typeface="Times New Roman" charset="0"/>
                <a:cs typeface="Times New Roman" charset="0"/>
              </a:rPr>
              <a:t>Electronic control over living cells</a:t>
            </a:r>
          </a:p>
          <a:p>
            <a:pPr>
              <a:lnSpc>
                <a:spcPct val="80000"/>
              </a:lnSpc>
            </a:pPr>
            <a:endParaRPr lang="en-US" sz="3600" dirty="0" smtClean="0">
              <a:latin typeface="Times New Roman" charset="0"/>
              <a:cs typeface="Times New Roman" charset="0"/>
            </a:endParaRPr>
          </a:p>
          <a:p>
            <a:pPr>
              <a:lnSpc>
                <a:spcPct val="80000"/>
              </a:lnSpc>
            </a:pPr>
            <a:r>
              <a:rPr lang="en-US" sz="3600" dirty="0" smtClean="0">
                <a:latin typeface="Times New Roman" charset="0"/>
                <a:cs typeface="Times New Roman" charset="0"/>
              </a:rPr>
              <a:t>Therapeutics</a:t>
            </a:r>
          </a:p>
          <a:p>
            <a:pPr lvl="1">
              <a:lnSpc>
                <a:spcPct val="80000"/>
              </a:lnSpc>
            </a:pPr>
            <a:r>
              <a:rPr lang="en-US" sz="3200" dirty="0" smtClean="0">
                <a:latin typeface="Times New Roman" charset="0"/>
                <a:cs typeface="Times New Roman" charset="0"/>
              </a:rPr>
              <a:t>Regulation of expression</a:t>
            </a:r>
          </a:p>
          <a:p>
            <a:pPr lvl="1">
              <a:lnSpc>
                <a:spcPct val="80000"/>
              </a:lnSpc>
            </a:pPr>
            <a:r>
              <a:rPr lang="en-US" sz="3200" dirty="0" smtClean="0">
                <a:latin typeface="Times New Roman" charset="0"/>
                <a:cs typeface="Times New Roman" charset="0"/>
              </a:rPr>
              <a:t>Regulation of toxic by-products</a:t>
            </a:r>
          </a:p>
          <a:p>
            <a:pPr>
              <a:lnSpc>
                <a:spcPct val="80000"/>
              </a:lnSpc>
            </a:pPr>
            <a:endParaRPr lang="en-US" sz="2400" dirty="0" smtClean="0">
              <a:latin typeface="Times New Roman" charset="0"/>
              <a:cs typeface="Times New Roman" charset="0"/>
            </a:endParaRP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857500"/>
            <a:ext cx="8229600" cy="1143000"/>
          </a:xfrm>
        </p:spPr>
        <p:txBody>
          <a:bodyPr/>
          <a:lstStyle/>
          <a:p>
            <a:r>
              <a:rPr lang="en-US" dirty="0" smtClean="0">
                <a:latin typeface="Times New Roman" charset="0"/>
                <a:cs typeface="Times New Roman" charset="0"/>
              </a:rPr>
              <a:t>Questions?</a:t>
            </a:r>
          </a:p>
        </p:txBody>
      </p:sp>
      <p:sp>
        <p:nvSpPr>
          <p:cNvPr id="4" name="Rectangle 3"/>
          <p:cNvSpPr/>
          <p:nvPr/>
        </p:nvSpPr>
        <p:spPr>
          <a:xfrm>
            <a:off x="457200" y="3811360"/>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Light Pulse Delivery System</a:t>
            </a:r>
          </a:p>
        </p:txBody>
      </p:sp>
      <p:sp>
        <p:nvSpPr>
          <p:cNvPr id="3" name="Content Placeholder 2"/>
          <p:cNvSpPr>
            <a:spLocks noGrp="1"/>
          </p:cNvSpPr>
          <p:nvPr>
            <p:ph idx="1"/>
          </p:nvPr>
        </p:nvSpPr>
        <p:spPr>
          <a:xfrm>
            <a:off x="457200" y="1516063"/>
            <a:ext cx="8466138" cy="5440362"/>
          </a:xfrm>
        </p:spPr>
        <p:txBody>
          <a:bodyPr>
            <a:normAutofit/>
          </a:bodyPr>
          <a:lstStyle/>
          <a:p>
            <a:pPr>
              <a:lnSpc>
                <a:spcPct val="80000"/>
              </a:lnSpc>
            </a:pPr>
            <a:endParaRPr lang="en-US" sz="2400" i="1" dirty="0" smtClean="0">
              <a:latin typeface="Times New Roman" charset="0"/>
              <a:cs typeface="Times New Roman" charset="0"/>
            </a:endParaRP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63489" name="Picture 1"/>
          <p:cNvPicPr>
            <a:picLocks noChangeAspect="1" noChangeArrowheads="1"/>
          </p:cNvPicPr>
          <p:nvPr/>
        </p:nvPicPr>
        <p:blipFill>
          <a:blip r:embed="rId3"/>
          <a:srcRect l="31417" t="13751" r="32500" b="21926"/>
          <a:stretch>
            <a:fillRect/>
          </a:stretch>
        </p:blipFill>
        <p:spPr bwMode="auto">
          <a:xfrm>
            <a:off x="2248930" y="2057432"/>
            <a:ext cx="4528752" cy="45410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Feedback Control</a:t>
            </a:r>
          </a:p>
        </p:txBody>
      </p:sp>
      <p:sp>
        <p:nvSpPr>
          <p:cNvPr id="3" name="Content Placeholder 2"/>
          <p:cNvSpPr>
            <a:spLocks noGrp="1"/>
          </p:cNvSpPr>
          <p:nvPr>
            <p:ph idx="1"/>
          </p:nvPr>
        </p:nvSpPr>
        <p:spPr>
          <a:xfrm>
            <a:off x="457200" y="1516063"/>
            <a:ext cx="8466138" cy="5440362"/>
          </a:xfrm>
        </p:spPr>
        <p:txBody>
          <a:bodyPr>
            <a:normAutofit/>
          </a:bodyPr>
          <a:lstStyle/>
          <a:p>
            <a:pPr>
              <a:lnSpc>
                <a:spcPct val="80000"/>
              </a:lnSpc>
            </a:pPr>
            <a:r>
              <a:rPr lang="en-US" sz="3600" dirty="0" smtClean="0">
                <a:latin typeface="Times New Roman" charset="0"/>
                <a:cs typeface="Times New Roman" charset="0"/>
              </a:rPr>
              <a:t>Regulation of Cell Behavior</a:t>
            </a:r>
          </a:p>
          <a:p>
            <a:pPr>
              <a:lnSpc>
                <a:spcPct val="80000"/>
              </a:lnSpc>
            </a:pPr>
            <a:endParaRPr lang="en-US" sz="3600" dirty="0" smtClean="0">
              <a:latin typeface="Times New Roman" charset="0"/>
              <a:cs typeface="Times New Roman" charset="0"/>
            </a:endParaRPr>
          </a:p>
          <a:p>
            <a:pPr>
              <a:lnSpc>
                <a:spcPct val="80000"/>
              </a:lnSpc>
            </a:pPr>
            <a:r>
              <a:rPr lang="en-US" sz="3600" dirty="0" smtClean="0">
                <a:latin typeface="Times New Roman" charset="0"/>
                <a:cs typeface="Times New Roman" charset="0"/>
              </a:rPr>
              <a:t>Feedback Control Important for Regulation</a:t>
            </a:r>
          </a:p>
          <a:p>
            <a:pPr lvl="1">
              <a:lnSpc>
                <a:spcPct val="80000"/>
              </a:lnSpc>
            </a:pPr>
            <a:r>
              <a:rPr lang="en-US" sz="3200" dirty="0" smtClean="0">
                <a:latin typeface="Times New Roman" charset="0"/>
                <a:cs typeface="Times New Roman" charset="0"/>
              </a:rPr>
              <a:t>Processing measurements in real time</a:t>
            </a:r>
          </a:p>
          <a:p>
            <a:pPr lvl="1">
              <a:lnSpc>
                <a:spcPct val="80000"/>
              </a:lnSpc>
            </a:pPr>
            <a:r>
              <a:rPr lang="en-US" sz="3200" dirty="0" smtClean="0">
                <a:latin typeface="Times New Roman" charset="0"/>
                <a:cs typeface="Times New Roman" charset="0"/>
              </a:rPr>
              <a:t>Determining inputs</a:t>
            </a:r>
          </a:p>
          <a:p>
            <a:pPr lvl="1">
              <a:lnSpc>
                <a:spcPct val="80000"/>
              </a:lnSpc>
            </a:pPr>
            <a:endParaRPr lang="en-US" sz="3200" dirty="0" smtClean="0">
              <a:latin typeface="Times New Roman" charset="0"/>
              <a:cs typeface="Times New Roman" charset="0"/>
            </a:endParaRPr>
          </a:p>
          <a:p>
            <a:pPr>
              <a:lnSpc>
                <a:spcPct val="80000"/>
              </a:lnSpc>
            </a:pPr>
            <a:r>
              <a:rPr lang="en-US" sz="3600" dirty="0" smtClean="0">
                <a:latin typeface="Times New Roman" charset="0"/>
                <a:cs typeface="Times New Roman" charset="0"/>
              </a:rPr>
              <a:t>Robust regulation can be achieved!</a:t>
            </a:r>
          </a:p>
          <a:p>
            <a:pPr lvl="1">
              <a:lnSpc>
                <a:spcPct val="80000"/>
              </a:lnSpc>
            </a:pPr>
            <a:endParaRPr lang="en-US" sz="3200" dirty="0" smtClean="0">
              <a:latin typeface="Times New Roman" charset="0"/>
              <a:cs typeface="Times New Roman" charset="0"/>
            </a:endParaRP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i="1" dirty="0" smtClean="0">
                <a:latin typeface="Times New Roman" charset="0"/>
                <a:cs typeface="Times New Roman" charset="0"/>
              </a:rPr>
              <a:t>In </a:t>
            </a:r>
            <a:r>
              <a:rPr lang="en-US" i="1" dirty="0" err="1" smtClean="0">
                <a:latin typeface="Times New Roman" charset="0"/>
                <a:cs typeface="Times New Roman" charset="0"/>
              </a:rPr>
              <a:t>Silico</a:t>
            </a:r>
            <a:r>
              <a:rPr lang="en-US" i="1" dirty="0" smtClean="0">
                <a:latin typeface="Times New Roman" charset="0"/>
                <a:cs typeface="Times New Roman" charset="0"/>
              </a:rPr>
              <a:t> </a:t>
            </a:r>
            <a:r>
              <a:rPr lang="en-US" dirty="0" smtClean="0">
                <a:latin typeface="Times New Roman" charset="0"/>
                <a:cs typeface="Times New Roman" charset="0"/>
              </a:rPr>
              <a:t>Feedback Control</a:t>
            </a:r>
          </a:p>
        </p:txBody>
      </p:sp>
      <p:sp>
        <p:nvSpPr>
          <p:cNvPr id="3" name="Content Placeholder 2"/>
          <p:cNvSpPr>
            <a:spLocks noGrp="1"/>
          </p:cNvSpPr>
          <p:nvPr>
            <p:ph idx="1"/>
          </p:nvPr>
        </p:nvSpPr>
        <p:spPr>
          <a:xfrm>
            <a:off x="457200" y="1516063"/>
            <a:ext cx="8466138" cy="5440362"/>
          </a:xfrm>
        </p:spPr>
        <p:txBody>
          <a:bodyPr>
            <a:normAutofit/>
          </a:bodyPr>
          <a:lstStyle/>
          <a:p>
            <a:pPr>
              <a:lnSpc>
                <a:spcPct val="80000"/>
              </a:lnSpc>
            </a:pPr>
            <a:r>
              <a:rPr lang="en-US" sz="3600" i="1" dirty="0" smtClean="0">
                <a:latin typeface="Times New Roman" charset="0"/>
                <a:cs typeface="Times New Roman" charset="0"/>
              </a:rPr>
              <a:t>In </a:t>
            </a:r>
            <a:r>
              <a:rPr lang="en-US" sz="3600" i="1" dirty="0" err="1" smtClean="0">
                <a:latin typeface="Times New Roman" charset="0"/>
                <a:cs typeface="Times New Roman" charset="0"/>
              </a:rPr>
              <a:t>silico</a:t>
            </a:r>
            <a:r>
              <a:rPr lang="en-US" sz="3600" i="1" dirty="0" smtClean="0">
                <a:latin typeface="Times New Roman" charset="0"/>
                <a:cs typeface="Times New Roman" charset="0"/>
              </a:rPr>
              <a:t> </a:t>
            </a:r>
            <a:r>
              <a:rPr lang="en-US" sz="3600" dirty="0" smtClean="0">
                <a:latin typeface="Times New Roman" charset="0"/>
                <a:cs typeface="Times New Roman" charset="0"/>
              </a:rPr>
              <a:t>– Performed on Computer or via Computer Simulation</a:t>
            </a:r>
          </a:p>
          <a:p>
            <a:pPr>
              <a:lnSpc>
                <a:spcPct val="80000"/>
              </a:lnSpc>
            </a:pPr>
            <a:endParaRPr lang="en-US" sz="3600" i="1" dirty="0" smtClean="0">
              <a:latin typeface="Times New Roman" charset="0"/>
              <a:cs typeface="Times New Roman" charset="0"/>
            </a:endParaRPr>
          </a:p>
          <a:p>
            <a:pPr>
              <a:lnSpc>
                <a:spcPct val="80000"/>
              </a:lnSpc>
            </a:pPr>
            <a:r>
              <a:rPr lang="en-US" sz="3600" i="1" dirty="0" smtClean="0">
                <a:latin typeface="Times New Roman" charset="0"/>
                <a:cs typeface="Times New Roman" charset="0"/>
              </a:rPr>
              <a:t>In </a:t>
            </a:r>
            <a:r>
              <a:rPr lang="en-US" sz="3600" i="1" dirty="0" err="1" smtClean="0">
                <a:latin typeface="Times New Roman" charset="0"/>
                <a:cs typeface="Times New Roman" charset="0"/>
              </a:rPr>
              <a:t>silico</a:t>
            </a:r>
            <a:r>
              <a:rPr lang="en-US" sz="3600" i="1" dirty="0" smtClean="0">
                <a:latin typeface="Times New Roman" charset="0"/>
                <a:cs typeface="Times New Roman" charset="0"/>
              </a:rPr>
              <a:t> </a:t>
            </a:r>
            <a:r>
              <a:rPr lang="en-US" sz="3600" dirty="0" smtClean="0">
                <a:latin typeface="Times New Roman" charset="0"/>
                <a:cs typeface="Times New Roman" charset="0"/>
              </a:rPr>
              <a:t>feedback</a:t>
            </a:r>
          </a:p>
          <a:p>
            <a:pPr lvl="1">
              <a:lnSpc>
                <a:spcPct val="80000"/>
              </a:lnSpc>
            </a:pPr>
            <a:r>
              <a:rPr lang="en-US" sz="3200" dirty="0" smtClean="0">
                <a:latin typeface="Times New Roman" charset="0"/>
                <a:cs typeface="Times New Roman" charset="0"/>
              </a:rPr>
              <a:t>Computer</a:t>
            </a:r>
          </a:p>
          <a:p>
            <a:pPr lvl="1">
              <a:lnSpc>
                <a:spcPct val="80000"/>
              </a:lnSpc>
            </a:pPr>
            <a:r>
              <a:rPr lang="en-US" sz="3200" dirty="0" smtClean="0">
                <a:latin typeface="Times New Roman" charset="0"/>
                <a:cs typeface="Times New Roman" charset="0"/>
              </a:rPr>
              <a:t>Real time data</a:t>
            </a:r>
          </a:p>
          <a:p>
            <a:pPr lvl="1">
              <a:lnSpc>
                <a:spcPct val="80000"/>
              </a:lnSpc>
            </a:pPr>
            <a:r>
              <a:rPr lang="en-US" sz="3200" dirty="0" smtClean="0">
                <a:latin typeface="Times New Roman" charset="0"/>
                <a:cs typeface="Times New Roman" charset="0"/>
              </a:rPr>
              <a:t>Inputs</a:t>
            </a:r>
          </a:p>
          <a:p>
            <a:pPr lvl="1">
              <a:lnSpc>
                <a:spcPct val="80000"/>
              </a:lnSpc>
            </a:pPr>
            <a:r>
              <a:rPr lang="en-US" sz="3200" dirty="0" smtClean="0">
                <a:latin typeface="Times New Roman" charset="0"/>
                <a:cs typeface="Times New Roman" charset="0"/>
              </a:rPr>
              <a:t>Regulation</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Implementation</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sp>
        <p:nvSpPr>
          <p:cNvPr id="5" name="Content Placeholder 4"/>
          <p:cNvSpPr>
            <a:spLocks noGrp="1"/>
          </p:cNvSpPr>
          <p:nvPr>
            <p:ph idx="1"/>
          </p:nvPr>
        </p:nvSpPr>
        <p:spPr>
          <a:xfrm>
            <a:off x="457200" y="1600200"/>
            <a:ext cx="4547286" cy="4525963"/>
          </a:xfrm>
        </p:spPr>
        <p:txBody>
          <a:bodyPr/>
          <a:lstStyle/>
          <a:p>
            <a:r>
              <a:rPr lang="en-US" sz="3600" i="1" dirty="0" smtClean="0">
                <a:latin typeface="Times New Roman" pitchFamily="18" charset="0"/>
                <a:cs typeface="Times New Roman" pitchFamily="18" charset="0"/>
              </a:rPr>
              <a:t>S. </a:t>
            </a:r>
            <a:r>
              <a:rPr lang="en-US" sz="3600" i="1" dirty="0" err="1" smtClean="0">
                <a:latin typeface="Times New Roman" pitchFamily="18" charset="0"/>
                <a:cs typeface="Times New Roman" pitchFamily="18" charset="0"/>
              </a:rPr>
              <a:t>cerevisiae</a:t>
            </a:r>
            <a:endParaRPr lang="en-US" sz="3600" i="1"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Light-switchable system (PhyB-PIF3)</a:t>
            </a:r>
          </a:p>
          <a:p>
            <a:r>
              <a:rPr lang="en-US" sz="3600" dirty="0" smtClean="0">
                <a:latin typeface="Times New Roman" pitchFamily="18" charset="0"/>
                <a:cs typeface="Times New Roman" pitchFamily="18" charset="0"/>
              </a:rPr>
              <a:t>Transformed cells</a:t>
            </a:r>
          </a:p>
          <a:p>
            <a:pPr lvl="1"/>
            <a:r>
              <a:rPr lang="en-US" sz="3600" dirty="0" smtClean="0">
                <a:latin typeface="Times New Roman" pitchFamily="18" charset="0"/>
                <a:cs typeface="Times New Roman" pitchFamily="18" charset="0"/>
              </a:rPr>
              <a:t>Grown in Dark</a:t>
            </a:r>
          </a:p>
          <a:p>
            <a:pPr lvl="1"/>
            <a:r>
              <a:rPr lang="en-US" sz="3600" dirty="0" smtClean="0">
                <a:latin typeface="Times New Roman" pitchFamily="18" charset="0"/>
                <a:cs typeface="Times New Roman" pitchFamily="18" charset="0"/>
              </a:rPr>
              <a:t>PCB</a:t>
            </a:r>
          </a:p>
        </p:txBody>
      </p:sp>
      <p:pic>
        <p:nvPicPr>
          <p:cNvPr id="41986" name="Picture 2" descr="Characterization of the light-switched system."/>
          <p:cNvPicPr>
            <a:picLocks noChangeAspect="1" noChangeArrowheads="1"/>
          </p:cNvPicPr>
          <p:nvPr/>
        </p:nvPicPr>
        <p:blipFill>
          <a:blip r:embed="rId3"/>
          <a:srcRect t="-1091" r="61697" b="46042"/>
          <a:stretch>
            <a:fillRect/>
          </a:stretch>
        </p:blipFill>
        <p:spPr bwMode="auto">
          <a:xfrm>
            <a:off x="4522573" y="1935578"/>
            <a:ext cx="4164227" cy="309362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Exposure to Light</a:t>
            </a:r>
          </a:p>
        </p:txBody>
      </p:sp>
      <p:sp>
        <p:nvSpPr>
          <p:cNvPr id="3" name="Content Placeholder 2"/>
          <p:cNvSpPr>
            <a:spLocks noGrp="1"/>
          </p:cNvSpPr>
          <p:nvPr>
            <p:ph idx="1"/>
          </p:nvPr>
        </p:nvSpPr>
        <p:spPr>
          <a:xfrm>
            <a:off x="457200" y="1516063"/>
            <a:ext cx="3212757" cy="5440362"/>
          </a:xfrm>
        </p:spPr>
        <p:txBody>
          <a:bodyPr>
            <a:normAutofit/>
          </a:bodyPr>
          <a:lstStyle/>
          <a:p>
            <a:pPr>
              <a:lnSpc>
                <a:spcPct val="80000"/>
              </a:lnSpc>
            </a:pPr>
            <a:r>
              <a:rPr lang="en-US" sz="3600" dirty="0" smtClean="0">
                <a:latin typeface="Times New Roman" charset="0"/>
                <a:cs typeface="Times New Roman" charset="0"/>
              </a:rPr>
              <a:t>Red (650 nm) and Far Red (730 nm) Pulses</a:t>
            </a:r>
          </a:p>
          <a:p>
            <a:pPr>
              <a:lnSpc>
                <a:spcPct val="80000"/>
              </a:lnSpc>
            </a:pPr>
            <a:r>
              <a:rPr lang="en-US" sz="3600" dirty="0" smtClean="0">
                <a:latin typeface="Times New Roman" charset="0"/>
                <a:cs typeface="Times New Roman" charset="0"/>
              </a:rPr>
              <a:t>Input – Light Pulses</a:t>
            </a:r>
          </a:p>
          <a:p>
            <a:pPr>
              <a:lnSpc>
                <a:spcPct val="80000"/>
              </a:lnSpc>
            </a:pPr>
            <a:r>
              <a:rPr lang="en-US" sz="3600" dirty="0" smtClean="0">
                <a:latin typeface="Times New Roman" charset="0"/>
                <a:cs typeface="Times New Roman" charset="0"/>
              </a:rPr>
              <a:t>YFP expression</a:t>
            </a:r>
          </a:p>
          <a:p>
            <a:pPr>
              <a:lnSpc>
                <a:spcPct val="80000"/>
              </a:lnSpc>
            </a:pPr>
            <a:r>
              <a:rPr lang="en-US" sz="3600" dirty="0" smtClean="0">
                <a:latin typeface="Times New Roman" charset="0"/>
                <a:cs typeface="Times New Roman" charset="0"/>
              </a:rPr>
              <a:t>Output - YFP</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5" name="Picture 2" descr="Characterization of the light-switched system."/>
          <p:cNvPicPr>
            <a:picLocks noChangeAspect="1" noChangeArrowheads="1"/>
          </p:cNvPicPr>
          <p:nvPr/>
        </p:nvPicPr>
        <p:blipFill>
          <a:blip r:embed="rId3"/>
          <a:srcRect t="58468" r="61697" b="10021"/>
          <a:stretch>
            <a:fillRect/>
          </a:stretch>
        </p:blipFill>
        <p:spPr bwMode="auto">
          <a:xfrm>
            <a:off x="3913548" y="2316892"/>
            <a:ext cx="5230452" cy="222421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Results</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46082" name="Picture 2" descr="Characterization of the light-switched system."/>
          <p:cNvPicPr>
            <a:picLocks noGrp="1" noChangeAspect="1" noChangeArrowheads="1"/>
          </p:cNvPicPr>
          <p:nvPr>
            <p:ph idx="1"/>
          </p:nvPr>
        </p:nvPicPr>
        <p:blipFill>
          <a:blip r:embed="rId3"/>
          <a:srcRect l="38532" b="66560"/>
          <a:stretch>
            <a:fillRect/>
          </a:stretch>
        </p:blipFill>
        <p:spPr bwMode="auto">
          <a:xfrm>
            <a:off x="633328" y="2321377"/>
            <a:ext cx="7877345" cy="221524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Results</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46082" name="Picture 2" descr="Characterization of the light-switched system."/>
          <p:cNvPicPr>
            <a:picLocks noGrp="1" noChangeAspect="1" noChangeArrowheads="1"/>
          </p:cNvPicPr>
          <p:nvPr>
            <p:ph idx="1"/>
          </p:nvPr>
        </p:nvPicPr>
        <p:blipFill>
          <a:blip r:embed="rId3"/>
          <a:srcRect l="38532" t="35876" b="33673"/>
          <a:stretch>
            <a:fillRect/>
          </a:stretch>
        </p:blipFill>
        <p:spPr bwMode="auto">
          <a:xfrm>
            <a:off x="251258" y="2322576"/>
            <a:ext cx="8641484" cy="221284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Results</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46082" name="Picture 2" descr="Characterization of the light-switched system."/>
          <p:cNvPicPr>
            <a:picLocks noGrp="1" noChangeAspect="1" noChangeArrowheads="1"/>
          </p:cNvPicPr>
          <p:nvPr>
            <p:ph idx="1"/>
          </p:nvPr>
        </p:nvPicPr>
        <p:blipFill>
          <a:blip r:embed="rId3"/>
          <a:srcRect l="38532" t="69737"/>
          <a:stretch>
            <a:fillRect/>
          </a:stretch>
        </p:blipFill>
        <p:spPr bwMode="auto">
          <a:xfrm>
            <a:off x="224434" y="2322576"/>
            <a:ext cx="8695133" cy="221284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charset="0"/>
                <a:cs typeface="Times New Roman" charset="0"/>
              </a:rPr>
              <a:t>Using a </a:t>
            </a:r>
            <a:r>
              <a:rPr lang="en-US" dirty="0" err="1" smtClean="0">
                <a:latin typeface="Times New Roman" charset="0"/>
                <a:cs typeface="Times New Roman" charset="0"/>
              </a:rPr>
              <a:t>Kalman</a:t>
            </a:r>
            <a:r>
              <a:rPr lang="en-US" dirty="0" smtClean="0">
                <a:latin typeface="Times New Roman" charset="0"/>
                <a:cs typeface="Times New Roman" charset="0"/>
              </a:rPr>
              <a:t> Filter</a:t>
            </a:r>
          </a:p>
        </p:txBody>
      </p:sp>
      <p:sp>
        <p:nvSpPr>
          <p:cNvPr id="4" name="Rectangle 3"/>
          <p:cNvSpPr/>
          <p:nvPr/>
        </p:nvSpPr>
        <p:spPr>
          <a:xfrm>
            <a:off x="457200" y="1178836"/>
            <a:ext cx="8229600" cy="189140"/>
          </a:xfrm>
          <a:prstGeom prst="rect">
            <a:avLst/>
          </a:prstGeom>
          <a:gradFill flip="none" rotWithShape="1">
            <a:gsLst>
              <a:gs pos="0">
                <a:srgbClr val="FF0000"/>
              </a:gs>
              <a:gs pos="100000">
                <a:schemeClr val="accent2">
                  <a:lumMod val="40000"/>
                  <a:lumOff val="60000"/>
                </a:schemeClr>
              </a:gs>
            </a:gsLst>
            <a:path path="circle">
              <a:fillToRect l="100000" t="100000"/>
            </a:path>
            <a:tileRect r="-100000" b="-100000"/>
          </a:gradFill>
          <a:ln>
            <a:gradFill flip="none" rotWithShape="1">
              <a:gsLst>
                <a:gs pos="0">
                  <a:srgbClr val="FF0000"/>
                </a:gs>
                <a:gs pos="100000">
                  <a:srgbClr val="FFFFFF"/>
                </a:gs>
              </a:gsLst>
              <a:path path="circle">
                <a:fillToRect l="100000" t="100000"/>
              </a:path>
              <a:tileRect r="-100000" b="-100000"/>
            </a:gra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latin typeface="Times New Roman" charset="0"/>
              <a:ea typeface="ＭＳ Ｐゴシック" charset="-128"/>
            </a:endParaRPr>
          </a:p>
        </p:txBody>
      </p:sp>
      <p:pic>
        <p:nvPicPr>
          <p:cNvPr id="61442" name="Picture 2" descr="In silico feedback achieves robust regulation of gene expression fold change."/>
          <p:cNvPicPr>
            <a:picLocks noGrp="1" noChangeAspect="1" noChangeArrowheads="1"/>
          </p:cNvPicPr>
          <p:nvPr>
            <p:ph idx="1"/>
          </p:nvPr>
        </p:nvPicPr>
        <p:blipFill>
          <a:blip r:embed="rId3"/>
          <a:srcRect t="39414"/>
          <a:stretch>
            <a:fillRect/>
          </a:stretch>
        </p:blipFill>
        <p:spPr bwMode="auto">
          <a:xfrm>
            <a:off x="457200" y="2969328"/>
            <a:ext cx="8466138" cy="2526695"/>
          </a:xfrm>
          <a:prstGeom prst="rect">
            <a:avLst/>
          </a:prstGeom>
          <a:noFill/>
        </p:spPr>
      </p:pic>
      <p:sp>
        <p:nvSpPr>
          <p:cNvPr id="5" name="Content Placeholder 2"/>
          <p:cNvSpPr txBox="1">
            <a:spLocks/>
          </p:cNvSpPr>
          <p:nvPr/>
        </p:nvSpPr>
        <p:spPr bwMode="auto">
          <a:xfrm>
            <a:off x="457200" y="2001795"/>
            <a:ext cx="5387546" cy="4857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l" defTabSz="457200" rtl="0" eaLnBrk="1" fontAlgn="base" latinLnBrk="0" hangingPunct="1">
              <a:lnSpc>
                <a:spcPct val="80000"/>
              </a:lnSpc>
              <a:spcBef>
                <a:spcPct val="20000"/>
              </a:spcBef>
              <a:spcAft>
                <a:spcPct val="0"/>
              </a:spcAft>
              <a:buClrTx/>
              <a:buSzTx/>
              <a:buFont typeface="Arial" charset="0"/>
              <a:buChar char="•"/>
              <a:tabLst/>
              <a:defRPr/>
            </a:pPr>
            <a:r>
              <a:rPr kumimoji="0" lang="en-US" sz="3600" b="0" i="0" u="none" strike="noStrike" kern="1200" cap="none" spc="0" normalizeH="0" baseline="0" noProof="0" dirty="0" smtClean="0">
                <a:ln>
                  <a:noFill/>
                </a:ln>
                <a:solidFill>
                  <a:schemeClr val="tx1"/>
                </a:solidFill>
                <a:effectLst/>
                <a:uLnTx/>
                <a:uFillTx/>
                <a:latin typeface="Times New Roman" charset="0"/>
                <a:ea typeface="ＭＳ Ｐゴシック" charset="-128"/>
                <a:cs typeface="Times New Roman" charset="0"/>
              </a:rPr>
              <a:t>Real</a:t>
            </a:r>
            <a:r>
              <a:rPr kumimoji="0" lang="en-US" sz="3600" b="0" i="0" u="none" strike="noStrike" kern="1200" cap="none" spc="0" normalizeH="0" noProof="0" dirty="0" smtClean="0">
                <a:ln>
                  <a:noFill/>
                </a:ln>
                <a:solidFill>
                  <a:schemeClr val="tx1"/>
                </a:solidFill>
                <a:effectLst/>
                <a:uLnTx/>
                <a:uFillTx/>
                <a:latin typeface="Times New Roman" charset="0"/>
                <a:ea typeface="ＭＳ Ｐゴシック" charset="-128"/>
                <a:cs typeface="Times New Roman" charset="0"/>
              </a:rPr>
              <a:t> Time Regulation</a:t>
            </a:r>
            <a:endParaRPr kumimoji="0" lang="en-US" sz="3600" b="0" i="0" u="none" strike="noStrike" kern="1200" cap="none" spc="0" normalizeH="0" baseline="0" noProof="0" dirty="0" smtClean="0">
              <a:ln>
                <a:noFill/>
              </a:ln>
              <a:solidFill>
                <a:schemeClr val="tx1"/>
              </a:solidFill>
              <a:effectLst/>
              <a:uLnTx/>
              <a:uFillTx/>
              <a:latin typeface="Times New Roman" charset="0"/>
              <a:ea typeface="ＭＳ Ｐゴシック" charset="-128"/>
              <a:cs typeface="Times New Roman"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12915</TotalTime>
  <Words>1117</Words>
  <Application>Microsoft Office PowerPoint</Application>
  <PresentationFormat>On-screen Show (4:3)</PresentationFormat>
  <Paragraphs>73</Paragraphs>
  <Slides>13</Slides>
  <Notes>12</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In Silico Feedback for In Vivo Regulation of a Gene Expression Circuit.</vt:lpstr>
      <vt:lpstr>Feedback Control</vt:lpstr>
      <vt:lpstr>In Silico Feedback Control</vt:lpstr>
      <vt:lpstr>Implementation</vt:lpstr>
      <vt:lpstr>Exposure to Light</vt:lpstr>
      <vt:lpstr>Results</vt:lpstr>
      <vt:lpstr>Results</vt:lpstr>
      <vt:lpstr>Results</vt:lpstr>
      <vt:lpstr>Using a Kalman Filter</vt:lpstr>
      <vt:lpstr>Summary</vt:lpstr>
      <vt:lpstr>Significance</vt:lpstr>
      <vt:lpstr>Questions?</vt:lpstr>
      <vt:lpstr>Light Pulse Delivery System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Efficient design and assembly of custom TALEN and other TAL effector-based constructs for DNA targeting</dc:title>
  <dc:creator>Shelley Ackerman</dc:creator>
  <cp:lastModifiedBy>Natalie Kuldell</cp:lastModifiedBy>
  <cp:revision>96</cp:revision>
  <cp:lastPrinted>2012-04-11T16:23:28Z</cp:lastPrinted>
  <dcterms:created xsi:type="dcterms:W3CDTF">2012-04-11T16:23:03Z</dcterms:created>
  <dcterms:modified xsi:type="dcterms:W3CDTF">2012-04-11T18:53:26Z</dcterms:modified>
</cp:coreProperties>
</file>