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3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1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0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23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54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4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3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2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5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59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65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5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7F7EA-A9F6-1C4D-8272-288AD9590C96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BA780-FE31-4F40-AE3B-84205B802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7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 txBox="1">
            <a:spLocks/>
          </p:cNvSpPr>
          <p:nvPr/>
        </p:nvSpPr>
        <p:spPr bwMode="auto">
          <a:xfrm>
            <a:off x="457200" y="503238"/>
            <a:ext cx="82296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>
                <a:solidFill>
                  <a:srgbClr val="000000"/>
                </a:solidFill>
                <a:latin typeface="Calibri" charset="0"/>
              </a:rPr>
              <a:t>Symbols to Know for Crosses</a:t>
            </a:r>
          </a:p>
        </p:txBody>
      </p:sp>
      <p:sp>
        <p:nvSpPr>
          <p:cNvPr id="14339" name="Content Placeholder 2"/>
          <p:cNvSpPr txBox="1">
            <a:spLocks/>
          </p:cNvSpPr>
          <p:nvPr/>
        </p:nvSpPr>
        <p:spPr bwMode="auto">
          <a:xfrm>
            <a:off x="457200" y="1524000"/>
            <a:ext cx="822960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a/a – a is the allele and / represents the  two chromatids – there are two alleles for a diploid organism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a  b/a  b – two different genes on the same chromosome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a/a ;  b/b – two different genes on different chromosomes   ; designated separate chromosomes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X – symbolizes mating between two different individuals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X    - symbolizes a self cross – when the hermaphrodite worms fertilize their own  eggs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+ is the wild type or non-mutant form of a gene</a:t>
            </a:r>
          </a:p>
          <a:p>
            <a:pPr eaLnBrk="1" hangingPunct="1">
              <a:spcBef>
                <a:spcPct val="20000"/>
              </a:spcBef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4340" name="Oval 5"/>
          <p:cNvSpPr>
            <a:spLocks noChangeArrowheads="1"/>
          </p:cNvSpPr>
          <p:nvPr/>
        </p:nvSpPr>
        <p:spPr bwMode="auto">
          <a:xfrm>
            <a:off x="762000" y="4762500"/>
            <a:ext cx="381000" cy="266700"/>
          </a:xfrm>
          <a:prstGeom prst="ellipse">
            <a:avLst/>
          </a:prstGeom>
          <a:solidFill>
            <a:srgbClr val="FFFFFF">
              <a:alpha val="0"/>
            </a:srgbClr>
          </a:solidFill>
          <a:ln w="25400">
            <a:solidFill>
              <a:srgbClr val="4F81BD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0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sz="2400">
                <a:latin typeface="Calibri" charset="0"/>
                <a:ea typeface="ＭＳ Ｐゴシック" charset="0"/>
              </a:rPr>
              <a:t>Creating a heterozygous male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1744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 </a:t>
            </a:r>
          </a:p>
          <a:p>
            <a:pPr eaLnBrk="1" hangingPunct="1"/>
            <a:r>
              <a:rPr lang="en-US" sz="1800">
                <a:latin typeface="Calibri" charset="0"/>
              </a:rPr>
              <a:t>Parent genotype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Parent</a:t>
            </a:r>
          </a:p>
          <a:p>
            <a:pPr eaLnBrk="1" hangingPunct="1"/>
            <a:r>
              <a:rPr lang="en-US" sz="1800">
                <a:latin typeface="Calibri" charset="0"/>
              </a:rPr>
              <a:t>   genotype</a:t>
            </a: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X</a:t>
            </a:r>
          </a:p>
        </p:txBody>
      </p:sp>
      <p:cxnSp>
        <p:nvCxnSpPr>
          <p:cNvPr id="3" name="Straight Connector 2"/>
          <p:cNvCxnSpPr>
            <a:cxnSpLocks noChangeShapeType="1"/>
          </p:cNvCxnSpPr>
          <p:nvPr/>
        </p:nvCxnSpPr>
        <p:spPr bwMode="auto">
          <a:xfrm>
            <a:off x="22860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48768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4495800" y="2400300"/>
            <a:ext cx="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5369" name="TextBox 8"/>
          <p:cNvSpPr txBox="1">
            <a:spLocks noChangeArrowheads="1"/>
          </p:cNvSpPr>
          <p:nvPr/>
        </p:nvSpPr>
        <p:spPr bwMode="auto">
          <a:xfrm>
            <a:off x="595313" y="3048000"/>
            <a:ext cx="1506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gametes</a:t>
            </a:r>
          </a:p>
        </p:txBody>
      </p:sp>
      <p:sp>
        <p:nvSpPr>
          <p:cNvPr id="15370" name="TextBox 9"/>
          <p:cNvSpPr txBox="1">
            <a:spLocks noChangeArrowheads="1"/>
          </p:cNvSpPr>
          <p:nvPr/>
        </p:nvSpPr>
        <p:spPr bwMode="auto">
          <a:xfrm>
            <a:off x="6781800" y="2895600"/>
            <a:ext cx="1712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Calibri" charset="0"/>
              </a:rPr>
              <a:t>Female gametes</a:t>
            </a:r>
          </a:p>
        </p:txBody>
      </p: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2286000" y="3265488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4876800" y="3232150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5374" name="TextBox 16"/>
          <p:cNvSpPr txBox="1">
            <a:spLocks noChangeArrowheads="1"/>
          </p:cNvSpPr>
          <p:nvPr/>
        </p:nvSpPr>
        <p:spPr bwMode="auto">
          <a:xfrm>
            <a:off x="6781800" y="4484688"/>
            <a:ext cx="1936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genotype</a:t>
            </a:r>
          </a:p>
        </p:txBody>
      </p: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>
            <a:off x="2101850" y="49387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5376" name="TextBox 20"/>
          <p:cNvSpPr txBox="1">
            <a:spLocks noChangeArrowheads="1"/>
          </p:cNvSpPr>
          <p:nvPr/>
        </p:nvSpPr>
        <p:spPr bwMode="auto">
          <a:xfrm>
            <a:off x="381000" y="6088063"/>
            <a:ext cx="505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Which progeny are you continuing with?   Why?</a:t>
            </a:r>
          </a:p>
        </p:txBody>
      </p:sp>
      <p:sp>
        <p:nvSpPr>
          <p:cNvPr id="15377" name="TextBox 21"/>
          <p:cNvSpPr txBox="1">
            <a:spLocks noChangeArrowheads="1"/>
          </p:cNvSpPr>
          <p:nvPr/>
        </p:nvSpPr>
        <p:spPr bwMode="auto">
          <a:xfrm>
            <a:off x="6705600" y="5257800"/>
            <a:ext cx="2109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and ratios</a:t>
            </a:r>
          </a:p>
        </p:txBody>
      </p: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>
            <a:off x="2105025" y="57769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" name="TextBox 1"/>
          <p:cNvSpPr txBox="1"/>
          <p:nvPr/>
        </p:nvSpPr>
        <p:spPr>
          <a:xfrm>
            <a:off x="2443462" y="1439900"/>
            <a:ext cx="991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+/+ ; +/0           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31676" y="1429197"/>
            <a:ext cx="1445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dpy</a:t>
            </a:r>
            <a:r>
              <a:rPr lang="en-US" i="1" dirty="0" smtClean="0"/>
              <a:t>/</a:t>
            </a:r>
            <a:r>
              <a:rPr lang="en-US" i="1" dirty="0" err="1" smtClean="0"/>
              <a:t>dpy</a:t>
            </a:r>
            <a:r>
              <a:rPr lang="en-US" i="1" dirty="0" smtClean="0"/>
              <a:t>; +/+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0294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1744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 </a:t>
            </a:r>
          </a:p>
          <a:p>
            <a:pPr eaLnBrk="1" hangingPunct="1"/>
            <a:r>
              <a:rPr lang="en-US" sz="1800">
                <a:latin typeface="Calibri" charset="0"/>
              </a:rPr>
              <a:t>Parent genotype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Parent</a:t>
            </a:r>
          </a:p>
          <a:p>
            <a:pPr eaLnBrk="1" hangingPunct="1"/>
            <a:r>
              <a:rPr lang="en-US" sz="1800">
                <a:latin typeface="Calibri" charset="0"/>
              </a:rPr>
              <a:t>   genotype</a:t>
            </a:r>
          </a:p>
        </p:txBody>
      </p: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X</a:t>
            </a: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22860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48768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4495800" y="2400300"/>
            <a:ext cx="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6392" name="TextBox 7"/>
          <p:cNvSpPr txBox="1">
            <a:spLocks noChangeArrowheads="1"/>
          </p:cNvSpPr>
          <p:nvPr/>
        </p:nvSpPr>
        <p:spPr bwMode="auto">
          <a:xfrm>
            <a:off x="595313" y="3048000"/>
            <a:ext cx="1506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gametes</a:t>
            </a:r>
          </a:p>
        </p:txBody>
      </p:sp>
      <p:sp>
        <p:nvSpPr>
          <p:cNvPr id="16393" name="TextBox 8"/>
          <p:cNvSpPr txBox="1">
            <a:spLocks noChangeArrowheads="1"/>
          </p:cNvSpPr>
          <p:nvPr/>
        </p:nvSpPr>
        <p:spPr bwMode="auto">
          <a:xfrm>
            <a:off x="6781800" y="2895600"/>
            <a:ext cx="1712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Female gametes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2286000" y="3265488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4876800" y="3232150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6397" name="TextBox 12"/>
          <p:cNvSpPr txBox="1">
            <a:spLocks noChangeArrowheads="1"/>
          </p:cNvSpPr>
          <p:nvPr/>
        </p:nvSpPr>
        <p:spPr bwMode="auto">
          <a:xfrm>
            <a:off x="6781800" y="4332288"/>
            <a:ext cx="2159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F1 Progeny genotype</a:t>
            </a:r>
          </a:p>
          <a:p>
            <a:pPr eaLnBrk="1" hangingPunct="1"/>
            <a:r>
              <a:rPr lang="en-US" sz="1800">
                <a:latin typeface="Calibri" charset="0"/>
              </a:rPr>
              <a:t>    and ratios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2101850" y="49387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6399" name="TextBox 14"/>
          <p:cNvSpPr txBox="1">
            <a:spLocks noChangeArrowheads="1"/>
          </p:cNvSpPr>
          <p:nvPr/>
        </p:nvSpPr>
        <p:spPr bwMode="auto">
          <a:xfrm>
            <a:off x="6705600" y="5410200"/>
            <a:ext cx="2386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F1 Progeny phenotypes</a:t>
            </a:r>
          </a:p>
        </p:txBody>
      </p: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2105025" y="57769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6401" name="Title 1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Linkage 1:  Cross with Unlinked </a:t>
            </a:r>
            <a:r>
              <a:rPr lang="en-US" sz="2400" i="1">
                <a:latin typeface="Calibri" charset="0"/>
                <a:ea typeface="ＭＳ Ｐゴシック" charset="0"/>
              </a:rPr>
              <a:t>unc</a:t>
            </a:r>
            <a:endParaRPr lang="en-US" sz="2400">
              <a:latin typeface="Calibri" charset="0"/>
              <a:ea typeface="ＭＳ Ｐゴシック" charset="0"/>
            </a:endParaRPr>
          </a:p>
        </p:txBody>
      </p:sp>
      <p:sp>
        <p:nvSpPr>
          <p:cNvPr id="16402" name="TextBox 18"/>
          <p:cNvSpPr txBox="1">
            <a:spLocks noChangeArrowheads="1"/>
          </p:cNvSpPr>
          <p:nvPr/>
        </p:nvSpPr>
        <p:spPr bwMode="auto">
          <a:xfrm>
            <a:off x="4953000" y="1422400"/>
            <a:ext cx="158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+/+ ;  </a:t>
            </a:r>
            <a:r>
              <a:rPr lang="en-US" sz="1800" i="1"/>
              <a:t>unc/unc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47885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Linkage 2:  Selfing of hermaphrodite from unlinked cross</a:t>
            </a:r>
          </a:p>
        </p:txBody>
      </p:sp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</a:t>
            </a:r>
          </a:p>
        </p:txBody>
      </p: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2743200" y="1741488"/>
            <a:ext cx="3276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grpSp>
        <p:nvGrpSpPr>
          <p:cNvPr id="17413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423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X</a:t>
              </a:r>
            </a:p>
          </p:txBody>
        </p:sp>
      </p:grpSp>
      <p:sp>
        <p:nvSpPr>
          <p:cNvPr id="17414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self cross</a:t>
            </a:r>
          </a:p>
        </p:txBody>
      </p: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>
            <a:off x="1905000" y="3200400"/>
            <a:ext cx="47244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7416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gametes</a:t>
            </a:r>
          </a:p>
        </p:txBody>
      </p: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7418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Progeny genotype</a:t>
            </a:r>
          </a:p>
          <a:p>
            <a:pPr eaLnBrk="1" hangingPunct="1"/>
            <a:r>
              <a:rPr lang="en-US" sz="1800">
                <a:latin typeface="Calibri" charset="0"/>
              </a:rPr>
              <a:t>    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685800" y="4938713"/>
            <a:ext cx="594042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7420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      and ratios</a:t>
            </a:r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>
            <a:off x="685800" y="5791200"/>
            <a:ext cx="5943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</p:spTree>
    <p:extLst>
      <p:ext uri="{BB962C8B-B14F-4D97-AF65-F5344CB8AC3E}">
        <p14:creationId xmlns:p14="http://schemas.microsoft.com/office/powerpoint/2010/main" val="2040145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1744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 </a:t>
            </a:r>
          </a:p>
          <a:p>
            <a:pPr eaLnBrk="1" hangingPunct="1"/>
            <a:r>
              <a:rPr lang="en-US" sz="1800">
                <a:latin typeface="Calibri" charset="0"/>
              </a:rPr>
              <a:t>Parent genotype</a:t>
            </a: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Parent</a:t>
            </a:r>
          </a:p>
          <a:p>
            <a:pPr eaLnBrk="1" hangingPunct="1"/>
            <a:r>
              <a:rPr lang="en-US" sz="1800">
                <a:latin typeface="Calibri" charset="0"/>
              </a:rPr>
              <a:t>   genotype</a:t>
            </a:r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X</a:t>
            </a: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22860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48768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4495800" y="2400300"/>
            <a:ext cx="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8440" name="TextBox 7"/>
          <p:cNvSpPr txBox="1">
            <a:spLocks noChangeArrowheads="1"/>
          </p:cNvSpPr>
          <p:nvPr/>
        </p:nvSpPr>
        <p:spPr bwMode="auto">
          <a:xfrm>
            <a:off x="595313" y="3048000"/>
            <a:ext cx="1506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gametes</a:t>
            </a:r>
          </a:p>
        </p:txBody>
      </p:sp>
      <p:sp>
        <p:nvSpPr>
          <p:cNvPr id="18441" name="TextBox 8"/>
          <p:cNvSpPr txBox="1">
            <a:spLocks noChangeArrowheads="1"/>
          </p:cNvSpPr>
          <p:nvPr/>
        </p:nvSpPr>
        <p:spPr bwMode="auto">
          <a:xfrm>
            <a:off x="6781800" y="2895600"/>
            <a:ext cx="1712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Female gametes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2286000" y="3265488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4876800" y="3232150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8445" name="TextBox 12"/>
          <p:cNvSpPr txBox="1">
            <a:spLocks noChangeArrowheads="1"/>
          </p:cNvSpPr>
          <p:nvPr/>
        </p:nvSpPr>
        <p:spPr bwMode="auto">
          <a:xfrm>
            <a:off x="6781800" y="4506913"/>
            <a:ext cx="1882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genotype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2101850" y="49387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8447" name="TextBox 14"/>
          <p:cNvSpPr txBox="1">
            <a:spLocks noChangeArrowheads="1"/>
          </p:cNvSpPr>
          <p:nvPr/>
        </p:nvSpPr>
        <p:spPr bwMode="auto">
          <a:xfrm>
            <a:off x="6705600" y="5257800"/>
            <a:ext cx="2109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and ratios</a:t>
            </a:r>
          </a:p>
        </p:txBody>
      </p: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2105025" y="57769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8449" name="Title 1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Linkage 1:  Crossing with Linked </a:t>
            </a:r>
            <a:r>
              <a:rPr lang="en-US" sz="2400" i="1">
                <a:latin typeface="Calibri" charset="0"/>
                <a:ea typeface="ＭＳ Ｐゴシック" charset="0"/>
              </a:rPr>
              <a:t>unc</a:t>
            </a:r>
            <a:endParaRPr lang="en-US" sz="2400">
              <a:latin typeface="Calibri" charset="0"/>
              <a:ea typeface="ＭＳ Ｐゴシック" charset="0"/>
            </a:endParaRPr>
          </a:p>
        </p:txBody>
      </p:sp>
      <p:sp>
        <p:nvSpPr>
          <p:cNvPr id="18450" name="TextBox 20"/>
          <p:cNvSpPr txBox="1">
            <a:spLocks noChangeArrowheads="1"/>
          </p:cNvSpPr>
          <p:nvPr/>
        </p:nvSpPr>
        <p:spPr bwMode="auto">
          <a:xfrm>
            <a:off x="381000" y="6259513"/>
            <a:ext cx="505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Which progeny are you continuing with?   Why?</a:t>
            </a:r>
          </a:p>
        </p:txBody>
      </p:sp>
      <p:sp>
        <p:nvSpPr>
          <p:cNvPr id="18451" name="TextBox 18"/>
          <p:cNvSpPr txBox="1">
            <a:spLocks noChangeArrowheads="1"/>
          </p:cNvSpPr>
          <p:nvPr/>
        </p:nvSpPr>
        <p:spPr bwMode="auto">
          <a:xfrm>
            <a:off x="4897438" y="1458913"/>
            <a:ext cx="1497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+  </a:t>
            </a:r>
            <a:r>
              <a:rPr lang="en-US" sz="1800" i="1"/>
              <a:t>unc/</a:t>
            </a:r>
            <a:r>
              <a:rPr lang="en-US" sz="1800" baseline="-25000"/>
              <a:t> </a:t>
            </a:r>
            <a:r>
              <a:rPr lang="en-US" sz="1800"/>
              <a:t>+ </a:t>
            </a:r>
            <a:r>
              <a:rPr lang="en-US" sz="1800" i="1"/>
              <a:t>unc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67003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Linkage 2:  Selfing of hermaphrodite from linked cross</a:t>
            </a: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</a:t>
            </a:r>
          </a:p>
        </p:txBody>
      </p: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2743200" y="1741488"/>
            <a:ext cx="3276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grpSp>
        <p:nvGrpSpPr>
          <p:cNvPr id="19461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71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X</a:t>
              </a:r>
            </a:p>
          </p:txBody>
        </p:sp>
      </p:grpSp>
      <p:sp>
        <p:nvSpPr>
          <p:cNvPr id="19462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self cross</a:t>
            </a:r>
          </a:p>
        </p:txBody>
      </p: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>
            <a:off x="1905000" y="3200400"/>
            <a:ext cx="47244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gametes</a:t>
            </a:r>
          </a:p>
        </p:txBody>
      </p: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9466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Progeny genotype</a:t>
            </a:r>
          </a:p>
          <a:p>
            <a:pPr eaLnBrk="1" hangingPunct="1"/>
            <a:r>
              <a:rPr lang="en-US" sz="1800">
                <a:latin typeface="Calibri" charset="0"/>
              </a:rPr>
              <a:t>    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685800" y="4938713"/>
            <a:ext cx="594042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9468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      and ratios</a:t>
            </a:r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>
            <a:off x="685800" y="5791200"/>
            <a:ext cx="5943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</p:spTree>
    <p:extLst>
      <p:ext uri="{BB962C8B-B14F-4D97-AF65-F5344CB8AC3E}">
        <p14:creationId xmlns:p14="http://schemas.microsoft.com/office/powerpoint/2010/main" val="2278975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262</Words>
  <Application>Microsoft Macintosh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Creating a heterozygous male</vt:lpstr>
      <vt:lpstr>Linkage 1:  Cross with Unlinked unc</vt:lpstr>
      <vt:lpstr>Linkage 2:  Selfing of hermaphrodite from unlinked cross</vt:lpstr>
      <vt:lpstr>Linkage 1:  Crossing with Linked unc</vt:lpstr>
      <vt:lpstr>Linkage 2:  Selfing of hermaphrodite from linked cross</vt:lpstr>
    </vt:vector>
  </TitlesOfParts>
  <Company>Wellesley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LTS</dc:creator>
  <cp:lastModifiedBy>LTS</cp:lastModifiedBy>
  <cp:revision>1</cp:revision>
  <dcterms:created xsi:type="dcterms:W3CDTF">2012-09-18T13:50:38Z</dcterms:created>
  <dcterms:modified xsi:type="dcterms:W3CDTF">2012-09-18T13:52:53Z</dcterms:modified>
</cp:coreProperties>
</file>