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7" r:id="rId4"/>
    <p:sldId id="259" r:id="rId5"/>
    <p:sldId id="281" r:id="rId6"/>
    <p:sldId id="261" r:id="rId7"/>
    <p:sldId id="269" r:id="rId8"/>
    <p:sldId id="273" r:id="rId9"/>
    <p:sldId id="279" r:id="rId10"/>
    <p:sldId id="280" r:id="rId11"/>
    <p:sldId id="274" r:id="rId12"/>
    <p:sldId id="315" r:id="rId13"/>
    <p:sldId id="316" r:id="rId14"/>
    <p:sldId id="317" r:id="rId15"/>
    <p:sldId id="318" r:id="rId16"/>
    <p:sldId id="319" r:id="rId17"/>
    <p:sldId id="320" r:id="rId18"/>
    <p:sldId id="276" r:id="rId19"/>
    <p:sldId id="321" r:id="rId20"/>
    <p:sldId id="322" r:id="rId21"/>
    <p:sldId id="323" r:id="rId22"/>
    <p:sldId id="275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24" r:id="rId56"/>
    <p:sldId id="325" r:id="rId57"/>
    <p:sldId id="326" r:id="rId58"/>
    <p:sldId id="327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90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RNmap\Desktop\Liquid_Growth_Curve_HAP4_NRG1_201506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/>
              <a:t>HAP4 30</a:t>
            </a:r>
            <a:r>
              <a:rPr lang="en-US" baseline="30000" dirty="0"/>
              <a:t>o</a:t>
            </a:r>
            <a:r>
              <a:rPr lang="en-US" baseline="0" dirty="0"/>
              <a:t>C Flask1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'30deg_doubling_time'!$B$1</c:f>
              <c:strCache>
                <c:ptCount val="1"/>
                <c:pt idx="0">
                  <c:v>Flask1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3909466316710411"/>
                  <c:y val="-1.88775882181394E-2"/>
                </c:manualLayout>
              </c:layout>
              <c:numFmt formatCode="General" sourceLinked="0"/>
            </c:trendlineLbl>
          </c:trendline>
          <c:xVal>
            <c:numRef>
              <c:f>'30deg_doubling_time'!$A$5:$A$8</c:f>
              <c:numCache>
                <c:formatCode>General</c:formatCode>
                <c:ptCount val="4"/>
                <c:pt idx="0">
                  <c:v>300</c:v>
                </c:pt>
                <c:pt idx="1">
                  <c:v>385</c:v>
                </c:pt>
                <c:pt idx="2">
                  <c:v>450</c:v>
                </c:pt>
                <c:pt idx="3">
                  <c:v>525</c:v>
                </c:pt>
              </c:numCache>
            </c:numRef>
          </c:xVal>
          <c:yVal>
            <c:numRef>
              <c:f>'30deg_doubling_time'!$B$5:$B$8</c:f>
              <c:numCache>
                <c:formatCode>General</c:formatCode>
                <c:ptCount val="4"/>
                <c:pt idx="0">
                  <c:v>-1.3547956940605197</c:v>
                </c:pt>
                <c:pt idx="1">
                  <c:v>-0.8416471888783893</c:v>
                </c:pt>
                <c:pt idx="2">
                  <c:v>-0.42159449003804794</c:v>
                </c:pt>
                <c:pt idx="3">
                  <c:v>0.11154137473290751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881600"/>
        <c:axId val="241882176"/>
      </c:scatterChart>
      <c:valAx>
        <c:axId val="24188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882176"/>
        <c:crosses val="autoZero"/>
        <c:crossBetween val="midCat"/>
      </c:valAx>
      <c:valAx>
        <c:axId val="241882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88160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>
                <a:effectLst/>
              </a:rPr>
              <a:t>NRG1 13</a:t>
            </a:r>
            <a:r>
              <a:rPr lang="en-US" sz="1800" b="1" i="0" u="none" strike="noStrike" baseline="30000" dirty="0">
                <a:effectLst/>
              </a:rPr>
              <a:t>o</a:t>
            </a:r>
            <a:r>
              <a:rPr lang="en-US" sz="1800" b="1" i="0" u="none" strike="noStrike" baseline="0" dirty="0">
                <a:effectLst/>
              </a:rPr>
              <a:t>C </a:t>
            </a:r>
            <a:r>
              <a:rPr lang="en-US" dirty="0"/>
              <a:t>Flask</a:t>
            </a:r>
            <a:r>
              <a:rPr lang="en-US" baseline="0" dirty="0"/>
              <a:t> </a:t>
            </a:r>
            <a:r>
              <a:rPr lang="en-US" dirty="0"/>
              <a:t>10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'13deg_doubling_time'!$K$1</c:f>
              <c:strCache>
                <c:ptCount val="1"/>
                <c:pt idx="0">
                  <c:v>Flask 10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46247594050743657"/>
                  <c:y val="-0.12887284922717993"/>
                </c:manualLayout>
              </c:layout>
              <c:numFmt formatCode="General" sourceLinked="0"/>
            </c:trendlineLbl>
          </c:trendline>
          <c:xVal>
            <c:numRef>
              <c:f>'13deg_doubling_time'!$A$8:$A$19</c:f>
              <c:numCache>
                <c:formatCode>General</c:formatCode>
                <c:ptCount val="12"/>
                <c:pt idx="0">
                  <c:v>525</c:v>
                </c:pt>
                <c:pt idx="1">
                  <c:v>745</c:v>
                </c:pt>
                <c:pt idx="2">
                  <c:v>925</c:v>
                </c:pt>
                <c:pt idx="3" formatCode="#,##0">
                  <c:v>1105</c:v>
                </c:pt>
                <c:pt idx="4" formatCode="#,##0">
                  <c:v>1375</c:v>
                </c:pt>
                <c:pt idx="5" formatCode="#,##0">
                  <c:v>1435</c:v>
                </c:pt>
                <c:pt idx="6" formatCode="#,##0">
                  <c:v>1525</c:v>
                </c:pt>
                <c:pt idx="7" formatCode="#,##0">
                  <c:v>1605</c:v>
                </c:pt>
                <c:pt idx="8" formatCode="#,##0">
                  <c:v>1700</c:v>
                </c:pt>
                <c:pt idx="9" formatCode="#,##0">
                  <c:v>1790</c:v>
                </c:pt>
                <c:pt idx="10" formatCode="#,##0">
                  <c:v>1880</c:v>
                </c:pt>
                <c:pt idx="11" formatCode="#,##0">
                  <c:v>1995</c:v>
                </c:pt>
              </c:numCache>
            </c:numRef>
          </c:xVal>
          <c:yVal>
            <c:numRef>
              <c:f>'13deg_doubling_time'!$K$8:$K$19</c:f>
              <c:numCache>
                <c:formatCode>General</c:formatCode>
                <c:ptCount val="12"/>
                <c:pt idx="0">
                  <c:v>-1.6296406197516198</c:v>
                </c:pt>
                <c:pt idx="1">
                  <c:v>-1.2909841813155656</c:v>
                </c:pt>
                <c:pt idx="2">
                  <c:v>-0.94674993935886353</c:v>
                </c:pt>
                <c:pt idx="3">
                  <c:v>-0.91379385167556781</c:v>
                </c:pt>
                <c:pt idx="4">
                  <c:v>-0.87466905718333565</c:v>
                </c:pt>
                <c:pt idx="5">
                  <c:v>-0.48613301117561919</c:v>
                </c:pt>
                <c:pt idx="6">
                  <c:v>-0.34814004148889505</c:v>
                </c:pt>
                <c:pt idx="7">
                  <c:v>0.71599999999999997</c:v>
                </c:pt>
                <c:pt idx="8">
                  <c:v>0.85599999999999998</c:v>
                </c:pt>
                <c:pt idx="9">
                  <c:v>0.89500000000000002</c:v>
                </c:pt>
                <c:pt idx="10">
                  <c:v>1.1739999999999999</c:v>
                </c:pt>
                <c:pt idx="11">
                  <c:v>1.36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158976"/>
        <c:axId val="241159552"/>
      </c:scatterChart>
      <c:valAx>
        <c:axId val="241158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159552"/>
        <c:crosses val="autoZero"/>
        <c:crossBetween val="midCat"/>
      </c:valAx>
      <c:valAx>
        <c:axId val="241159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15897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NRG1 13</a:t>
            </a:r>
            <a:r>
              <a:rPr lang="en-US" sz="1800" b="1" i="0" baseline="30000">
                <a:effectLst/>
              </a:rPr>
              <a:t>o</a:t>
            </a:r>
            <a:r>
              <a:rPr lang="en-US" sz="1800" b="1" i="0" baseline="0">
                <a:effectLst/>
              </a:rPr>
              <a:t>C </a:t>
            </a:r>
            <a:r>
              <a:rPr lang="en-US"/>
              <a:t>Flask 11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'13deg_doubling_time'!$L$1</c:f>
              <c:strCache>
                <c:ptCount val="1"/>
                <c:pt idx="0">
                  <c:v>Flask 11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46247594050743657"/>
                  <c:y val="-2.3508675998833477E-2"/>
                </c:manualLayout>
              </c:layout>
              <c:numFmt formatCode="General" sourceLinked="0"/>
            </c:trendlineLbl>
          </c:trendline>
          <c:xVal>
            <c:numRef>
              <c:f>'13deg_doubling_time'!$A$8:$A$19</c:f>
              <c:numCache>
                <c:formatCode>General</c:formatCode>
                <c:ptCount val="12"/>
                <c:pt idx="0">
                  <c:v>525</c:v>
                </c:pt>
                <c:pt idx="1">
                  <c:v>745</c:v>
                </c:pt>
                <c:pt idx="2">
                  <c:v>925</c:v>
                </c:pt>
                <c:pt idx="3" formatCode="#,##0">
                  <c:v>1105</c:v>
                </c:pt>
                <c:pt idx="4" formatCode="#,##0">
                  <c:v>1375</c:v>
                </c:pt>
                <c:pt idx="5" formatCode="#,##0">
                  <c:v>1435</c:v>
                </c:pt>
                <c:pt idx="6" formatCode="#,##0">
                  <c:v>1525</c:v>
                </c:pt>
                <c:pt idx="7" formatCode="#,##0">
                  <c:v>1605</c:v>
                </c:pt>
                <c:pt idx="8" formatCode="#,##0">
                  <c:v>1700</c:v>
                </c:pt>
                <c:pt idx="9" formatCode="#,##0">
                  <c:v>1790</c:v>
                </c:pt>
                <c:pt idx="10" formatCode="#,##0">
                  <c:v>1880</c:v>
                </c:pt>
                <c:pt idx="11" formatCode="#,##0">
                  <c:v>1995</c:v>
                </c:pt>
              </c:numCache>
            </c:numRef>
          </c:xVal>
          <c:yVal>
            <c:numRef>
              <c:f>'13deg_doubling_time'!$L$8:$L$19</c:f>
              <c:numCache>
                <c:formatCode>General</c:formatCode>
                <c:ptCount val="12"/>
                <c:pt idx="0">
                  <c:v>-1.6820086052689358</c:v>
                </c:pt>
                <c:pt idx="1">
                  <c:v>-1.3823023398503531</c:v>
                </c:pt>
                <c:pt idx="2">
                  <c:v>-1.0356374895067213</c:v>
                </c:pt>
                <c:pt idx="3">
                  <c:v>-0.95191790951730615</c:v>
                </c:pt>
                <c:pt idx="4">
                  <c:v>-0.62175718447327233</c:v>
                </c:pt>
                <c:pt idx="5">
                  <c:v>-0.50916034444692948</c:v>
                </c:pt>
                <c:pt idx="6">
                  <c:v>-0.41248972304512882</c:v>
                </c:pt>
                <c:pt idx="7">
                  <c:v>0.68100000000000005</c:v>
                </c:pt>
                <c:pt idx="8">
                  <c:v>0.73899999999999999</c:v>
                </c:pt>
                <c:pt idx="9">
                  <c:v>0.84799999999999998</c:v>
                </c:pt>
                <c:pt idx="10">
                  <c:v>1.1599999999999999</c:v>
                </c:pt>
                <c:pt idx="11">
                  <c:v>1.258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161280"/>
        <c:axId val="241161856"/>
      </c:scatterChart>
      <c:valAx>
        <c:axId val="241161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161856"/>
        <c:crosses val="autoZero"/>
        <c:crossBetween val="midCat"/>
      </c:valAx>
      <c:valAx>
        <c:axId val="241161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1612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NRG1 13</a:t>
            </a:r>
            <a:r>
              <a:rPr lang="en-US" sz="1800" b="1" i="0" baseline="30000">
                <a:effectLst/>
              </a:rPr>
              <a:t>o</a:t>
            </a:r>
            <a:r>
              <a:rPr lang="en-US" sz="1800" b="1" i="0" baseline="0">
                <a:effectLst/>
              </a:rPr>
              <a:t>C Flask 12</a:t>
            </a:r>
            <a:endParaRPr lang="en-US">
              <a:effectLst/>
            </a:endParaRP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'13deg_doubling_time'!$M$1</c:f>
              <c:strCache>
                <c:ptCount val="1"/>
                <c:pt idx="0">
                  <c:v>Flask 12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44858705161854767"/>
                  <c:y val="-8.383056284631088E-2"/>
                </c:manualLayout>
              </c:layout>
              <c:numFmt formatCode="General" sourceLinked="0"/>
            </c:trendlineLbl>
          </c:trendline>
          <c:xVal>
            <c:numRef>
              <c:f>'13deg_doubling_time'!$A$8:$A$19</c:f>
              <c:numCache>
                <c:formatCode>General</c:formatCode>
                <c:ptCount val="12"/>
                <c:pt idx="0">
                  <c:v>525</c:v>
                </c:pt>
                <c:pt idx="1">
                  <c:v>745</c:v>
                </c:pt>
                <c:pt idx="2">
                  <c:v>925</c:v>
                </c:pt>
                <c:pt idx="3" formatCode="#,##0">
                  <c:v>1105</c:v>
                </c:pt>
                <c:pt idx="4" formatCode="#,##0">
                  <c:v>1375</c:v>
                </c:pt>
                <c:pt idx="5" formatCode="#,##0">
                  <c:v>1435</c:v>
                </c:pt>
                <c:pt idx="6" formatCode="#,##0">
                  <c:v>1525</c:v>
                </c:pt>
                <c:pt idx="7" formatCode="#,##0">
                  <c:v>1605</c:v>
                </c:pt>
                <c:pt idx="8" formatCode="#,##0">
                  <c:v>1700</c:v>
                </c:pt>
                <c:pt idx="9" formatCode="#,##0">
                  <c:v>1790</c:v>
                </c:pt>
                <c:pt idx="10" formatCode="#,##0">
                  <c:v>1880</c:v>
                </c:pt>
                <c:pt idx="11" formatCode="#,##0">
                  <c:v>1995</c:v>
                </c:pt>
              </c:numCache>
            </c:numRef>
          </c:xVal>
          <c:yVal>
            <c:numRef>
              <c:f>'13deg_doubling_time'!$M$8:$M$19</c:f>
              <c:numCache>
                <c:formatCode>General</c:formatCode>
                <c:ptCount val="12"/>
                <c:pt idx="0">
                  <c:v>-1.487220279709851</c:v>
                </c:pt>
                <c:pt idx="1">
                  <c:v>-1.287354413264987</c:v>
                </c:pt>
                <c:pt idx="2">
                  <c:v>-1.0272222925814367</c:v>
                </c:pt>
                <c:pt idx="3">
                  <c:v>-0.92130327369769927</c:v>
                </c:pt>
                <c:pt idx="4">
                  <c:v>-0.64626359466109484</c:v>
                </c:pt>
                <c:pt idx="5">
                  <c:v>-0.50583808225495164</c:v>
                </c:pt>
                <c:pt idx="6">
                  <c:v>-0.39008400606986199</c:v>
                </c:pt>
                <c:pt idx="7">
                  <c:v>0.48759600000000003</c:v>
                </c:pt>
                <c:pt idx="8">
                  <c:v>0.63258399999999992</c:v>
                </c:pt>
                <c:pt idx="9">
                  <c:v>0.75895999999999997</c:v>
                </c:pt>
                <c:pt idx="10">
                  <c:v>1.3618399999999997</c:v>
                </c:pt>
                <c:pt idx="11">
                  <c:v>1.7108800000000002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163584"/>
        <c:axId val="243449856"/>
      </c:scatterChart>
      <c:valAx>
        <c:axId val="241163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3449856"/>
        <c:crosses val="autoZero"/>
        <c:crossBetween val="midCat"/>
      </c:valAx>
      <c:valAx>
        <c:axId val="243449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16358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>
                <a:effectLst/>
              </a:rPr>
              <a:t>HAP4 30</a:t>
            </a:r>
            <a:r>
              <a:rPr lang="en-US" sz="1800" b="1" i="0" u="none" strike="noStrike" baseline="30000">
                <a:effectLst/>
              </a:rPr>
              <a:t>o</a:t>
            </a:r>
            <a:r>
              <a:rPr lang="en-US" sz="1800" b="1" i="0" u="none" strike="noStrike" baseline="0">
                <a:effectLst/>
              </a:rPr>
              <a:t>C </a:t>
            </a:r>
            <a:r>
              <a:rPr lang="en-US"/>
              <a:t>Flask 2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'30deg_doubling_time'!$C$1</c:f>
              <c:strCache>
                <c:ptCount val="1"/>
                <c:pt idx="0">
                  <c:v>Flask 2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38255052493438318"/>
                  <c:y val="1.8159448818897639E-2"/>
                </c:manualLayout>
              </c:layout>
              <c:numFmt formatCode="General" sourceLinked="0"/>
            </c:trendlineLbl>
          </c:trendline>
          <c:xVal>
            <c:numRef>
              <c:f>'30deg_doubling_time'!$A$5:$A$8</c:f>
              <c:numCache>
                <c:formatCode>General</c:formatCode>
                <c:ptCount val="4"/>
                <c:pt idx="0">
                  <c:v>300</c:v>
                </c:pt>
                <c:pt idx="1">
                  <c:v>385</c:v>
                </c:pt>
                <c:pt idx="2">
                  <c:v>450</c:v>
                </c:pt>
                <c:pt idx="3">
                  <c:v>525</c:v>
                </c:pt>
              </c:numCache>
            </c:numRef>
          </c:xVal>
          <c:yVal>
            <c:numRef>
              <c:f>'30deg_doubling_time'!$C$5:$C$8</c:f>
              <c:numCache>
                <c:formatCode>General</c:formatCode>
                <c:ptCount val="4"/>
                <c:pt idx="0">
                  <c:v>-1.4696759700589417</c:v>
                </c:pt>
                <c:pt idx="1">
                  <c:v>-0.91879386209227354</c:v>
                </c:pt>
                <c:pt idx="2">
                  <c:v>-0.50749783367331602</c:v>
                </c:pt>
                <c:pt idx="3">
                  <c:v>-0.10981486600720657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883904"/>
        <c:axId val="241884480"/>
      </c:scatterChart>
      <c:valAx>
        <c:axId val="24188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884480"/>
        <c:crosses val="autoZero"/>
        <c:crossBetween val="midCat"/>
      </c:valAx>
      <c:valAx>
        <c:axId val="241884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88390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>
                <a:effectLst/>
              </a:rPr>
              <a:t>HAP4 30</a:t>
            </a:r>
            <a:r>
              <a:rPr lang="en-US" sz="1800" b="1" i="0" u="none" strike="noStrike" baseline="30000">
                <a:effectLst/>
              </a:rPr>
              <a:t>o</a:t>
            </a:r>
            <a:r>
              <a:rPr lang="en-US" sz="1800" b="1" i="0" u="none" strike="noStrike" baseline="0">
                <a:effectLst/>
              </a:rPr>
              <a:t>C </a:t>
            </a:r>
            <a:r>
              <a:rPr lang="en-US"/>
              <a:t>Flask3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'30deg_doubling_time'!$D$1</c:f>
              <c:strCache>
                <c:ptCount val="1"/>
                <c:pt idx="0">
                  <c:v>Flask3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37427996500437444"/>
                  <c:y val="-1.0145086030912802E-3"/>
                </c:manualLayout>
              </c:layout>
              <c:numFmt formatCode="General" sourceLinked="0"/>
            </c:trendlineLbl>
          </c:trendline>
          <c:xVal>
            <c:numRef>
              <c:f>'30deg_doubling_time'!$A$5:$A$8</c:f>
              <c:numCache>
                <c:formatCode>General</c:formatCode>
                <c:ptCount val="4"/>
                <c:pt idx="0">
                  <c:v>300</c:v>
                </c:pt>
                <c:pt idx="1">
                  <c:v>385</c:v>
                </c:pt>
                <c:pt idx="2">
                  <c:v>450</c:v>
                </c:pt>
                <c:pt idx="3">
                  <c:v>525</c:v>
                </c:pt>
              </c:numCache>
            </c:numRef>
          </c:xVal>
          <c:yVal>
            <c:numRef>
              <c:f>'30deg_doubling_time'!$D$5:$D$8</c:f>
              <c:numCache>
                <c:formatCode>General</c:formatCode>
                <c:ptCount val="4"/>
                <c:pt idx="0">
                  <c:v>-1.4105870536889351</c:v>
                </c:pt>
                <c:pt idx="1">
                  <c:v>-0.95711272639441014</c:v>
                </c:pt>
                <c:pt idx="2">
                  <c:v>-0.54645280140914188</c:v>
                </c:pt>
                <c:pt idx="3">
                  <c:v>1.3902905168991434E-2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509952"/>
        <c:axId val="226510528"/>
      </c:scatterChart>
      <c:valAx>
        <c:axId val="22650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6510528"/>
        <c:crosses val="autoZero"/>
        <c:crossBetween val="midCat"/>
      </c:valAx>
      <c:valAx>
        <c:axId val="226510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650995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NRG1 </a:t>
            </a:r>
            <a:r>
              <a:rPr lang="en-US" sz="1800" b="1" i="0" u="none" strike="noStrike" baseline="0">
                <a:effectLst/>
              </a:rPr>
              <a:t>30</a:t>
            </a:r>
            <a:r>
              <a:rPr lang="en-US" sz="1800" b="1" i="0" u="none" strike="noStrike" baseline="30000">
                <a:effectLst/>
              </a:rPr>
              <a:t>o</a:t>
            </a:r>
            <a:r>
              <a:rPr lang="en-US" sz="1800" b="1" i="0" u="none" strike="noStrike" baseline="0">
                <a:effectLst/>
              </a:rPr>
              <a:t>C </a:t>
            </a:r>
            <a:r>
              <a:rPr lang="en-US"/>
              <a:t>Flask 7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'30deg_doubling_time'!$H$1</c:f>
              <c:strCache>
                <c:ptCount val="1"/>
                <c:pt idx="0">
                  <c:v>Flask 7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37105052493438317"/>
                  <c:y val="9.284412365121026E-3"/>
                </c:manualLayout>
              </c:layout>
              <c:numFmt formatCode="General" sourceLinked="0"/>
            </c:trendlineLbl>
          </c:trendline>
          <c:xVal>
            <c:numRef>
              <c:f>'30deg_doubling_time'!$A$5:$A$8</c:f>
              <c:numCache>
                <c:formatCode>General</c:formatCode>
                <c:ptCount val="4"/>
                <c:pt idx="0">
                  <c:v>300</c:v>
                </c:pt>
                <c:pt idx="1">
                  <c:v>385</c:v>
                </c:pt>
                <c:pt idx="2">
                  <c:v>450</c:v>
                </c:pt>
                <c:pt idx="3">
                  <c:v>525</c:v>
                </c:pt>
              </c:numCache>
            </c:numRef>
          </c:xVal>
          <c:yVal>
            <c:numRef>
              <c:f>'30deg_doubling_time'!$H$5:$H$8</c:f>
              <c:numCache>
                <c:formatCode>General</c:formatCode>
                <c:ptCount val="4"/>
                <c:pt idx="0">
                  <c:v>-1.4740332754278973</c:v>
                </c:pt>
                <c:pt idx="1">
                  <c:v>-0.92634106772765645</c:v>
                </c:pt>
                <c:pt idx="2">
                  <c:v>-0.48613301117561919</c:v>
                </c:pt>
                <c:pt idx="3">
                  <c:v>0.12221763272424911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512832"/>
        <c:axId val="226513408"/>
      </c:scatterChart>
      <c:valAx>
        <c:axId val="22651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6513408"/>
        <c:crosses val="autoZero"/>
        <c:crossBetween val="midCat"/>
      </c:valAx>
      <c:valAx>
        <c:axId val="226513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651283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>
                <a:effectLst/>
              </a:rPr>
              <a:t>NRG1 30</a:t>
            </a:r>
            <a:r>
              <a:rPr lang="en-US" sz="1800" b="1" i="0" u="none" strike="noStrike" baseline="30000" dirty="0">
                <a:effectLst/>
              </a:rPr>
              <a:t>o</a:t>
            </a:r>
            <a:r>
              <a:rPr lang="en-US" sz="1800" b="1" i="0" u="none" strike="noStrike" baseline="0" dirty="0">
                <a:effectLst/>
              </a:rPr>
              <a:t>C </a:t>
            </a:r>
            <a:r>
              <a:rPr lang="en-US" dirty="0"/>
              <a:t>Flask 8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'30deg_doubling_time'!$I$1</c:f>
              <c:strCache>
                <c:ptCount val="1"/>
                <c:pt idx="0">
                  <c:v>Flask 8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37143941382327211"/>
                  <c:y val="-3.5906969962088071E-4"/>
                </c:manualLayout>
              </c:layout>
              <c:numFmt formatCode="General" sourceLinked="0"/>
            </c:trendlineLbl>
          </c:trendline>
          <c:xVal>
            <c:numRef>
              <c:f>'30deg_doubling_time'!$A$5:$A$8</c:f>
              <c:numCache>
                <c:formatCode>General</c:formatCode>
                <c:ptCount val="4"/>
                <c:pt idx="0">
                  <c:v>300</c:v>
                </c:pt>
                <c:pt idx="1">
                  <c:v>385</c:v>
                </c:pt>
                <c:pt idx="2">
                  <c:v>450</c:v>
                </c:pt>
                <c:pt idx="3">
                  <c:v>525</c:v>
                </c:pt>
              </c:numCache>
            </c:numRef>
          </c:xVal>
          <c:yVal>
            <c:numRef>
              <c:f>'30deg_doubling_time'!$I$5:$I$8</c:f>
              <c:numCache>
                <c:formatCode>General</c:formatCode>
                <c:ptCount val="4"/>
                <c:pt idx="0">
                  <c:v>-1.4610179073158271</c:v>
                </c:pt>
                <c:pt idx="1">
                  <c:v>-0.98886142470899052</c:v>
                </c:pt>
                <c:pt idx="2">
                  <c:v>-0.57092954783569616</c:v>
                </c:pt>
                <c:pt idx="3">
                  <c:v>-0.15665381004537685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515136"/>
        <c:axId val="226515712"/>
      </c:scatterChart>
      <c:valAx>
        <c:axId val="22651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6515712"/>
        <c:crosses val="autoZero"/>
        <c:crossBetween val="midCat"/>
      </c:valAx>
      <c:valAx>
        <c:axId val="226515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651513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>
                <a:effectLst/>
              </a:rPr>
              <a:t>NRG1 30</a:t>
            </a:r>
            <a:r>
              <a:rPr lang="en-US" sz="1800" b="1" i="0" u="none" strike="noStrike" baseline="30000">
                <a:effectLst/>
              </a:rPr>
              <a:t>o</a:t>
            </a:r>
            <a:r>
              <a:rPr lang="en-US" sz="1800" b="1" i="0" u="none" strike="noStrike" baseline="0">
                <a:effectLst/>
              </a:rPr>
              <a:t>C </a:t>
            </a:r>
            <a:r>
              <a:rPr lang="en-US"/>
              <a:t>Flask 9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'30deg_doubling_time'!$J$1</c:f>
              <c:strCache>
                <c:ptCount val="1"/>
                <c:pt idx="0">
                  <c:v>Flask 9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37421719160104988"/>
                  <c:y val="-4.9886993292505106E-3"/>
                </c:manualLayout>
              </c:layout>
              <c:numFmt formatCode="General" sourceLinked="0"/>
            </c:trendlineLbl>
          </c:trendline>
          <c:xVal>
            <c:numRef>
              <c:f>'30deg_doubling_time'!$A$5:$A$8</c:f>
              <c:numCache>
                <c:formatCode>General</c:formatCode>
                <c:ptCount val="4"/>
                <c:pt idx="0">
                  <c:v>300</c:v>
                </c:pt>
                <c:pt idx="1">
                  <c:v>385</c:v>
                </c:pt>
                <c:pt idx="2">
                  <c:v>450</c:v>
                </c:pt>
                <c:pt idx="3">
                  <c:v>525</c:v>
                </c:pt>
              </c:numCache>
            </c:numRef>
          </c:xVal>
          <c:yVal>
            <c:numRef>
              <c:f>'30deg_doubling_time'!$J$5:$J$8</c:f>
              <c:numCache>
                <c:formatCode>General</c:formatCode>
                <c:ptCount val="4"/>
                <c:pt idx="0">
                  <c:v>-1.4740332754278973</c:v>
                </c:pt>
                <c:pt idx="1">
                  <c:v>-0.88188930515682273</c:v>
                </c:pt>
                <c:pt idx="2">
                  <c:v>-0.44628710262841947</c:v>
                </c:pt>
                <c:pt idx="3">
                  <c:v>0.27155269052189734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132096"/>
        <c:axId val="241132672"/>
      </c:scatterChart>
      <c:valAx>
        <c:axId val="241132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132672"/>
        <c:crosses val="autoZero"/>
        <c:crossBetween val="midCat"/>
      </c:valAx>
      <c:valAx>
        <c:axId val="241132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13209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HAP4 </a:t>
            </a:r>
            <a:r>
              <a:rPr lang="en-US" baseline="0"/>
              <a:t>13</a:t>
            </a:r>
            <a:r>
              <a:rPr lang="en-US" baseline="30000"/>
              <a:t>o</a:t>
            </a:r>
            <a:r>
              <a:rPr lang="en-US" baseline="0"/>
              <a:t>C Flask</a:t>
            </a:r>
            <a:r>
              <a:rPr lang="en-US"/>
              <a:t> 4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'13deg_doubling_time'!$E$1</c:f>
              <c:strCache>
                <c:ptCount val="1"/>
                <c:pt idx="0">
                  <c:v>Flask 4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45320866141732286"/>
                  <c:y val="-7.9262540099154274E-2"/>
                </c:manualLayout>
              </c:layout>
              <c:numFmt formatCode="General" sourceLinked="0"/>
            </c:trendlineLbl>
          </c:trendline>
          <c:xVal>
            <c:numRef>
              <c:f>'13deg_doubling_time'!$A$8:$A$19</c:f>
              <c:numCache>
                <c:formatCode>General</c:formatCode>
                <c:ptCount val="12"/>
                <c:pt idx="0">
                  <c:v>525</c:v>
                </c:pt>
                <c:pt idx="1">
                  <c:v>745</c:v>
                </c:pt>
                <c:pt idx="2">
                  <c:v>925</c:v>
                </c:pt>
                <c:pt idx="3" formatCode="#,##0">
                  <c:v>1105</c:v>
                </c:pt>
                <c:pt idx="4" formatCode="#,##0">
                  <c:v>1375</c:v>
                </c:pt>
                <c:pt idx="5" formatCode="#,##0">
                  <c:v>1435</c:v>
                </c:pt>
                <c:pt idx="6" formatCode="#,##0">
                  <c:v>1525</c:v>
                </c:pt>
                <c:pt idx="7" formatCode="#,##0">
                  <c:v>1605</c:v>
                </c:pt>
                <c:pt idx="8" formatCode="#,##0">
                  <c:v>1700</c:v>
                </c:pt>
                <c:pt idx="9" formatCode="#,##0">
                  <c:v>1790</c:v>
                </c:pt>
                <c:pt idx="10" formatCode="#,##0">
                  <c:v>1880</c:v>
                </c:pt>
                <c:pt idx="11" formatCode="#,##0">
                  <c:v>1995</c:v>
                </c:pt>
              </c:numCache>
            </c:numRef>
          </c:xVal>
          <c:yVal>
            <c:numRef>
              <c:f>'13deg_doubling_time'!$E$8:$E$19</c:f>
              <c:numCache>
                <c:formatCode>General</c:formatCode>
                <c:ptCount val="12"/>
                <c:pt idx="0">
                  <c:v>-1.6713133161521878</c:v>
                </c:pt>
                <c:pt idx="1">
                  <c:v>-1.3743657902546169</c:v>
                </c:pt>
                <c:pt idx="2">
                  <c:v>-1.1776554960085626</c:v>
                </c:pt>
                <c:pt idx="3">
                  <c:v>-0.99695863494160986</c:v>
                </c:pt>
                <c:pt idx="4">
                  <c:v>-0.7657178733947807</c:v>
                </c:pt>
                <c:pt idx="5">
                  <c:v>-0.61989671882035258</c:v>
                </c:pt>
                <c:pt idx="6">
                  <c:v>-0.4992264879226388</c:v>
                </c:pt>
                <c:pt idx="7">
                  <c:v>0.61599999999999999</c:v>
                </c:pt>
                <c:pt idx="8">
                  <c:v>0.67900000000000005</c:v>
                </c:pt>
                <c:pt idx="9">
                  <c:v>0.80600000000000005</c:v>
                </c:pt>
                <c:pt idx="10">
                  <c:v>1.016</c:v>
                </c:pt>
                <c:pt idx="11">
                  <c:v>1.1200000000000001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134976"/>
        <c:axId val="241135552"/>
      </c:scatterChart>
      <c:valAx>
        <c:axId val="241134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135552"/>
        <c:crosses val="autoZero"/>
        <c:crossBetween val="midCat"/>
      </c:valAx>
      <c:valAx>
        <c:axId val="241135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13497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>
                <a:effectLst/>
              </a:rPr>
              <a:t>HAP4 13</a:t>
            </a:r>
            <a:r>
              <a:rPr lang="en-US" sz="1800" b="1" i="0" u="none" strike="noStrike" baseline="30000" dirty="0">
                <a:effectLst/>
              </a:rPr>
              <a:t>o</a:t>
            </a:r>
            <a:r>
              <a:rPr lang="en-US" sz="1800" b="1" i="0" u="none" strike="noStrike" baseline="0" dirty="0">
                <a:effectLst/>
              </a:rPr>
              <a:t>C </a:t>
            </a:r>
            <a:r>
              <a:rPr lang="en-US" dirty="0"/>
              <a:t>Flask 5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'13deg_doubling_time'!$F$1</c:f>
              <c:strCache>
                <c:ptCount val="1"/>
                <c:pt idx="0">
                  <c:v>Flask 5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44710695538057743"/>
                  <c:y val="-4.5810002916302127E-2"/>
                </c:manualLayout>
              </c:layout>
              <c:numFmt formatCode="General" sourceLinked="0"/>
            </c:trendlineLbl>
          </c:trendline>
          <c:xVal>
            <c:numRef>
              <c:f>'13deg_doubling_time'!$A$8:$A$19</c:f>
              <c:numCache>
                <c:formatCode>General</c:formatCode>
                <c:ptCount val="12"/>
                <c:pt idx="0">
                  <c:v>525</c:v>
                </c:pt>
                <c:pt idx="1">
                  <c:v>745</c:v>
                </c:pt>
                <c:pt idx="2">
                  <c:v>925</c:v>
                </c:pt>
                <c:pt idx="3" formatCode="#,##0">
                  <c:v>1105</c:v>
                </c:pt>
                <c:pt idx="4" formatCode="#,##0">
                  <c:v>1375</c:v>
                </c:pt>
                <c:pt idx="5" formatCode="#,##0">
                  <c:v>1435</c:v>
                </c:pt>
                <c:pt idx="6" formatCode="#,##0">
                  <c:v>1525</c:v>
                </c:pt>
                <c:pt idx="7" formatCode="#,##0">
                  <c:v>1605</c:v>
                </c:pt>
                <c:pt idx="8" formatCode="#,##0">
                  <c:v>1700</c:v>
                </c:pt>
                <c:pt idx="9" formatCode="#,##0">
                  <c:v>1790</c:v>
                </c:pt>
                <c:pt idx="10" formatCode="#,##0">
                  <c:v>1880</c:v>
                </c:pt>
                <c:pt idx="11" formatCode="#,##0">
                  <c:v>1995</c:v>
                </c:pt>
              </c:numCache>
            </c:numRef>
          </c:xVal>
          <c:yVal>
            <c:numRef>
              <c:f>'13deg_doubling_time'!$F$8:$F$19</c:f>
              <c:numCache>
                <c:formatCode>General</c:formatCode>
                <c:ptCount val="12"/>
                <c:pt idx="0">
                  <c:v>-1.5278579254416775</c:v>
                </c:pt>
                <c:pt idx="1">
                  <c:v>-1.3205066205818874</c:v>
                </c:pt>
                <c:pt idx="2">
                  <c:v>-1.016111067156366</c:v>
                </c:pt>
                <c:pt idx="3">
                  <c:v>-0.92886951408101515</c:v>
                </c:pt>
                <c:pt idx="4">
                  <c:v>-0.69715520195748415</c:v>
                </c:pt>
                <c:pt idx="5">
                  <c:v>-0.51416452503150534</c:v>
                </c:pt>
                <c:pt idx="6">
                  <c:v>-0.46840490788203853</c:v>
                </c:pt>
                <c:pt idx="7">
                  <c:v>0.66200000000000003</c:v>
                </c:pt>
                <c:pt idx="8">
                  <c:v>0.745</c:v>
                </c:pt>
                <c:pt idx="9">
                  <c:v>0.82799999999999996</c:v>
                </c:pt>
                <c:pt idx="10">
                  <c:v>1.1060000000000001</c:v>
                </c:pt>
                <c:pt idx="11">
                  <c:v>1.212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137280"/>
        <c:axId val="241137856"/>
      </c:scatterChart>
      <c:valAx>
        <c:axId val="24113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137856"/>
        <c:crosses val="autoZero"/>
        <c:crossBetween val="midCat"/>
      </c:valAx>
      <c:valAx>
        <c:axId val="241137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1372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>
                <a:effectLst/>
              </a:rPr>
              <a:t>HAP4 13</a:t>
            </a:r>
            <a:r>
              <a:rPr lang="en-US" sz="1800" b="1" i="0" u="none" strike="noStrike" baseline="30000">
                <a:effectLst/>
              </a:rPr>
              <a:t>o</a:t>
            </a:r>
            <a:r>
              <a:rPr lang="en-US" sz="1800" b="1" i="0" u="none" strike="noStrike" baseline="0">
                <a:effectLst/>
              </a:rPr>
              <a:t>C </a:t>
            </a:r>
            <a:r>
              <a:rPr lang="en-US"/>
              <a:t>Flask 6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'13deg_doubling_time'!$G$1</c:f>
              <c:strCache>
                <c:ptCount val="1"/>
                <c:pt idx="0">
                  <c:v>Flask 6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41820931758530183"/>
                  <c:y val="-0.1063141586468358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/>
                      <a:t> 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trendline>
            <c:trendlineType val="linear"/>
            <c:dispRSqr val="1"/>
            <c:dispEq val="1"/>
            <c:trendlineLbl>
              <c:layout>
                <c:manualLayout>
                  <c:x val="0.45709820647419075"/>
                  <c:y val="-0.21279564012831728"/>
                </c:manualLayout>
              </c:layout>
              <c:numFmt formatCode="General" sourceLinked="0"/>
            </c:trendlineLbl>
          </c:trendline>
          <c:xVal>
            <c:numRef>
              <c:f>'13deg_doubling_time'!$A$8:$A$19</c:f>
              <c:numCache>
                <c:formatCode>General</c:formatCode>
                <c:ptCount val="12"/>
                <c:pt idx="0">
                  <c:v>525</c:v>
                </c:pt>
                <c:pt idx="1">
                  <c:v>745</c:v>
                </c:pt>
                <c:pt idx="2">
                  <c:v>925</c:v>
                </c:pt>
                <c:pt idx="3" formatCode="#,##0">
                  <c:v>1105</c:v>
                </c:pt>
                <c:pt idx="4" formatCode="#,##0">
                  <c:v>1375</c:v>
                </c:pt>
                <c:pt idx="5" formatCode="#,##0">
                  <c:v>1435</c:v>
                </c:pt>
                <c:pt idx="6" formatCode="#,##0">
                  <c:v>1525</c:v>
                </c:pt>
                <c:pt idx="7" formatCode="#,##0">
                  <c:v>1605</c:v>
                </c:pt>
                <c:pt idx="8" formatCode="#,##0">
                  <c:v>1700</c:v>
                </c:pt>
                <c:pt idx="9" formatCode="#,##0">
                  <c:v>1790</c:v>
                </c:pt>
                <c:pt idx="10" formatCode="#,##0">
                  <c:v>1880</c:v>
                </c:pt>
                <c:pt idx="11" formatCode="#,##0">
                  <c:v>1995</c:v>
                </c:pt>
              </c:numCache>
            </c:numRef>
          </c:xVal>
          <c:yVal>
            <c:numRef>
              <c:f>'13deg_doubling_time'!$G$8:$G$19</c:f>
              <c:numCache>
                <c:formatCode>General</c:formatCode>
                <c:ptCount val="12"/>
                <c:pt idx="0">
                  <c:v>-1.6766466621275504</c:v>
                </c:pt>
                <c:pt idx="1">
                  <c:v>-1.422958345491482</c:v>
                </c:pt>
                <c:pt idx="2">
                  <c:v>-1.0758728016986201</c:v>
                </c:pt>
                <c:pt idx="3">
                  <c:v>-0.98349948156760514</c:v>
                </c:pt>
                <c:pt idx="4">
                  <c:v>-1.1841701770297564</c:v>
                </c:pt>
                <c:pt idx="5">
                  <c:v>-0.56916120077895416</c:v>
                </c:pt>
                <c:pt idx="6">
                  <c:v>-0.44161055474451766</c:v>
                </c:pt>
                <c:pt idx="7">
                  <c:v>0.65500000000000003</c:v>
                </c:pt>
                <c:pt idx="8">
                  <c:v>0.71099999999999997</c:v>
                </c:pt>
                <c:pt idx="9">
                  <c:v>0.82099999999999995</c:v>
                </c:pt>
                <c:pt idx="10">
                  <c:v>1.054</c:v>
                </c:pt>
                <c:pt idx="11">
                  <c:v>1.1499999999999999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156096"/>
        <c:axId val="241156672"/>
      </c:scatterChart>
      <c:valAx>
        <c:axId val="241156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156672"/>
        <c:crosses val="autoZero"/>
        <c:crossBetween val="midCat"/>
      </c:valAx>
      <c:valAx>
        <c:axId val="241156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15609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6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1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8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9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1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8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8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1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2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02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9166B-F539-4BA1-A6BF-B49D5EA997C7}" type="datetimeFigureOut">
              <a:rPr lang="en-US" smtClean="0"/>
              <a:t>6/24/2015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9DC7-437D-4288-BD3D-F5886B25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9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1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Gel Electrophoresis Can be Used to Show the High Quality of Purified </a:t>
            </a:r>
            <a:r>
              <a:rPr lang="en-US" sz="2800" b="1" dirty="0" err="1">
                <a:solidFill>
                  <a:srgbClr val="000090"/>
                </a:solidFill>
                <a:latin typeface="Arial"/>
                <a:cs typeface="Arial"/>
              </a:rPr>
              <a:t>aRNA</a:t>
            </a:r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 Samples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t="37620" r="55117" b="28827"/>
          <a:stretch/>
        </p:blipFill>
        <p:spPr bwMode="auto">
          <a:xfrm>
            <a:off x="152399" y="1640137"/>
            <a:ext cx="3962401" cy="243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31572" y="1351677"/>
            <a:ext cx="350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b="1" i="1" dirty="0">
                <a:latin typeface="Arial"/>
                <a:cs typeface="Arial"/>
              </a:rPr>
              <a:t>Δ</a:t>
            </a:r>
            <a:r>
              <a:rPr lang="en-US" sz="1400" b="1" i="1" dirty="0" smtClean="0">
                <a:latin typeface="Arial"/>
                <a:cs typeface="Arial"/>
              </a:rPr>
              <a:t>yap1, </a:t>
            </a:r>
            <a:r>
              <a:rPr lang="en-US" sz="1400" b="1" dirty="0" smtClean="0">
                <a:latin typeface="Arial"/>
                <a:cs typeface="Arial"/>
              </a:rPr>
              <a:t>Flask 1</a:t>
            </a:r>
            <a:endParaRPr lang="en-US" sz="14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39385" r="54894" b="25185"/>
          <a:stretch/>
        </p:blipFill>
        <p:spPr bwMode="auto">
          <a:xfrm>
            <a:off x="4449651" y="1541869"/>
            <a:ext cx="4038600" cy="253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57800" y="1351677"/>
            <a:ext cx="350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b="1" i="1" dirty="0">
                <a:latin typeface="Arial"/>
                <a:cs typeface="Arial"/>
              </a:rPr>
              <a:t>Δ</a:t>
            </a:r>
            <a:r>
              <a:rPr lang="en-US" sz="1400" b="1" i="1" dirty="0" smtClean="0">
                <a:latin typeface="Arial"/>
                <a:cs typeface="Arial"/>
              </a:rPr>
              <a:t>yap1, </a:t>
            </a:r>
            <a:r>
              <a:rPr lang="en-US" sz="1400" b="1" dirty="0" smtClean="0">
                <a:latin typeface="Arial"/>
                <a:cs typeface="Arial"/>
              </a:rPr>
              <a:t>Flask 2</a:t>
            </a:r>
            <a:endParaRPr lang="en-US" sz="14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37748" r="54759" b="27073"/>
          <a:stretch/>
        </p:blipFill>
        <p:spPr bwMode="auto">
          <a:xfrm>
            <a:off x="177084" y="4101216"/>
            <a:ext cx="4058894" cy="262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94008" y="4071999"/>
            <a:ext cx="350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b="1" i="1" dirty="0">
                <a:latin typeface="Arial"/>
                <a:cs typeface="Arial"/>
              </a:rPr>
              <a:t>Δ</a:t>
            </a:r>
            <a:r>
              <a:rPr lang="en-US" sz="1400" b="1" i="1" dirty="0" smtClean="0">
                <a:latin typeface="Arial"/>
                <a:cs typeface="Arial"/>
              </a:rPr>
              <a:t>yap1, </a:t>
            </a:r>
            <a:r>
              <a:rPr lang="en-US" sz="1400" b="1" dirty="0" smtClean="0">
                <a:latin typeface="Arial"/>
                <a:cs typeface="Arial"/>
              </a:rPr>
              <a:t>Flask 3</a:t>
            </a:r>
            <a:endParaRPr lang="en-US" sz="1400" b="1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38684" r="54085" b="26886"/>
          <a:stretch/>
        </p:blipFill>
        <p:spPr bwMode="auto">
          <a:xfrm>
            <a:off x="4665439" y="4258084"/>
            <a:ext cx="4097561" cy="253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257800" y="4070510"/>
            <a:ext cx="350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b="1" i="1" dirty="0">
                <a:latin typeface="Arial"/>
                <a:cs typeface="Arial"/>
              </a:rPr>
              <a:t>Δ</a:t>
            </a:r>
            <a:r>
              <a:rPr lang="en-US" sz="1400" b="1" i="1" dirty="0" smtClean="0">
                <a:latin typeface="Arial"/>
                <a:cs typeface="Arial"/>
              </a:rPr>
              <a:t>yap1, </a:t>
            </a:r>
            <a:r>
              <a:rPr lang="en-US" sz="1400" b="1" dirty="0" smtClean="0">
                <a:latin typeface="Arial"/>
                <a:cs typeface="Arial"/>
              </a:rPr>
              <a:t>Flask 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85032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Genotype of Strains Confirmed by PCR and DNA Sequencing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The mutant strains genotyped include: </a:t>
            </a:r>
            <a:r>
              <a:rPr lang="el-GR" sz="2800" dirty="0" smtClean="0">
                <a:latin typeface="Arial"/>
                <a:cs typeface="Arial"/>
              </a:rPr>
              <a:t>Δ</a:t>
            </a:r>
            <a:r>
              <a:rPr lang="en-US" sz="2800" i="1" dirty="0" smtClean="0">
                <a:latin typeface="Arial"/>
                <a:cs typeface="Arial"/>
              </a:rPr>
              <a:t>nrg1, </a:t>
            </a:r>
            <a:r>
              <a:rPr lang="el-GR" sz="2800" dirty="0" smtClean="0">
                <a:latin typeface="Arial"/>
                <a:cs typeface="Arial"/>
              </a:rPr>
              <a:t>Δ</a:t>
            </a:r>
            <a:r>
              <a:rPr lang="en-US" sz="2800" i="1" dirty="0" smtClean="0">
                <a:latin typeface="Arial"/>
                <a:cs typeface="Arial"/>
              </a:rPr>
              <a:t>phd1, </a:t>
            </a:r>
            <a:r>
              <a:rPr lang="el-GR" sz="2800" dirty="0" smtClean="0">
                <a:latin typeface="Arial"/>
                <a:cs typeface="Arial"/>
              </a:rPr>
              <a:t>Δ</a:t>
            </a:r>
            <a:r>
              <a:rPr lang="en-US" sz="2800" i="1" dirty="0" smtClean="0">
                <a:latin typeface="Arial"/>
                <a:cs typeface="Arial"/>
              </a:rPr>
              <a:t>rsf2, </a:t>
            </a:r>
            <a:r>
              <a:rPr lang="el-GR" sz="2800" dirty="0" smtClean="0">
                <a:latin typeface="Arial"/>
                <a:cs typeface="Arial"/>
              </a:rPr>
              <a:t>Δ</a:t>
            </a:r>
            <a:r>
              <a:rPr lang="en-US" sz="2800" i="1" dirty="0" smtClean="0">
                <a:latin typeface="Arial"/>
                <a:cs typeface="Arial"/>
              </a:rPr>
              <a:t>rtg3, </a:t>
            </a:r>
            <a:r>
              <a:rPr lang="el-GR" sz="2800" dirty="0" smtClean="0">
                <a:latin typeface="Arial"/>
                <a:cs typeface="Arial"/>
              </a:rPr>
              <a:t>Δ</a:t>
            </a:r>
            <a:r>
              <a:rPr lang="en-US" sz="2800" i="1" dirty="0" smtClean="0">
                <a:latin typeface="Arial"/>
                <a:cs typeface="Arial"/>
              </a:rPr>
              <a:t>yhp1, </a:t>
            </a:r>
            <a:r>
              <a:rPr lang="el-GR" sz="2800" dirty="0" smtClean="0">
                <a:latin typeface="Arial"/>
                <a:cs typeface="Arial"/>
              </a:rPr>
              <a:t>Δ</a:t>
            </a:r>
            <a:r>
              <a:rPr lang="en-US" sz="2800" i="1" dirty="0" smtClean="0">
                <a:latin typeface="Arial"/>
                <a:cs typeface="Arial"/>
              </a:rPr>
              <a:t>yox1 </a:t>
            </a: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4037086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2" t="28953" r="51601" b="35762"/>
          <a:stretch/>
        </p:blipFill>
        <p:spPr bwMode="auto">
          <a:xfrm>
            <a:off x="4896118" y="2731355"/>
            <a:ext cx="3810000" cy="38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8800" y="6326820"/>
            <a:ext cx="2701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Genotyping of ∆yhp1 by Colony PCR</a:t>
            </a:r>
          </a:p>
        </p:txBody>
      </p:sp>
    </p:spTree>
    <p:extLst>
      <p:ext uri="{BB962C8B-B14F-4D97-AF65-F5344CB8AC3E}">
        <p14:creationId xmlns:p14="http://schemas.microsoft.com/office/powerpoint/2010/main" val="83171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Gel Electrophoresis confirms the success of PCR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2133600"/>
            <a:ext cx="4724400" cy="4654232"/>
          </a:xfrm>
        </p:spPr>
      </p:pic>
      <p:sp>
        <p:nvSpPr>
          <p:cNvPr id="5" name="TextBox 4"/>
          <p:cNvSpPr txBox="1"/>
          <p:nvPr/>
        </p:nvSpPr>
        <p:spPr>
          <a:xfrm>
            <a:off x="304800" y="16002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dNRG1 Gel Electrophoresis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6127" y="1371600"/>
            <a:ext cx="38862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Left to right:</a:t>
            </a:r>
          </a:p>
          <a:p>
            <a:r>
              <a:rPr lang="en-US" sz="15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1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control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master mix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wild type lysate</a:t>
            </a:r>
          </a:p>
          <a:p>
            <a:pPr marL="342900" indent="-342900">
              <a:buFontTx/>
              <a:buAutoNum type="arabicPeriod"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B</a:t>
            </a:r>
          </a:p>
          <a:p>
            <a:pPr marL="342900" indent="-342900">
              <a:buFontTx/>
              <a:buAutoNum type="arabicPeriod"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C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  <a:p>
            <a:r>
              <a:rPr lang="en-US" sz="15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2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dNRG1 lysate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dNRG1 lysate, Primers A &amp; B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dNRG1 lysate, Primers A &amp;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dNRG1 lysate, Primers C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dNRG1 lysate, Primers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dNRG1 lysate, Primers A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209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983673" y="22098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5359" y="222602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48534" y="22098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00171" y="219375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1857" y="221909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03543" y="219375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32938" y="22098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2333" y="219375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19437" y="222602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8872" y="476341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2945" y="476341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54631" y="477963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17806" y="476341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69443" y="47473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71129" y="477270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72815" y="47473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02210" y="476341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31605" y="47473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88709" y="477963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38548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Gel Electrophoresis confirms the success of PCR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" y="1970571"/>
            <a:ext cx="5077691" cy="4880502"/>
          </a:xfrm>
        </p:spPr>
      </p:pic>
      <p:sp>
        <p:nvSpPr>
          <p:cNvPr id="5" name="TextBox 4"/>
          <p:cNvSpPr txBox="1"/>
          <p:nvPr/>
        </p:nvSpPr>
        <p:spPr>
          <a:xfrm>
            <a:off x="5036127" y="1371600"/>
            <a:ext cx="38862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Left to right:</a:t>
            </a:r>
          </a:p>
          <a:p>
            <a:r>
              <a:rPr lang="en-US" sz="15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1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control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master mix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wild type lysate</a:t>
            </a:r>
          </a:p>
          <a:p>
            <a:pPr marL="342900" indent="-342900">
              <a:buFontTx/>
              <a:buAutoNum type="arabicPeriod"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B</a:t>
            </a:r>
          </a:p>
          <a:p>
            <a:pPr marL="342900" indent="-342900">
              <a:buFontTx/>
              <a:buAutoNum type="arabicPeriod"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C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r>
              <a:rPr lang="en-US" sz="15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2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dPHD1 lysate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dPHD1 lysate, Primers A &amp; B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dPHD1 lysate, Primers A &amp;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dPHD1 lysate, Primers C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dPHD1 lysate, Primers </a:t>
            </a:r>
            <a:r>
              <a:rPr lang="en-US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dPHD1 lysate, Primers A &amp; D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3400" y="216149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7473" y="216149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439159" y="217771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1802334" y="216149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3971" y="214544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55657" y="217078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57343" y="214544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86738" y="216149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16133" y="214544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73237" y="2177716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1911" y="46482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75984" y="46482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377670" y="466442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40845" y="46482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92482" y="463215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94168" y="465749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795854" y="463215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25249" y="46482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454644" y="463215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811748" y="466442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4800" y="16002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dPHD1 Gel Electrophoresis</a:t>
            </a:r>
          </a:p>
        </p:txBody>
      </p:sp>
    </p:spTree>
    <p:extLst>
      <p:ext uri="{BB962C8B-B14F-4D97-AF65-F5344CB8AC3E}">
        <p14:creationId xmlns:p14="http://schemas.microsoft.com/office/powerpoint/2010/main" val="3549174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Gel Electrophoresis confirms the success of PCR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9" y="2057399"/>
            <a:ext cx="4958598" cy="4800601"/>
          </a:xfrm>
        </p:spPr>
      </p:pic>
      <p:sp>
        <p:nvSpPr>
          <p:cNvPr id="5" name="TextBox 4"/>
          <p:cNvSpPr txBox="1"/>
          <p:nvPr/>
        </p:nvSpPr>
        <p:spPr>
          <a:xfrm>
            <a:off x="5036127" y="1066800"/>
            <a:ext cx="3886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Left to right:</a:t>
            </a:r>
          </a:p>
          <a:p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1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control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master mix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wild type lysate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B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C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dRSF2 Lysate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dRSF2 lysate, Primers A &amp; B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2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dRSF2 lysate, Primers A &amp;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dRSF2 lysate, Primers C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dRSF2 lysate, Primers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dRSF2 lysate, Primers A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B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C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000" y="2298031"/>
            <a:ext cx="30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916859" y="2298031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286759" y="2314256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1587059" y="2314256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7359" y="2318209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3616" y="2318209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73916" y="2319066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216" y="2315113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74516" y="2313203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18312" y="2315970"/>
            <a:ext cx="4167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09995" y="2317352"/>
            <a:ext cx="457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62400" y="2292331"/>
            <a:ext cx="457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13250" y="4648200"/>
            <a:ext cx="30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69" name="Rectangle 68"/>
          <p:cNvSpPr/>
          <p:nvPr/>
        </p:nvSpPr>
        <p:spPr>
          <a:xfrm>
            <a:off x="919109" y="4648200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289009" y="4664425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589309" y="4664425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889609" y="4668378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175866" y="4668378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476166" y="4669235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75" name="Rectangle 74"/>
          <p:cNvSpPr/>
          <p:nvPr/>
        </p:nvSpPr>
        <p:spPr>
          <a:xfrm>
            <a:off x="2776466" y="4665282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076766" y="4663372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320562" y="4666139"/>
            <a:ext cx="4167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612245" y="4667521"/>
            <a:ext cx="457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64650" y="4642500"/>
            <a:ext cx="457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04800" y="16002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dRSF2 Gel Electrophoresis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3968" y="2298031"/>
            <a:ext cx="30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9827" y="2298031"/>
            <a:ext cx="300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9632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Gel Electrophoresis confirms the success of PCR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4978114" cy="4712293"/>
          </a:xfrm>
        </p:spPr>
      </p:pic>
      <p:sp>
        <p:nvSpPr>
          <p:cNvPr id="78" name="TextBox 77"/>
          <p:cNvSpPr txBox="1"/>
          <p:nvPr/>
        </p:nvSpPr>
        <p:spPr>
          <a:xfrm>
            <a:off x="964172" y="193031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338245" y="193031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639931" y="194654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03106" y="193031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319334" y="193031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83" name="Rectangle 82"/>
          <p:cNvSpPr/>
          <p:nvPr/>
        </p:nvSpPr>
        <p:spPr>
          <a:xfrm>
            <a:off x="2756429" y="193961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058115" y="191427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387510" y="193031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86" name="Rectangle 85"/>
          <p:cNvSpPr/>
          <p:nvPr/>
        </p:nvSpPr>
        <p:spPr>
          <a:xfrm>
            <a:off x="3716905" y="191427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074009" y="194654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02683" y="441702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89" name="Rectangle 88"/>
          <p:cNvSpPr/>
          <p:nvPr/>
        </p:nvSpPr>
        <p:spPr>
          <a:xfrm>
            <a:off x="1276756" y="441702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578442" y="443324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91" name="Rectangle 90"/>
          <p:cNvSpPr/>
          <p:nvPr/>
        </p:nvSpPr>
        <p:spPr>
          <a:xfrm>
            <a:off x="1941617" y="441702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393254" y="44009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694940" y="44263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94" name="Rectangle 93"/>
          <p:cNvSpPr/>
          <p:nvPr/>
        </p:nvSpPr>
        <p:spPr>
          <a:xfrm>
            <a:off x="2996626" y="44009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95" name="Rectangle 94"/>
          <p:cNvSpPr/>
          <p:nvPr/>
        </p:nvSpPr>
        <p:spPr>
          <a:xfrm>
            <a:off x="3326021" y="441702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655416" y="44009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012520" y="4433249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98" name="Rectangle 97"/>
          <p:cNvSpPr/>
          <p:nvPr/>
        </p:nvSpPr>
        <p:spPr>
          <a:xfrm>
            <a:off x="5181600" y="1524000"/>
            <a:ext cx="4572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Left to right:</a:t>
            </a:r>
          </a:p>
          <a:p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1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control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master mix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wild type lysate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B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C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2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dRTG3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dRTG3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lysate, Primers A &amp; B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dRTG3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lysate, Primers A &amp;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dRTG3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Primers C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dRTG3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Primers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dRTG3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lysate, Primers A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</p:txBody>
      </p:sp>
      <p:sp>
        <p:nvSpPr>
          <p:cNvPr id="99" name="Rectangle 98"/>
          <p:cNvSpPr/>
          <p:nvPr/>
        </p:nvSpPr>
        <p:spPr>
          <a:xfrm>
            <a:off x="758743" y="1447800"/>
            <a:ext cx="3001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dRTG3 Gel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Electrophoresis</a:t>
            </a:r>
          </a:p>
        </p:txBody>
      </p:sp>
    </p:spTree>
    <p:extLst>
      <p:ext uri="{BB962C8B-B14F-4D97-AF65-F5344CB8AC3E}">
        <p14:creationId xmlns:p14="http://schemas.microsoft.com/office/powerpoint/2010/main" val="3994436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Gel Electrophoresis confirms the success of PCR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2016203"/>
            <a:ext cx="4939612" cy="4841798"/>
          </a:xfrm>
        </p:spPr>
      </p:pic>
      <p:sp>
        <p:nvSpPr>
          <p:cNvPr id="5" name="TextBox 4"/>
          <p:cNvSpPr txBox="1"/>
          <p:nvPr/>
        </p:nvSpPr>
        <p:spPr>
          <a:xfrm>
            <a:off x="718722" y="204135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2795" y="204135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1477294" y="205758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1950220" y="202531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0136" y="202531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03543" y="202531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56072" y="202531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43746" y="203224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23984" y="201620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30245" y="204847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1286" y="43434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85359" y="43434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87045" y="435962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50220" y="43434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01857" y="432735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54386" y="436199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20612" y="432735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50007" y="43434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79402" y="432735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36506" y="4359625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62600" y="1384419"/>
            <a:ext cx="3048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1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control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Mix Positive control 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Template Positive control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Primers A-B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Primers A-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Primers C-D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Primers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Primers A-D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2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Yox1 template positive control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Yox1, Primers A-B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Yox1, Primers A-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Yox1, Primers C-D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Yox1, Primers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Yox1, Primers A-D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5491" y="1585190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dYOX1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 Electrophoresis Results</a:t>
            </a:r>
          </a:p>
        </p:txBody>
      </p:sp>
    </p:spTree>
    <p:extLst>
      <p:ext uri="{BB962C8B-B14F-4D97-AF65-F5344CB8AC3E}">
        <p14:creationId xmlns:p14="http://schemas.microsoft.com/office/powerpoint/2010/main" val="39134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Gel Electrophoresis confirms the success of PCR</a:t>
            </a:r>
            <a:endParaRPr lang="en-US" dirty="0"/>
          </a:p>
        </p:txBody>
      </p:sp>
      <p:pic>
        <p:nvPicPr>
          <p:cNvPr id="4" name="Picture 2" descr="E:\PCR_yhp1_20150603_8sec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3816" r="10200" b="5097"/>
          <a:stretch/>
        </p:blipFill>
        <p:spPr bwMode="auto">
          <a:xfrm rot="21444062">
            <a:off x="86103" y="1879134"/>
            <a:ext cx="4264528" cy="4704785"/>
          </a:xfrm>
          <a:prstGeom prst="rect">
            <a:avLst/>
          </a:prstGeom>
          <a:noFill/>
          <a:scene3d>
            <a:camera prst="orthographicFront">
              <a:rot lat="0" lon="0" rev="21576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1600200"/>
            <a:ext cx="382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dYHP1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 Electrophoresis Results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95501" y="1447800"/>
            <a:ext cx="4572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Left to right:</a:t>
            </a:r>
          </a:p>
          <a:p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1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control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master mix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wild type lysate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B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C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lysate, Primers A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r>
              <a:rPr lang="en-US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Row 2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Ladder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control,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dYHP1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dYHP1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lysate, Primers A &amp; B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dYHP1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lysate, Primers A &amp;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dYHP1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Primers C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dYHP1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lysate, Primers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kanC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dYHP1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lysate, Primers A &amp; D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971" y="245501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853044" y="245501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4730" y="247124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6049" y="245076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93678" y="245076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18368" y="247124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03748" y="248029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24644" y="247124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82547" y="245501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84233" y="244968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971" y="447935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3044" y="44958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0463" y="451202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71782" y="449155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89411" y="449155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14101" y="451202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99481" y="452107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20377" y="451202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78280" y="449580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779966" y="4490467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90734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Genotype of Strains Confirmed by PCR and DNA Sequencing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22" y="2743200"/>
            <a:ext cx="4714875" cy="213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0" y="2342642"/>
            <a:ext cx="4038600" cy="293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1095" y="5410200"/>
            <a:ext cx="3847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Sequencing data for </a:t>
            </a:r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nrg1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Primer 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0514" y="5410200"/>
            <a:ext cx="384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BLAST Alignment  for </a:t>
            </a:r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rtg3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Primer A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100% Accuracy to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Uptag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Sequence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:BLAST NRG1-1 NRG1-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38" y="28977"/>
            <a:ext cx="5294290" cy="23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07656" y="2362200"/>
            <a:ext cx="384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BLAST Alignment  for </a:t>
            </a:r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nrg1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Primer A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97% Accuracy to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Uptag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Sequence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55135"/>
            <a:ext cx="529998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07656" y="5715000"/>
            <a:ext cx="384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BLAST Alignment  for </a:t>
            </a:r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phd1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Primer A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97% Accuracy to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Uptag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Sequence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50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Budding Yeast, </a:t>
            </a:r>
            <a:r>
              <a:rPr lang="en-US" sz="3200" b="1" i="1" dirty="0" smtClean="0">
                <a:solidFill>
                  <a:srgbClr val="000090"/>
                </a:solidFill>
                <a:latin typeface="Arial"/>
                <a:cs typeface="Arial"/>
              </a:rPr>
              <a:t>Saccharomyces </a:t>
            </a:r>
            <a:r>
              <a:rPr lang="en-US" sz="3200" b="1" i="1" dirty="0" err="1" smtClean="0">
                <a:solidFill>
                  <a:srgbClr val="000090"/>
                </a:solidFill>
                <a:latin typeface="Arial"/>
                <a:cs typeface="Arial"/>
              </a:rPr>
              <a:t>cerevisiae</a:t>
            </a:r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 is an Ideal Model Organism for Systems Biology</a:t>
            </a:r>
            <a:endParaRPr lang="en-US" sz="3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" b="474"/>
          <a:stretch/>
        </p:blipFill>
        <p:spPr bwMode="auto">
          <a:xfrm>
            <a:off x="152400" y="2448919"/>
            <a:ext cx="3905352" cy="343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86200" y="2743200"/>
            <a:ext cx="53608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Budding yeast has a small genome of approximately 6000 genes.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These 6000 genes are regulated by roughly 250 transcription factors.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Deletion strain collections and other molecular genetic tools are readily available.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468779"/>
            <a:ext cx="12121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 smtClean="0"/>
              <a:t>Alberts</a:t>
            </a:r>
            <a:r>
              <a:rPr lang="en-US" sz="1000" dirty="0" smtClean="0"/>
              <a:t> et al. (2004)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461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:BLAST RSF2-1 RSF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381000"/>
            <a:ext cx="6105525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626" y="2647951"/>
            <a:ext cx="384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BLAST Alignment  for </a:t>
            </a:r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rsf2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Primer A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100% Accuracy to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Uptag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Sequence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Image:BLAST YOX1-1 YOX1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3396231"/>
            <a:ext cx="6105525" cy="23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24626" y="5638800"/>
            <a:ext cx="384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BLAST Alignment  for </a:t>
            </a:r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yox1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Primer A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99% Accuracy to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Uptag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Sequence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010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42" y="2518424"/>
            <a:ext cx="60198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02088" y="4356749"/>
            <a:ext cx="384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BLAST Alignment  for </a:t>
            </a:r>
            <a:r>
              <a:rPr lang="el-G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yhp1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A-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kanB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Primer A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100% Accuracy to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Uptag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Sequence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296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Arial"/>
                <a:cs typeface="Arial"/>
              </a:rPr>
              <a:t>Δnrg1 is </a:t>
            </a:r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Impaired </a:t>
            </a:r>
            <a:r>
              <a:rPr lang="en-US" sz="3200" b="1" dirty="0">
                <a:solidFill>
                  <a:srgbClr val="000090"/>
                </a:solidFill>
                <a:latin typeface="Arial"/>
                <a:cs typeface="Arial"/>
              </a:rPr>
              <a:t>for </a:t>
            </a:r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Growth </a:t>
            </a:r>
            <a:r>
              <a:rPr lang="en-US" sz="3200" b="1" dirty="0">
                <a:solidFill>
                  <a:srgbClr val="000090"/>
                </a:solidFill>
                <a:latin typeface="Arial"/>
                <a:cs typeface="Arial"/>
              </a:rPr>
              <a:t>at 37ºC, but </a:t>
            </a:r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Grows Better </a:t>
            </a:r>
            <a:r>
              <a:rPr lang="en-US" sz="3200" b="1" dirty="0">
                <a:solidFill>
                  <a:srgbClr val="000090"/>
                </a:solidFill>
                <a:latin typeface="Arial"/>
                <a:cs typeface="Arial"/>
              </a:rPr>
              <a:t>than the </a:t>
            </a:r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Wild-Type </a:t>
            </a:r>
            <a:r>
              <a:rPr lang="en-US" sz="3200" b="1" dirty="0">
                <a:solidFill>
                  <a:srgbClr val="000090"/>
                </a:solidFill>
                <a:latin typeface="Arial"/>
                <a:cs typeface="Arial"/>
              </a:rPr>
              <a:t>at </a:t>
            </a:r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15ºC</a:t>
            </a:r>
            <a:endParaRPr lang="en-US" sz="3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6257" y="1526819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latin typeface="Arial"/>
                <a:cs typeface="Arial"/>
              </a:rPr>
              <a:t>Δ</a:t>
            </a:r>
            <a:r>
              <a:rPr lang="en-US" i="1" dirty="0">
                <a:latin typeface="Arial"/>
                <a:cs typeface="Arial"/>
              </a:rPr>
              <a:t>nrg1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97096" y="1523921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wild-type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266657" y="4326045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30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C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67242" y="5482354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37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C</a:t>
            </a:r>
            <a:endParaRPr lang="en-US" sz="16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05442" y="5114584"/>
            <a:ext cx="32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105442" y="2846872"/>
            <a:ext cx="32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105442" y="3965488"/>
            <a:ext cx="32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267242" y="315412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</a:t>
            </a:r>
            <a:r>
              <a:rPr lang="en-US" sz="1600" b="1" dirty="0" smtClean="0"/>
              <a:t>0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C</a:t>
            </a:r>
            <a:endParaRPr lang="en-US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267242" y="2138479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15</a:t>
            </a:r>
            <a:r>
              <a:rPr lang="en-US" sz="1600" b="1" baseline="30000" dirty="0" smtClean="0"/>
              <a:t>o</a:t>
            </a:r>
            <a:r>
              <a:rPr lang="en-US" sz="1600" b="1" dirty="0" smtClean="0"/>
              <a:t>C</a:t>
            </a:r>
            <a:endParaRPr lang="en-US" sz="16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266657" y="4534103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day 1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266657" y="5651629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day 1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2266657" y="3354099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day 4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2267242" y="2338533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day 5</a:t>
            </a:r>
            <a:endParaRPr lang="en-US" sz="1200" dirty="0"/>
          </a:p>
        </p:txBody>
      </p:sp>
      <p:pic>
        <p:nvPicPr>
          <p:cNvPr id="39" name="Picture 2" descr="C:\Users\GRNmap\Desktop\wt_dnrg1_dphd1_growth_experiment\dnrg1_Day1_30deg_201506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5" t="32880" r="26610" b="49473"/>
          <a:stretch/>
        </p:blipFill>
        <p:spPr bwMode="auto">
          <a:xfrm>
            <a:off x="2973662" y="4083843"/>
            <a:ext cx="1646430" cy="4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GRNmap\Desktop\wt_dnrg1_dphd1_growth_experiment\dnrg1_Day1_30deg_201506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53940" r="26385" b="27567"/>
          <a:stretch/>
        </p:blipFill>
        <p:spPr bwMode="auto">
          <a:xfrm>
            <a:off x="2964371" y="4597906"/>
            <a:ext cx="1646430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GRNmap\Desktop\wt_dnrg1_dphd1_growth_experiment\dnrg1_Day1_37deg_201506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5" t="32821" r="26711" b="48686"/>
          <a:stretch/>
        </p:blipFill>
        <p:spPr bwMode="auto">
          <a:xfrm>
            <a:off x="2973696" y="5240048"/>
            <a:ext cx="1646396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GRNmap\Desktop\wt_dnrg1_dphd1_growth_experiment\dnrg1_Day1_37deg_201506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53929" r="27417" b="27579"/>
          <a:stretch/>
        </p:blipFill>
        <p:spPr bwMode="auto">
          <a:xfrm>
            <a:off x="2973662" y="5758738"/>
            <a:ext cx="1646430" cy="41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C:\Users\GRNmap\Desktop\wt_dnrg1_dphd1_growth_experiment\wt_Day1_30deg_201506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8" t="33391" r="21918" b="48116"/>
          <a:stretch/>
        </p:blipFill>
        <p:spPr bwMode="auto">
          <a:xfrm>
            <a:off x="4781257" y="4083843"/>
            <a:ext cx="1646396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GRNmap\Desktop\wt_dnrg1_dphd1_growth_experiment\wt_Day1_30deg_201506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52290" r="21779" b="29217"/>
          <a:stretch/>
        </p:blipFill>
        <p:spPr bwMode="auto">
          <a:xfrm>
            <a:off x="4794483" y="4597905"/>
            <a:ext cx="1646430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1" descr="C:\Users\GRNmap\Desktop\wt_dnrg1_dphd1_growth_experiment\wt_Day1_37deg_201506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29940" r="23974" b="51566"/>
          <a:stretch/>
        </p:blipFill>
        <p:spPr bwMode="auto">
          <a:xfrm>
            <a:off x="4803507" y="5240026"/>
            <a:ext cx="1646396" cy="41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C:\Users\GRNmap\Desktop\wt_dnrg1_dphd1_growth_experiment\wt_Day1_37deg_201506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7" t="50000" r="25838" b="31507"/>
          <a:stretch/>
        </p:blipFill>
        <p:spPr bwMode="auto">
          <a:xfrm>
            <a:off x="4802721" y="5758716"/>
            <a:ext cx="1646430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GRNmap\Desktop\wt_dnrg1_dphd1_growth_experiment\dnrg1_day5_20deg_201506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36473" r="30138" b="45034"/>
          <a:stretch/>
        </p:blipFill>
        <p:spPr bwMode="auto">
          <a:xfrm>
            <a:off x="2973662" y="2942472"/>
            <a:ext cx="1646430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GRNmap\Desktop\wt_dnrg1_dphd1_growth_experiment\dnrg1_day5_20deg_2015060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t="55592" r="29110" b="25915"/>
          <a:stretch/>
        </p:blipFill>
        <p:spPr bwMode="auto">
          <a:xfrm>
            <a:off x="2973662" y="3455015"/>
            <a:ext cx="1646430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GRNmap\Desktop\wt_dnrg1_dphd1_growth_experiment\wt_day4_20deg_2015060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33390" r="36988" b="48117"/>
          <a:stretch/>
        </p:blipFill>
        <p:spPr bwMode="auto">
          <a:xfrm>
            <a:off x="4781223" y="2942471"/>
            <a:ext cx="1646430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 descr="C:\Users\GRNmap\Desktop\wt_dnrg1_dphd1_growth_experiment\wt_day4_20deg_2015060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52570" r="36988" b="28937"/>
          <a:stretch/>
        </p:blipFill>
        <p:spPr bwMode="auto">
          <a:xfrm>
            <a:off x="4781223" y="3455015"/>
            <a:ext cx="1646430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GRNmap\Desktop\wt_dnrg1_dphd1_growth_experiment\dnrg1_day5_15deg_2015060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30308" r="33016" b="51199"/>
          <a:stretch/>
        </p:blipFill>
        <p:spPr bwMode="auto">
          <a:xfrm>
            <a:off x="2973696" y="1896151"/>
            <a:ext cx="1646396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GRNmap\Desktop\wt_dnrg1_dphd1_growth_experiment\dnrg1_day5_15deg_2015060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50763" r="33016" b="30744"/>
          <a:stretch/>
        </p:blipFill>
        <p:spPr bwMode="auto">
          <a:xfrm>
            <a:off x="2973696" y="2374554"/>
            <a:ext cx="1646396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C:\Users\GRNmap\Desktop\wt_dnrg1_dphd1_growth_experiment\wt_day5_15deg_20150606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30860" r="28083" b="50647"/>
          <a:stretch/>
        </p:blipFill>
        <p:spPr bwMode="auto">
          <a:xfrm>
            <a:off x="4781223" y="1896151"/>
            <a:ext cx="1646430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C:\Users\GRNmap\Desktop\wt_dnrg1_dphd1_growth_experiment\wt_day5_15deg_20150606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53752" r="28083" b="27755"/>
          <a:stretch/>
        </p:blipFill>
        <p:spPr bwMode="auto">
          <a:xfrm>
            <a:off x="4781223" y="2374554"/>
            <a:ext cx="1646430" cy="4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219200"/>
            <a:ext cx="769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dPHD1 and dNRG1 </a:t>
            </a:r>
          </a:p>
          <a:p>
            <a:pPr algn="ctr"/>
            <a:r>
              <a:rPr lang="en-US" sz="4400" dirty="0" smtClean="0"/>
              <a:t>Growth Experiment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433623" y="2821171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through June 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, 2015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14500" y="3505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Monica Hong, Kevin McGee and Kevin Wyllie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1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1 – 06/02/2015</a:t>
            </a:r>
            <a:endParaRPr lang="en-US" sz="4000" dirty="0"/>
          </a:p>
        </p:txBody>
      </p:sp>
      <p:pic>
        <p:nvPicPr>
          <p:cNvPr id="1026" name="Picture 2" descr="C:\Users\GRNmap\Desktop\wt_dnrg1_dphd1_growth_experiment\dnrg1_Day1_30deg_201506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5" t="32880" r="26610" b="49473"/>
          <a:stretch/>
        </p:blipFill>
        <p:spPr bwMode="auto">
          <a:xfrm>
            <a:off x="609600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RNmap\Desktop\wt_dnrg1_dphd1_growth_experiment\dnrg1_Day1_30deg_201506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53940" r="26385" b="27567"/>
          <a:stretch/>
        </p:blipFill>
        <p:spPr bwMode="auto">
          <a:xfrm>
            <a:off x="609600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30°C</a:t>
            </a:r>
            <a:endParaRPr lang="en-US" dirty="0"/>
          </a:p>
        </p:txBody>
      </p:sp>
      <p:pic>
        <p:nvPicPr>
          <p:cNvPr id="1027" name="Picture 3" descr="C:\Users\GRNmap\Desktop\wt_dnrg1_dphd1_growth_experiment\dnrg1_Day1_37deg_201506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5" t="32821" r="26711" b="48686"/>
          <a:stretch/>
        </p:blipFill>
        <p:spPr bwMode="auto">
          <a:xfrm>
            <a:off x="609600" y="480927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15280" y="4413787"/>
            <a:ext cx="1383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dNRG1 </a:t>
            </a:r>
            <a:r>
              <a:rPr lang="en-US" dirty="0" smtClean="0"/>
              <a:t> 37°C</a:t>
            </a:r>
            <a:endParaRPr lang="en-US" dirty="0"/>
          </a:p>
        </p:txBody>
      </p:sp>
      <p:pic>
        <p:nvPicPr>
          <p:cNvPr id="1028" name="Picture 4" descr="C:\Users\GRNmap\Desktop\wt_dnrg1_dphd1_growth_experiment\dnrg1_Day1_37deg_201506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53929" r="27417" b="27579"/>
          <a:stretch/>
        </p:blipFill>
        <p:spPr bwMode="auto">
          <a:xfrm>
            <a:off x="609598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RNmap\Desktop\wt_dnrg1_dphd1_growth_experiment\dphd1_Day1_30def_201506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7" t="33530" r="28527" b="47977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30°C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37°C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30°C</a:t>
            </a:r>
            <a:endParaRPr lang="en-US" dirty="0"/>
          </a:p>
        </p:txBody>
      </p:sp>
      <p:pic>
        <p:nvPicPr>
          <p:cNvPr id="1030" name="Picture 6" descr="C:\Users\GRNmap\Desktop\wt_dnrg1_dphd1_growth_experiment\dphd1_Day1_30def_201506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4" t="51192" r="27781" b="30315"/>
          <a:stretch/>
        </p:blipFill>
        <p:spPr bwMode="auto">
          <a:xfrm>
            <a:off x="36147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GRNmap\Desktop\wt_dnrg1_dphd1_growth_experiment\dphd1_Day1_37deg_201506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4" t="31987" r="21230" b="49520"/>
          <a:stretch/>
        </p:blipFill>
        <p:spPr bwMode="auto">
          <a:xfrm>
            <a:off x="3614715" y="4741333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GRNmap\Desktop\wt_dnrg1_dphd1_growth_experiment\dphd1_Day1_37deg_201506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3" t="49108" r="20712" b="32399"/>
          <a:stretch/>
        </p:blipFill>
        <p:spPr bwMode="auto">
          <a:xfrm>
            <a:off x="3614715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GRNmap\Desktop\wt_dnrg1_dphd1_growth_experiment\wt_Day1_30deg_201506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8" t="33391" r="21918" b="48116"/>
          <a:stretch/>
        </p:blipFill>
        <p:spPr bwMode="auto">
          <a:xfrm>
            <a:off x="6565316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GRNmap\Desktop\wt_dnrg1_dphd1_growth_experiment\wt_Day1_30deg_201506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52290" r="21779" b="29217"/>
          <a:stretch/>
        </p:blipFill>
        <p:spPr bwMode="auto">
          <a:xfrm>
            <a:off x="6565316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37°C</a:t>
            </a:r>
            <a:endParaRPr lang="en-US" dirty="0"/>
          </a:p>
        </p:txBody>
      </p:sp>
      <p:pic>
        <p:nvPicPr>
          <p:cNvPr id="1035" name="Picture 11" descr="C:\Users\GRNmap\Desktop\wt_dnrg1_dphd1_growth_experiment\wt_Day1_37deg_201506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29940" r="23974" b="51566"/>
          <a:stretch/>
        </p:blipFill>
        <p:spPr bwMode="auto">
          <a:xfrm>
            <a:off x="6565316" y="4754981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GRNmap\Desktop\wt_dnrg1_dphd1_growth_experiment\wt_Day1_37deg_201506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7" t="50000" r="25838" b="31507"/>
          <a:stretch/>
        </p:blipFill>
        <p:spPr bwMode="auto">
          <a:xfrm>
            <a:off x="6565315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8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2 – 06/03/2015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30°C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5280" y="4413787"/>
            <a:ext cx="1383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dNRG1 </a:t>
            </a:r>
            <a:r>
              <a:rPr lang="en-US" dirty="0" smtClean="0"/>
              <a:t> 37°C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30°C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37°C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30°C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37°C</a:t>
            </a:r>
            <a:endParaRPr lang="en-US" dirty="0"/>
          </a:p>
        </p:txBody>
      </p:sp>
      <p:pic>
        <p:nvPicPr>
          <p:cNvPr id="2050" name="Picture 2" descr="C:\Users\GRNmap\Desktop\wt_dnrg1_dphd1_growth_experiment\dnrg1_day2_30deg_201506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t="33391" r="30140" b="48116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RNmap\Desktop\wt_dnrg1_dphd1_growth_experiment\dnrg1_day2_30deg_201506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t="51883" r="30140" b="29625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RNmap\Desktop\wt_dnrg1_dphd1_growth_experiment\dnrg1_day2_37deg_201506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33391" r="20141" b="48116"/>
          <a:stretch/>
        </p:blipFill>
        <p:spPr bwMode="auto">
          <a:xfrm>
            <a:off x="609599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GRNmap\Desktop\wt_dnrg1_dphd1_growth_experiment\dnrg1_day2_37deg_201506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52910" r="20141" b="28597"/>
          <a:stretch/>
        </p:blipFill>
        <p:spPr bwMode="auto">
          <a:xfrm>
            <a:off x="609599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RNmap\Desktop\wt_dnrg1_dphd1_growth_experiment\dphd1_day2_30deg_201506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3" t="32113" r="20453" b="49393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GRNmap\Desktop\wt_dnrg1_dphd1_growth_experiment\dphd1_day2_30deg_201506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3" t="52679" r="20453" b="28827"/>
          <a:stretch/>
        </p:blipFill>
        <p:spPr bwMode="auto">
          <a:xfrm>
            <a:off x="3614713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RNmap\Desktop\wt_dnrg1_dphd1_growth_experiment\dphd1_day2_37deg_201506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33391" r="29168" b="48115"/>
          <a:stretch/>
        </p:blipFill>
        <p:spPr bwMode="auto">
          <a:xfrm>
            <a:off x="3614713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GRNmap\Desktop\wt_dnrg1_dphd1_growth_experiment\dphd1_day2_37deg_201506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51883" r="29168" b="29623"/>
          <a:stretch/>
        </p:blipFill>
        <p:spPr bwMode="auto">
          <a:xfrm>
            <a:off x="3614715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GRNmap\Desktop\wt_dnrg1_dphd1_growth_experiment\wt_day2_30deg_201506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33391" r="20141" b="48116"/>
          <a:stretch/>
        </p:blipFill>
        <p:spPr bwMode="auto">
          <a:xfrm>
            <a:off x="6565315" y="2354593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C:\Users\GRNmap\Desktop\wt_dnrg1_dphd1_growth_experiment\wt_day2_30deg_201506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50599" r="20141" b="30908"/>
          <a:stretch/>
        </p:blipFill>
        <p:spPr bwMode="auto">
          <a:xfrm>
            <a:off x="65653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GRNmap\Desktop\wt_dnrg1_dphd1_growth_experiment\wt_day2_37deg_201506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34135" r="26025" b="47372"/>
          <a:stretch/>
        </p:blipFill>
        <p:spPr bwMode="auto">
          <a:xfrm>
            <a:off x="65653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C:\Users\GRNmap\Desktop\wt_dnrg1_dphd1_growth_experiment\wt_day2_37deg_201506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52627" r="26025" b="28880"/>
          <a:stretch/>
        </p:blipFill>
        <p:spPr bwMode="auto">
          <a:xfrm>
            <a:off x="6565316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2 – 06/03/2015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15°C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5280" y="4413787"/>
            <a:ext cx="1383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dNRG1 </a:t>
            </a:r>
            <a:r>
              <a:rPr lang="en-US" dirty="0" smtClean="0"/>
              <a:t> 20°C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15°C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20°C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pic>
        <p:nvPicPr>
          <p:cNvPr id="3074" name="Picture 2" descr="C:\Users\GRNmap\Desktop\wt_dnrg1_dphd1_growth_experiment\wt_day2_20deg_201506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8" t="35357" r="27396" b="46150"/>
          <a:stretch/>
        </p:blipFill>
        <p:spPr bwMode="auto">
          <a:xfrm>
            <a:off x="6565316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GRNmap\Desktop\wt_dnrg1_dphd1_growth_experiment\wt_day2_20deg_201506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8" t="53849" r="27396" b="27658"/>
          <a:stretch/>
        </p:blipFill>
        <p:spPr bwMode="auto">
          <a:xfrm>
            <a:off x="6565315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RNmap\Desktop\wt_dnrg1_dphd1_growth_experiment\wt_day2_15deg_201506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36473" r="32193" b="45034"/>
          <a:stretch/>
        </p:blipFill>
        <p:spPr bwMode="auto">
          <a:xfrm>
            <a:off x="6565316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GRNmap\Desktop\wt_dnrg1_dphd1_growth_experiment\wt_day2_15deg_201506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57038" r="32193" b="24469"/>
          <a:stretch/>
        </p:blipFill>
        <p:spPr bwMode="auto">
          <a:xfrm>
            <a:off x="6565315" y="30561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RNmap\Desktop\wt_dnrg1_dphd1_growth_experiment\dphd1_day2_15deg_201506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t="36473" r="30138" b="45034"/>
          <a:stretch/>
        </p:blipFill>
        <p:spPr bwMode="auto">
          <a:xfrm>
            <a:off x="3614715" y="2346758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GRNmap\Desktop\wt_dnrg1_dphd1_growth_experiment\dphd1_day2_15deg_201506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t="53922" r="30544" b="27585"/>
          <a:stretch/>
        </p:blipFill>
        <p:spPr bwMode="auto">
          <a:xfrm>
            <a:off x="3614715" y="30561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RNmap\Desktop\wt_dnrg1_dphd1_growth_experiment\dphd1_day2_20deg_201506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38220" r="23973" b="43286"/>
          <a:stretch/>
        </p:blipFill>
        <p:spPr bwMode="auto">
          <a:xfrm>
            <a:off x="3614715" y="480453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GRNmap\Desktop\wt_dnrg1_dphd1_growth_experiment\dphd1_day2_20deg_201506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56712" r="23973" b="24794"/>
          <a:stretch/>
        </p:blipFill>
        <p:spPr bwMode="auto">
          <a:xfrm>
            <a:off x="3614713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GRNmap\Desktop\wt_dnrg1_dphd1_growth_experiment\dnrg1_day2_15deg_201506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t="34135" r="30136" b="47372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GRNmap\Desktop\wt_dnrg1_dphd1_growth_experiment\dnrg1_day2_15deg_201506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0" t="55080" r="30136" b="26427"/>
          <a:stretch/>
        </p:blipFill>
        <p:spPr bwMode="auto">
          <a:xfrm>
            <a:off x="609599" y="30561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GRNmap\Desktop\wt_dnrg1_dphd1_growth_experiment\dnrg1_day2_20deg_201506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36473" r="20141" b="45034"/>
          <a:stretch/>
        </p:blipFill>
        <p:spPr bwMode="auto">
          <a:xfrm>
            <a:off x="609598" y="480453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GRNmap\Desktop\wt_dnrg1_dphd1_growth_experiment\dnrg1_day2_20deg_201506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54965" r="20141" b="26542"/>
          <a:stretch/>
        </p:blipFill>
        <p:spPr bwMode="auto">
          <a:xfrm>
            <a:off x="609598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4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3 – 06/04/2015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15°C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5279" y="4413787"/>
            <a:ext cx="13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dNRG1 </a:t>
            </a:r>
            <a:r>
              <a:rPr lang="en-US" dirty="0" smtClean="0"/>
              <a:t> 20°C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15°C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20°C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pic>
        <p:nvPicPr>
          <p:cNvPr id="4098" name="Picture 2" descr="C:\Users\GRNmap\Desktop\wt_dnrg1_dphd1_growth_experiment\dnrg1_day3_15deg_201506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8" t="34135" r="22776" b="47372"/>
          <a:stretch/>
        </p:blipFill>
        <p:spPr bwMode="auto">
          <a:xfrm>
            <a:off x="609599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GRNmap\Desktop\wt_dnrg1_dphd1_growth_experiment\dnrg1_day3_15deg_201506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8" t="54666" r="20056" b="26841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GRNmap\Desktop\wt_dnrg1_dphd1_growth_experiment\dnrg1_day3_20deg_201506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55776" r="22185" b="25730"/>
          <a:stretch/>
        </p:blipFill>
        <p:spPr bwMode="auto">
          <a:xfrm>
            <a:off x="609598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GRNmap\Desktop\wt_dnrg1_dphd1_growth_experiment\dphd1_day3_15deg_201506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34135" r="20141" b="47372"/>
          <a:stretch/>
        </p:blipFill>
        <p:spPr bwMode="auto">
          <a:xfrm>
            <a:off x="3614713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GRNmap\Desktop\wt_dnrg1_dphd1_growth_experiment\dphd1_day3_15deg_201506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2" t="51584" r="21232" b="29923"/>
          <a:stretch/>
        </p:blipFill>
        <p:spPr bwMode="auto">
          <a:xfrm>
            <a:off x="3614713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GRNmap\Desktop\wt_dnrg1_dphd1_growth_experiment\dphd1_day3_20deg_201506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t="41441" r="21918" b="39976"/>
          <a:stretch/>
        </p:blipFill>
        <p:spPr bwMode="auto">
          <a:xfrm>
            <a:off x="3614713" y="4783119"/>
            <a:ext cx="2194560" cy="55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GRNmap\Desktop\wt_dnrg1_dphd1_growth_experiment\dphd1_day3_20deg_201506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6" t="59919" r="23009" b="21498"/>
          <a:stretch/>
        </p:blipFill>
        <p:spPr bwMode="auto">
          <a:xfrm>
            <a:off x="3614715" y="5486400"/>
            <a:ext cx="2194560" cy="55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GRNmap\Desktop\wt_dnrg1_dphd1_growth_experiment\wt_day3_15deg_201506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6" t="34135" r="17809" b="47372"/>
          <a:stretch/>
        </p:blipFill>
        <p:spPr bwMode="auto">
          <a:xfrm>
            <a:off x="65653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GRNmap\Desktop\wt_dnrg1_dphd1_growth_experiment\wt_day3_15deg_201506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4666" r="19451" b="26841"/>
          <a:stretch/>
        </p:blipFill>
        <p:spPr bwMode="auto">
          <a:xfrm>
            <a:off x="6565316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GRNmap\Desktop\wt_dnrg1_dphd1_growth_experiment\wt_day3_20deg_201506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9" t="34135" r="26025" b="47372"/>
          <a:stretch/>
        </p:blipFill>
        <p:spPr bwMode="auto">
          <a:xfrm>
            <a:off x="6565315" y="4785781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:\Users\GRNmap\Desktop\wt_dnrg1_dphd1_growth_experiment\wt_day3_20deg_201506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9" t="52537" r="26025" b="28970"/>
          <a:stretch/>
        </p:blipFill>
        <p:spPr bwMode="auto">
          <a:xfrm>
            <a:off x="6565316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GRNmap\Desktop\wt_dnrg1_dphd1_growth_experiment\dnrg1_day4_20deg_201506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34426" r="28083" b="47081"/>
          <a:stretch/>
        </p:blipFill>
        <p:spPr bwMode="auto">
          <a:xfrm>
            <a:off x="609598" y="4785781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39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4 – 06/05/2015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15°C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5279" y="4413787"/>
            <a:ext cx="13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dNRG1 </a:t>
            </a:r>
            <a:r>
              <a:rPr lang="en-US" dirty="0" smtClean="0"/>
              <a:t> 20°C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15°C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20°C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pic>
        <p:nvPicPr>
          <p:cNvPr id="5122" name="Picture 2" descr="C:\Users\GRNmap\Desktop\wt_dnrg1_dphd1_growth_experiment\dnrg1_day4_15deg_201506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34135" r="32191" b="47372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GRNmap\Desktop\wt_dnrg1_dphd1_growth_experiment\dnrg1_day4_15deg_201506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54667" r="32191" b="26840"/>
          <a:stretch/>
        </p:blipFill>
        <p:spPr bwMode="auto">
          <a:xfrm>
            <a:off x="609599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RNmap\Desktop\wt_dnrg1_dphd1_growth_experiment\dnrg1_day5_20deg_201506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36473" r="30138" b="45034"/>
          <a:stretch/>
        </p:blipFill>
        <p:spPr bwMode="auto">
          <a:xfrm>
            <a:off x="609599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GRNmap\Desktop\wt_dnrg1_dphd1_growth_experiment\dphd1_day4_15deg_201506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34135" r="32195" b="47372"/>
          <a:stretch/>
        </p:blipFill>
        <p:spPr bwMode="auto">
          <a:xfrm>
            <a:off x="3614713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GRNmap\Desktop\wt_dnrg1_dphd1_growth_experiment\dphd1_day4_15deg_201506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53228" r="32195" b="28279"/>
          <a:stretch/>
        </p:blipFill>
        <p:spPr bwMode="auto">
          <a:xfrm>
            <a:off x="3614715" y="305073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GRNmap\Desktop\wt_dnrg1_dphd1_growth_experiment\dphd1_day4_20deg_201506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t="34135" r="33015" b="47372"/>
          <a:stretch/>
        </p:blipFill>
        <p:spPr bwMode="auto">
          <a:xfrm>
            <a:off x="36147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GRNmap\Desktop\wt_dnrg1_dphd1_growth_experiment\dphd1_day4_20deg_201506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t="52703" r="33015" b="28804"/>
          <a:stretch/>
        </p:blipFill>
        <p:spPr bwMode="auto">
          <a:xfrm>
            <a:off x="3614715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GRNmap\Desktop\wt_dnrg1_dphd1_growth_experiment\wt_day4_15deg_201506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33391" r="30138" b="48117"/>
          <a:stretch/>
        </p:blipFill>
        <p:spPr bwMode="auto">
          <a:xfrm>
            <a:off x="65653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GRNmap\Desktop\wt_dnrg1_dphd1_growth_experiment\wt_day4_15deg_201506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t="53756" r="30138" b="27751"/>
          <a:stretch/>
        </p:blipFill>
        <p:spPr bwMode="auto">
          <a:xfrm>
            <a:off x="6565316" y="303935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GRNmap\Desktop\wt_dnrg1_dphd1_growth_experiment\wt_day4_20deg_201506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33390" r="36988" b="48117"/>
          <a:stretch/>
        </p:blipFill>
        <p:spPr bwMode="auto">
          <a:xfrm>
            <a:off x="65653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GRNmap\Desktop\wt_dnrg1_dphd1_growth_experiment\wt_day4_20deg_201506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52570" r="36988" b="28937"/>
          <a:stretch/>
        </p:blipFill>
        <p:spPr bwMode="auto">
          <a:xfrm>
            <a:off x="6565316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GRNmap\Desktop\wt_dnrg1_dphd1_growth_experiment\dnrg1_day5_20deg_201506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t="55592" r="29110" b="25915"/>
          <a:stretch/>
        </p:blipFill>
        <p:spPr bwMode="auto">
          <a:xfrm>
            <a:off x="609599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7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5 – 06/06/2015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15°C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5279" y="4413787"/>
            <a:ext cx="13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dNRG1 </a:t>
            </a:r>
            <a:r>
              <a:rPr lang="en-US" dirty="0" smtClean="0"/>
              <a:t> 20°C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15°C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20°C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pic>
        <p:nvPicPr>
          <p:cNvPr id="6146" name="Picture 2" descr="C:\Users\GRNmap\Desktop\wt_dnrg1_dphd1_growth_experiment\dnrg1_day5_15deg_201506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30308" r="33016" b="51199"/>
          <a:stretch/>
        </p:blipFill>
        <p:spPr bwMode="auto">
          <a:xfrm>
            <a:off x="609599" y="2345746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GRNmap\Desktop\wt_dnrg1_dphd1_growth_experiment\dnrg1_day5_15deg_201506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50763" r="33016" b="30744"/>
          <a:stretch/>
        </p:blipFill>
        <p:spPr bwMode="auto">
          <a:xfrm>
            <a:off x="609598" y="305073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GRNmap\Desktop\wt_dnrg1_dphd1_growth_experiment\dphd1_day5_15deg_201506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38221" r="34246" b="43284"/>
          <a:stretch/>
        </p:blipFill>
        <p:spPr bwMode="auto">
          <a:xfrm>
            <a:off x="3614713" y="2345746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GRNmap\Desktop\wt_dnrg1_dphd1_growth_experiment\dphd1_day5_15deg_201506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55534" r="34246" b="25971"/>
          <a:stretch/>
        </p:blipFill>
        <p:spPr bwMode="auto">
          <a:xfrm>
            <a:off x="3612438" y="306983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GRNmap\Desktop\wt_dnrg1_dphd1_growth_experiment\dphd1_day5_20deg_201506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37883" r="33017" b="43625"/>
          <a:stretch/>
        </p:blipFill>
        <p:spPr bwMode="auto">
          <a:xfrm>
            <a:off x="36147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GRNmap\Desktop\wt_dnrg1_dphd1_growth_experiment\dphd1_day5_20deg_201506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56450" r="33017" b="25058"/>
          <a:stretch/>
        </p:blipFill>
        <p:spPr bwMode="auto">
          <a:xfrm>
            <a:off x="3614715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GRNmap\Desktop\wt_dnrg1_dphd1_growth_experiment\wt_day5_15deg_201506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30860" r="28083" b="50647"/>
          <a:stretch/>
        </p:blipFill>
        <p:spPr bwMode="auto">
          <a:xfrm>
            <a:off x="6565316" y="2345746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GRNmap\Desktop\wt_dnrg1_dphd1_growth_experiment\wt_day5_15deg_201506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53752" r="28083" b="27755"/>
          <a:stretch/>
        </p:blipFill>
        <p:spPr bwMode="auto">
          <a:xfrm>
            <a:off x="6565316" y="308894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GRNmap\Desktop\wt_dnrg1_dphd1_growth_experiment\wt_day5_20deg_2015060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33390" r="32196" b="48117"/>
          <a:stretch/>
        </p:blipFill>
        <p:spPr bwMode="auto">
          <a:xfrm>
            <a:off x="6565315" y="4791308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GRNmap\Desktop\wt_dnrg1_dphd1_growth_experiment\wt_day5_20deg_2015060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51682" r="32196" b="29825"/>
          <a:stretch/>
        </p:blipFill>
        <p:spPr bwMode="auto">
          <a:xfrm>
            <a:off x="6545981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RNmap\Desktop\wt_dnrg1_dphd1_growth_experiment\dnrg1_day5_20deg_201506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6" t="36351" r="29109" b="45156"/>
          <a:stretch/>
        </p:blipFill>
        <p:spPr bwMode="auto">
          <a:xfrm>
            <a:off x="609598" y="4791308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GRNmap\Desktop\wt_dnrg1_dphd1_growth_experiment\dnrg1_day5_20deg_201506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6" t="55609" r="29109" b="25898"/>
          <a:stretch/>
        </p:blipFill>
        <p:spPr bwMode="auto">
          <a:xfrm>
            <a:off x="609599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2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Cold Shock Is an Environmental Stress</a:t>
            </a:r>
            <a:b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that Is Not Well-Studied</a:t>
            </a:r>
            <a:endParaRPr lang="en-US" sz="3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8513" y="1726479"/>
            <a:ext cx="3962400" cy="412742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746" y="2892508"/>
            <a:ext cx="4122313" cy="1795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response very well-characterized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proteins denature due to heat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induction of heat shock proteins (chaperonins), that assist in protein folding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conserved in all organisms (prokaryotes, eukaryotes)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6082" y="1913850"/>
            <a:ext cx="2187262" cy="47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Heat shock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00600" y="1726478"/>
            <a:ext cx="3962400" cy="412742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2514600"/>
            <a:ext cx="3962400" cy="3051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response less well-characterized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decrease fluidity of membranes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stabilize DNA and RNA secondary structures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impair ribosome function and protein synthesis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decrease enzymatic activities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no equivalent set of cold shock proteins that are conserved in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	all organisms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1913850"/>
            <a:ext cx="213360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Cold shock</a:t>
            </a:r>
            <a:endParaRPr lang="en-US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55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6 – 06/07/2015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15°C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5279" y="4413787"/>
            <a:ext cx="13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dNRG1 </a:t>
            </a:r>
            <a:r>
              <a:rPr lang="en-US" dirty="0" smtClean="0"/>
              <a:t> 20°C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15°C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20°C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pic>
        <p:nvPicPr>
          <p:cNvPr id="7170" name="Picture 2" descr="C:\Users\GRNmap\Desktop\wt_dnrg1_dphd1_growth_experiment\dnrg1_day6_15deg_2010506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6" t="34135" r="19178" b="47372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GRNmap\Desktop\wt_dnrg1_dphd1_growth_experiment\dnrg1_day6_15deg_2010506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6" t="53302" r="19178" b="28205"/>
          <a:stretch/>
        </p:blipFill>
        <p:spPr bwMode="auto">
          <a:xfrm>
            <a:off x="609599" y="306983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GRNmap\Desktop\wt_dnrg1_dphd1_growth_experiment\dnrg1_day6_20deg_201506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5" t="30309" r="21919" b="51199"/>
          <a:stretch/>
        </p:blipFill>
        <p:spPr bwMode="auto">
          <a:xfrm>
            <a:off x="609598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GRNmap\Desktop\wt_dnrg1_dphd1_growth_experiment\dnrg1_day6_20deg_201506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5" t="51958" r="21919" b="29550"/>
          <a:stretch/>
        </p:blipFill>
        <p:spPr bwMode="auto">
          <a:xfrm>
            <a:off x="609598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GRNmap\Desktop\wt_dnrg1_dphd1_growth_experiment\dphd1_day6_15deg_201506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34135" r="24310" b="47372"/>
          <a:stretch/>
        </p:blipFill>
        <p:spPr bwMode="auto">
          <a:xfrm>
            <a:off x="3614713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GRNmap\Desktop\wt_dnrg1_dphd1_growth_experiment\dphd1_day6_15deg_201506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52477" r="24310" b="29030"/>
          <a:stretch/>
        </p:blipFill>
        <p:spPr bwMode="auto">
          <a:xfrm>
            <a:off x="3614715" y="306983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GRNmap\Desktop\wt_dnrg1_dphd1_growth_experiment\dphd1_day6_20deg_201506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6" t="34135" r="20139" b="47372"/>
          <a:stretch/>
        </p:blipFill>
        <p:spPr bwMode="auto">
          <a:xfrm>
            <a:off x="36147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GRNmap\Desktop\wt_dnrg1_dphd1_growth_experiment\dphd1_day6_20deg_201506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6" t="52627" r="20139" b="28880"/>
          <a:stretch/>
        </p:blipFill>
        <p:spPr bwMode="auto">
          <a:xfrm>
            <a:off x="3614713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GRNmap\Desktop\wt_dnrg1_dphd1_growth_experiment\wt_day6_15deg_201506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29479" r="20142" b="52027"/>
          <a:stretch/>
        </p:blipFill>
        <p:spPr bwMode="auto">
          <a:xfrm>
            <a:off x="6565315" y="234776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GRNmap\Desktop\wt_dnrg1_dphd1_growth_experiment\wt_day6_15deg_201506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50474" r="20142" b="31032"/>
          <a:stretch/>
        </p:blipFill>
        <p:spPr bwMode="auto">
          <a:xfrm>
            <a:off x="6565316" y="306983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GRNmap\Desktop\wt_dnrg1_dphd1_growth_experiment\wt_day6_20deg_2015060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30860" r="19863" b="50646"/>
          <a:stretch/>
        </p:blipFill>
        <p:spPr bwMode="auto">
          <a:xfrm>
            <a:off x="6565316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GRNmap\Desktop\wt_dnrg1_dphd1_growth_experiment\wt_day6_20deg_2015060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48630" r="19863" b="32876"/>
          <a:stretch/>
        </p:blipFill>
        <p:spPr bwMode="auto">
          <a:xfrm>
            <a:off x="6565316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2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7 – 06/08/2015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15°C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15°C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pic>
        <p:nvPicPr>
          <p:cNvPr id="8194" name="Picture 2" descr="C:\Users\GRNmap\Desktop\wt_dnrg1_dphd1_growth_experiment\dnrg1_day7_15deg_201506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8" t="34135" r="22776" b="47372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GRNmap\Desktop\wt_dnrg1_dphd1_growth_experiment\dnrg1_day7_15deg_201506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8" t="53655" r="22776" b="27852"/>
          <a:stretch/>
        </p:blipFill>
        <p:spPr bwMode="auto">
          <a:xfrm>
            <a:off x="609598" y="306983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GRNmap\Desktop\wt_dnrg1_dphd1_growth_experiment\dphd1_day7_15deg_201506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t="39555" r="30141" b="41951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GRNmap\Desktop\wt_dnrg1_dphd1_growth_experiment\dphd1_day7_15deg_201506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t="56284" r="30141" b="25222"/>
          <a:stretch/>
        </p:blipFill>
        <p:spPr bwMode="auto">
          <a:xfrm>
            <a:off x="3614715" y="306983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GRNmap\Desktop\wt_dnrg1_dphd1_growth_experiment\wt_day7_15deg_201506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8" t="33390" r="21917" b="48117"/>
          <a:stretch/>
        </p:blipFill>
        <p:spPr bwMode="auto">
          <a:xfrm>
            <a:off x="6565316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GRNmap\Desktop\wt_dnrg1_dphd1_growth_experiment\wt_day7_15deg_201506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8" t="53201" r="21917" b="28306"/>
          <a:stretch/>
        </p:blipFill>
        <p:spPr bwMode="auto">
          <a:xfrm>
            <a:off x="6565316" y="306983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7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8 – 06/09/2015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15°C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15°C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pic>
        <p:nvPicPr>
          <p:cNvPr id="1026" name="Picture 2" descr="C:\Users\GRNmap\Desktop\wt_dnrg1_dphd1_growth_experiment\dNRG1_day8_15deg_201506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t="32540" r="22748" b="48967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GRNmap\Desktop\wt_dnrg1_dphd1_growth_experiment\dNRG1_day8_15deg_201506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7" t="52573" r="22748" b="28934"/>
          <a:stretch/>
        </p:blipFill>
        <p:spPr bwMode="auto">
          <a:xfrm>
            <a:off x="609598" y="306983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RNmap\Desktop\wt_dnrg1_dphd1_growth_experiment\dPHD1_day8_15deg_201506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5" t="35163" r="29830" b="46344"/>
          <a:stretch/>
        </p:blipFill>
        <p:spPr bwMode="auto">
          <a:xfrm>
            <a:off x="36147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GRNmap\Desktop\wt_dnrg1_dphd1_growth_experiment\dPHD1_day8_15deg_201506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5" t="54683" r="29830" b="26824"/>
          <a:stretch/>
        </p:blipFill>
        <p:spPr bwMode="auto">
          <a:xfrm>
            <a:off x="3614715" y="306983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RNmap\Desktop\wt_dnrg1_dphd1_growth_experiment\Wt_day8_15deg_201506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9" t="34135" r="23695" b="47372"/>
          <a:stretch/>
        </p:blipFill>
        <p:spPr bwMode="auto">
          <a:xfrm>
            <a:off x="6565316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GRNmap\Desktop\wt_dnrg1_dphd1_growth_experiment\Wt_day8_15deg_201506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9" t="56737" r="23695" b="24770"/>
          <a:stretch/>
        </p:blipFill>
        <p:spPr bwMode="auto">
          <a:xfrm>
            <a:off x="6565316" y="3069837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5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219200"/>
            <a:ext cx="769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dRTG3 and dYHP1 </a:t>
            </a:r>
          </a:p>
          <a:p>
            <a:pPr algn="ctr"/>
            <a:r>
              <a:rPr lang="en-US" sz="4400" dirty="0" smtClean="0"/>
              <a:t>Growth Experiment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433623" y="2821171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June 11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through June 17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, 2015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14500" y="3505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Monica Hong, Kevin McGee and Kevin Wyllie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1 – 06/11/2015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dRTG3  30°C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37113" y="4413787"/>
            <a:ext cx="133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dRTG3  37°C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dYHP1  30°C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dYHP1  37°C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30°C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37°C</a:t>
            </a:r>
            <a:endParaRPr lang="en-US" dirty="0"/>
          </a:p>
        </p:txBody>
      </p:sp>
      <p:pic>
        <p:nvPicPr>
          <p:cNvPr id="6" name="Picture 2" descr="C:\Users\GRNmap\Desktop\wt_drtg3_dyhp1_growth_experiment\drtg3_day1_30deg_20150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33389" r="30138" b="48116"/>
          <a:stretch/>
        </p:blipFill>
        <p:spPr bwMode="auto">
          <a:xfrm>
            <a:off x="609600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GRNmap\Desktop\wt_drtg3_dyhp1_growth_experiment\drtg3_day1_30deg_20150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51214" r="30138" b="30291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GRNmap\Desktop\wt_drtg3_dyhp1_growth_experiment\drtg3_day1_37deg_20150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29212" r="36246" b="52295"/>
          <a:stretch/>
        </p:blipFill>
        <p:spPr bwMode="auto">
          <a:xfrm>
            <a:off x="609598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GRNmap\Desktop\wt_drtg3_dyhp1_growth_experiment\drtg3_day1_37deg_20150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49694" r="36246" b="31813"/>
          <a:stretch/>
        </p:blipFill>
        <p:spPr bwMode="auto">
          <a:xfrm>
            <a:off x="609598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GRNmap\Desktop\wt_drtg3_dyhp1_growth_experiment\dyhp1_day1_30deg_201506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34135" r="32193" b="47372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GRNmap\Desktop\wt_drtg3_dyhp1_growth_experiment\dyhp1_day1_30deg_201506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53370" r="32193" b="28137"/>
          <a:stretch/>
        </p:blipFill>
        <p:spPr bwMode="auto">
          <a:xfrm>
            <a:off x="3614713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GRNmap\Desktop\wt_drtg3_dyhp1_growth_experiment\dyhp1_day1_37deg_201506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33391" r="27379" b="48116"/>
          <a:stretch/>
        </p:blipFill>
        <p:spPr bwMode="auto">
          <a:xfrm>
            <a:off x="36147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GRNmap\Desktop\wt_drtg3_dyhp1_growth_experiment\dyhp1_day1_37deg_201506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52907" r="26416" b="28600"/>
          <a:stretch/>
        </p:blipFill>
        <p:spPr bwMode="auto">
          <a:xfrm>
            <a:off x="36147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GRNmap\Desktop\wt_drtg3_dyhp1_growth_experiment\wt_day1_30deg_201506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33391" r="30444" b="48116"/>
          <a:stretch/>
        </p:blipFill>
        <p:spPr bwMode="auto">
          <a:xfrm>
            <a:off x="6565316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GRNmap\Desktop\wt_drtg3_dyhp1_growth_experiment\wt_day1_30deg_201506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49586" r="30444" b="31921"/>
          <a:stretch/>
        </p:blipFill>
        <p:spPr bwMode="auto">
          <a:xfrm>
            <a:off x="65653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GRNmap\Desktop\wt_drtg3_dyhp1_growth_experiment\wt_day1_37deg_201506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34721" r="42582" b="46786"/>
          <a:stretch/>
        </p:blipFill>
        <p:spPr bwMode="auto">
          <a:xfrm>
            <a:off x="6565316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GRNmap\Desktop\wt_drtg3_dyhp1_growth_experiment\wt_day1_37deg_201506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53870" r="42206" b="27637"/>
          <a:stretch/>
        </p:blipFill>
        <p:spPr bwMode="auto">
          <a:xfrm>
            <a:off x="65653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2 – 06/12/2015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dRTG3  30°C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37113" y="4413787"/>
            <a:ext cx="133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dRTG3  37°C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dYHP1  30°C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dYHP1  37°C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30°C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37°C</a:t>
            </a:r>
            <a:endParaRPr lang="en-US" dirty="0"/>
          </a:p>
        </p:txBody>
      </p:sp>
      <p:pic>
        <p:nvPicPr>
          <p:cNvPr id="2050" name="Picture 2" descr="C:\Users\GRNmap\Desktop\wt_drtg3_dyhp1_growth_experiment\drtg3_day2_37deg_201506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3" t="30400" r="23973" b="51107"/>
          <a:stretch/>
        </p:blipFill>
        <p:spPr bwMode="auto">
          <a:xfrm>
            <a:off x="609598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GRNmap\Desktop\wt_drtg3_dyhp1_growth_experiment\drtg3_day2_37deg_201506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3" t="50931" r="23973" b="30576"/>
          <a:stretch/>
        </p:blipFill>
        <p:spPr bwMode="auto">
          <a:xfrm>
            <a:off x="609598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RNmap\Desktop\wt_drtg3_dyhp1_growth_experiment\rtg3_day2_30deg_201506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34135" r="19863" b="47372"/>
          <a:stretch/>
        </p:blipFill>
        <p:spPr bwMode="auto">
          <a:xfrm>
            <a:off x="609600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GRNmap\Desktop\wt_drtg3_dyhp1_growth_experiment\rtg3_day2_30deg_201506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52879" r="19863" b="28628"/>
          <a:stretch/>
        </p:blipFill>
        <p:spPr bwMode="auto">
          <a:xfrm>
            <a:off x="609600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RNmap\Desktop\wt_drtg3_dyhp1_growth_experiment\dyhp1_day2_37deg_201506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2" t="33392" r="20144" b="48115"/>
          <a:stretch/>
        </p:blipFill>
        <p:spPr bwMode="auto">
          <a:xfrm>
            <a:off x="3614715" y="4810768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GRNmap\Desktop\wt_drtg3_dyhp1_growth_experiment\dyhp1_day2_37deg_201506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0" t="52930" r="21886" b="28577"/>
          <a:stretch/>
        </p:blipFill>
        <p:spPr bwMode="auto">
          <a:xfrm>
            <a:off x="36147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RNmap\Desktop\wt_drtg3_dyhp1_growth_experiment\yhp1_day2_30deg_20150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9" t="36473" r="21916" b="45034"/>
          <a:stretch/>
        </p:blipFill>
        <p:spPr bwMode="auto">
          <a:xfrm>
            <a:off x="3614713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GRNmap\Desktop\wt_drtg3_dyhp1_growth_experiment\yhp1_day2_30deg_201506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9" t="57004" r="21916" b="24503"/>
          <a:stretch/>
        </p:blipFill>
        <p:spPr bwMode="auto">
          <a:xfrm>
            <a:off x="36147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RNmap\Desktop\wt_drtg3_dyhp1_growth_experiment\wt_day2_30deg_201506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34135" r="20141" b="47372"/>
          <a:stretch/>
        </p:blipFill>
        <p:spPr bwMode="auto">
          <a:xfrm>
            <a:off x="65653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GRNmap\Desktop\wt_drtg3_dyhp1_growth_experiment\wt_day2_30deg_201506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52695" r="20141" b="28812"/>
          <a:stretch/>
        </p:blipFill>
        <p:spPr bwMode="auto">
          <a:xfrm>
            <a:off x="6565316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GRNmap\Desktop\wt_drtg3_dyhp1_growth_experiment\wt_day2_37deg_201506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34135" r="23973" b="47372"/>
          <a:stretch/>
        </p:blipFill>
        <p:spPr bwMode="auto">
          <a:xfrm>
            <a:off x="65653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GRNmap\Desktop\wt_drtg3_dyhp1_growth_experiment\wt_day2_37deg_201506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52351" r="23973" b="29156"/>
          <a:stretch/>
        </p:blipFill>
        <p:spPr bwMode="auto">
          <a:xfrm>
            <a:off x="65653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9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</a:t>
            </a:r>
            <a:r>
              <a:rPr lang="en-US" sz="4000" dirty="0"/>
              <a:t>3</a:t>
            </a:r>
            <a:r>
              <a:rPr lang="en-US" sz="4000" dirty="0" smtClean="0"/>
              <a:t> – 06/13/2015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dRTG3  </a:t>
            </a:r>
            <a:r>
              <a:rPr lang="en-US" dirty="0"/>
              <a:t>2</a:t>
            </a:r>
            <a:r>
              <a:rPr lang="en-US" dirty="0" smtClean="0"/>
              <a:t>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dYHP1  </a:t>
            </a:r>
            <a:r>
              <a:rPr lang="en-US" dirty="0"/>
              <a:t>2</a:t>
            </a:r>
            <a:r>
              <a:rPr lang="en-US" dirty="0" smtClean="0"/>
              <a:t>0°C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pic>
        <p:nvPicPr>
          <p:cNvPr id="3074" name="Picture 2" descr="C:\Users\GRNmap\Desktop\wt_drtg3_dyhp1_growth_experiment\drtg3_day3_20deg_201506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9" t="44662" r="23696" b="36845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GRNmap\Desktop\wt_drtg3_dyhp1_growth_experiment\drtg3_day3_20deg_201506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9" t="61563" r="23696" b="19944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RNmap\Desktop\wt_drtg3_dyhp1_growth_experiment\dyhp1_day3_20deg_201506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2" t="44201" r="15752" b="37306"/>
          <a:stretch/>
        </p:blipFill>
        <p:spPr bwMode="auto">
          <a:xfrm>
            <a:off x="36147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GRNmap\Desktop\wt_drtg3_dyhp1_growth_experiment\dyhp1_day3_20deg_201506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0" t="61650" r="15234" b="19857"/>
          <a:stretch/>
        </p:blipFill>
        <p:spPr bwMode="auto">
          <a:xfrm>
            <a:off x="36147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RNmap\Desktop\wt_drtg3_dyhp1_growth_experiment\wt_day3_20deg_201506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t="36473" r="30137" b="45034"/>
          <a:stretch/>
        </p:blipFill>
        <p:spPr bwMode="auto">
          <a:xfrm>
            <a:off x="6565316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GRNmap\Desktop\wt_drtg3_dyhp1_growth_experiment\wt_day3_20deg_201506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4" t="55479" r="31919" b="26028"/>
          <a:stretch/>
        </p:blipFill>
        <p:spPr bwMode="auto">
          <a:xfrm>
            <a:off x="6565316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6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</a:t>
            </a:r>
            <a:r>
              <a:rPr lang="en-US" sz="4000" dirty="0"/>
              <a:t>4</a:t>
            </a:r>
            <a:r>
              <a:rPr lang="en-US" sz="4000" dirty="0" smtClean="0"/>
              <a:t> – 06/14/2015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dRTG3  15°C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37113" y="4413787"/>
            <a:ext cx="133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dRTG3  20°C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dYHP1  15°C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dYHP1  20°C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pic>
        <p:nvPicPr>
          <p:cNvPr id="4098" name="Picture 2" descr="C:\Users\GRNmap\Desktop\wt_drtg3_dyhp1_growth_experiment\drtg3_day4_15deg_201506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t="42637" r="30139" b="38870"/>
          <a:stretch/>
        </p:blipFill>
        <p:spPr bwMode="auto">
          <a:xfrm>
            <a:off x="61050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GRNmap\Desktop\wt_drtg3_dyhp1_growth_experiment\drtg3_day4_15deg_201506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60086" r="32537" b="21421"/>
          <a:stretch/>
        </p:blipFill>
        <p:spPr bwMode="auto">
          <a:xfrm>
            <a:off x="61050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RNmap\Desktop\wt_drtg3_dyhp1_growth_experiment\drtg3_day4_20deg_201506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44201" r="24310" b="37306"/>
          <a:stretch/>
        </p:blipFill>
        <p:spPr bwMode="auto">
          <a:xfrm>
            <a:off x="609600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GRNmap\Desktop\wt_drtg3_dyhp1_growth_experiment\drtg3_day4_20deg_201506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4" t="63891" r="24310" b="17616"/>
          <a:stretch/>
        </p:blipFill>
        <p:spPr bwMode="auto">
          <a:xfrm>
            <a:off x="609598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RNmap\Desktop\wt_drtg3_dyhp1_growth_experiment\dyhp1_day4_15deg_201506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30308" r="36301" b="51199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GRNmap\Desktop\wt_drtg3_dyhp1_growth_experiment\dyhp1_day4_15deg_201506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t="47792" r="38762" b="33715"/>
          <a:stretch/>
        </p:blipFill>
        <p:spPr bwMode="auto">
          <a:xfrm>
            <a:off x="36147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GRNmap\Desktop\wt_drtg3_dyhp1_growth_experiment\dyhp1_day4_20deg_201506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45720" r="23973" b="35787"/>
          <a:stretch/>
        </p:blipFill>
        <p:spPr bwMode="auto">
          <a:xfrm>
            <a:off x="36147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GRNmap\Desktop\wt_drtg3_dyhp1_growth_experiment\dyhp1_day4_20deg_201506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62356" r="23973" b="19151"/>
          <a:stretch/>
        </p:blipFill>
        <p:spPr bwMode="auto">
          <a:xfrm>
            <a:off x="3614713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GRNmap\Desktop\wt_drtg3_dyhp1_growth_experiment\wt_day4_15deg_201506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45719" r="33017" b="35788"/>
          <a:stretch/>
        </p:blipFill>
        <p:spPr bwMode="auto">
          <a:xfrm>
            <a:off x="65653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GRNmap\Desktop\wt_drtg3_dyhp1_growth_experiment\wt_day4_15deg_201506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66250" r="33017" b="15257"/>
          <a:stretch/>
        </p:blipFill>
        <p:spPr bwMode="auto">
          <a:xfrm>
            <a:off x="6565316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GRNmap\Desktop\wt_drtg3_dyhp1_growth_experiment\wt_day4_20deg_201606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44661" r="28082" b="36844"/>
          <a:stretch/>
        </p:blipFill>
        <p:spPr bwMode="auto">
          <a:xfrm>
            <a:off x="65653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GRNmap\Desktop\wt_drtg3_dyhp1_growth_experiment\wt_day4_20deg_201606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63384" r="30309" b="18121"/>
          <a:stretch/>
        </p:blipFill>
        <p:spPr bwMode="auto">
          <a:xfrm>
            <a:off x="65653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42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5 – 06/15/2015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dRTG3  15°C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37113" y="4413787"/>
            <a:ext cx="133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dRTG3  20°C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dYHP1  15°C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dYHP1  20°C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pic>
        <p:nvPicPr>
          <p:cNvPr id="5123" name="Picture 3" descr="C:\Users\GRNmap\Desktop\wt_drtg3_dyhp1_growth_experiment\drtg3_day5_15deg_201506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7" t="34136" r="26027" b="47371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GRNmap\Desktop\wt_drtg3_dyhp1_growth_experiment\drtg3_day5_15deg_201506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7" t="51620" r="27397" b="29887"/>
          <a:stretch/>
        </p:blipFill>
        <p:spPr bwMode="auto">
          <a:xfrm>
            <a:off x="609600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GRNmap\Desktop\wt_drtg3_dyhp1_growth_experiment\drtg3_day5_20deg_201506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34135" r="26028" b="47372"/>
          <a:stretch/>
        </p:blipFill>
        <p:spPr bwMode="auto">
          <a:xfrm>
            <a:off x="609598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GRNmap\Desktop\wt_drtg3_dyhp1_growth_experiment\drtg3_day5_20deg_201506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52703" r="26028" b="28804"/>
          <a:stretch/>
        </p:blipFill>
        <p:spPr bwMode="auto">
          <a:xfrm>
            <a:off x="609600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GRNmap\Desktop\wt_drtg3_dyhp1_growth_experiment\dyhp1_day5_15deg_201506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t="36473" r="30137" b="45034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GRNmap\Desktop\wt_drtg3_dyhp1_growth_experiment\dyhp1_day5_15deg_201506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t="53956" r="30137" b="27551"/>
          <a:stretch/>
        </p:blipFill>
        <p:spPr bwMode="auto">
          <a:xfrm>
            <a:off x="36147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GRNmap\Desktop\wt_drtg3_dyhp1_growth_experiment\dyhp1_day5_20deg_201506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34135" r="32192" b="47372"/>
          <a:stretch/>
        </p:blipFill>
        <p:spPr bwMode="auto">
          <a:xfrm>
            <a:off x="3614713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GRNmap\Desktop\wt_drtg3_dyhp1_growth_experiment\dyhp1_day5_20deg_201506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7" t="53393" r="31228" b="28114"/>
          <a:stretch/>
        </p:blipFill>
        <p:spPr bwMode="auto">
          <a:xfrm>
            <a:off x="3614713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GRNmap\Desktop\wt_drtg3_dyhp1_growth_experiment\wt_day5_15deg_201506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33391" r="27378" b="48116"/>
          <a:stretch/>
        </p:blipFill>
        <p:spPr bwMode="auto">
          <a:xfrm>
            <a:off x="65653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GRNmap\Desktop\wt_drtg3_dyhp1_growth_experiment\wt_day5_15deg_201506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4" t="50875" r="30390" b="30632"/>
          <a:stretch/>
        </p:blipFill>
        <p:spPr bwMode="auto">
          <a:xfrm>
            <a:off x="6565316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GRNmap\Desktop\wt_drtg3_dyhp1_growth_experiment\wt_day5_20deg_201506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9" t="33391" r="24616" b="48117"/>
          <a:stretch/>
        </p:blipFill>
        <p:spPr bwMode="auto">
          <a:xfrm>
            <a:off x="65653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:\Users\GRNmap\Desktop\wt_drtg3_dyhp1_growth_experiment\wt_day5_20deg_201506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9" t="51958" r="24616" b="29550"/>
          <a:stretch/>
        </p:blipFill>
        <p:spPr bwMode="auto">
          <a:xfrm>
            <a:off x="65653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2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6 – 06/16/2015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dRTG3  15°C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dYHP1  15°C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pic>
        <p:nvPicPr>
          <p:cNvPr id="1026" name="Picture 2" descr="C:\Users\GRNmap\Desktop\wt_drtg3_dyhp1_growth_experiment\drtg3_day6_15deg_201506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3" t="33391" r="19862" b="48116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GRNmap\Desktop\wt_drtg3_dyhp1_growth_experiment\drtg3_day6_15deg_201506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8" t="53424" r="20547" b="28083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RNmap\Desktop\wt_drtg3_dyhp1_growth_experiment\dyhp1_day6_15deg_201506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33391" r="20142" b="48116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GRNmap\Desktop\wt_drtg3_dyhp1_growth_experiment\dyhp1_day6_15deg_201506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51948" r="20142" b="29559"/>
          <a:stretch/>
        </p:blipFill>
        <p:spPr bwMode="auto">
          <a:xfrm>
            <a:off x="36147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RNmap\Desktop\wt_drtg3_dyhp1_growth_experiment\wt_day6_15deg_201506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34136" r="20141" b="47371"/>
          <a:stretch/>
        </p:blipFill>
        <p:spPr bwMode="auto">
          <a:xfrm>
            <a:off x="6565316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GRNmap\Desktop\wt_drtg3_dyhp1_growth_experiment\wt_day6_15deg_201506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8" t="51620" r="21477" b="29887"/>
          <a:stretch/>
        </p:blipFill>
        <p:spPr bwMode="auto">
          <a:xfrm>
            <a:off x="6565316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8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Yeast Respond to Cold Shock by Changing Gene Expression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97983" y="2133600"/>
            <a:ext cx="7924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</a:rPr>
              <a:t>Cold shock temperature range for yeast is 10-18°C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</a:rPr>
              <a:t>Previous studies indicate that the cold shock response can be divided into: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</a:rPr>
              <a:t>Late response genes – 12 to 60 hours </a:t>
            </a:r>
          </a:p>
          <a:p>
            <a:pPr marL="782638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prstClr val="black"/>
                </a:solidFill>
              </a:rPr>
              <a:t>General environmental stress response genes (ESR) are induced </a:t>
            </a:r>
          </a:p>
          <a:p>
            <a:pPr marL="782638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prstClr val="black"/>
                </a:solidFill>
              </a:rPr>
              <a:t>Regulated by the Msn2/Msn4 transcription factors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</a:rPr>
              <a:t>Early response genes – 15 minutes to 2 hours</a:t>
            </a:r>
          </a:p>
          <a:p>
            <a:pPr marL="782638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prstClr val="black"/>
                </a:solidFill>
              </a:rPr>
              <a:t>Genes unique to cold shock are induced, such as genes involved in ribosome biogenesis and membrane fluidity</a:t>
            </a:r>
          </a:p>
          <a:p>
            <a:pPr marL="782638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2000" i="1" kern="0" dirty="0">
                <a:solidFill>
                  <a:srgbClr val="C00000"/>
                </a:solidFill>
              </a:rPr>
              <a:t>Which transcription factors regulate this response is unknown</a:t>
            </a:r>
            <a:r>
              <a:rPr lang="en-US" sz="2000" kern="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61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7 – 06/17/2015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dRTG3  15°C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dYHP1  15°C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41994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pic>
        <p:nvPicPr>
          <p:cNvPr id="4" name="Picture 2" descr="C:\Users\GRNmap\Desktop\wt_drtg3_dyhp1_growth_experiment\wt_day7_15deg_201506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33391" r="27991" b="48116"/>
          <a:stretch/>
        </p:blipFill>
        <p:spPr bwMode="auto">
          <a:xfrm>
            <a:off x="6565316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GRNmap\Desktop\wt_drtg3_dyhp1_growth_experiment\wt_day7_15deg_201506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51883" r="29204" b="29624"/>
          <a:stretch/>
        </p:blipFill>
        <p:spPr bwMode="auto">
          <a:xfrm>
            <a:off x="656622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GRNmap\Desktop\wt_drtg3_dyhp1_growth_experiment\dyhp1_day7_15deg_201506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34135" r="32192" b="47372"/>
          <a:stretch/>
        </p:blipFill>
        <p:spPr bwMode="auto">
          <a:xfrm>
            <a:off x="36147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GRNmap\Desktop\wt_drtg3_dyhp1_growth_experiment\dyhp1_day7_15deg_201506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52416" r="32192" b="29091"/>
          <a:stretch/>
        </p:blipFill>
        <p:spPr bwMode="auto">
          <a:xfrm>
            <a:off x="36147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GRNmap\Desktop\wt_drtg3_dyhp1_growth_experiment\drtg3_day7_15deg_201506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7" t="34135" r="27378" b="47372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GRNmap\Desktop\wt_drtg3_dyhp1_growth_experiment\drtg3_day7_15deg_201506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7" t="54700" r="27378" b="26807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2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219200"/>
            <a:ext cx="769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dRSF2 and dPHD1 </a:t>
            </a:r>
          </a:p>
          <a:p>
            <a:pPr algn="ctr"/>
            <a:r>
              <a:rPr lang="en-US" sz="4400" dirty="0" smtClean="0"/>
              <a:t>Growth Experiment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433623" y="2821171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June 10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through June 16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, 2015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14500" y="3505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Monica Hong, Kevin McGee and Kevin Wyllie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1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1 – 06/10/2015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dRSF2  30°C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7408" y="4413787"/>
            <a:ext cx="1298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dRSF2  37°C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30°C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37°C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37°C</a:t>
            </a:r>
            <a:endParaRPr lang="en-US" dirty="0"/>
          </a:p>
        </p:txBody>
      </p:sp>
      <p:pic>
        <p:nvPicPr>
          <p:cNvPr id="6146" name="Picture 2" descr="C:\Users\GRNmap\Desktop\wt_drsf2_dphd1_growth_experiment\drsf2_day1_30deg_06102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30860" r="25341" b="50646"/>
          <a:stretch/>
        </p:blipFill>
        <p:spPr bwMode="auto">
          <a:xfrm>
            <a:off x="36147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GRNmap\Desktop\wt_drsf2_dphd1_growth_experiment\drsf2_day1_30deg_06102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3" t="48344" r="26711" b="33162"/>
          <a:stretch/>
        </p:blipFill>
        <p:spPr bwMode="auto">
          <a:xfrm>
            <a:off x="3614713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GRNmap\Desktop\wt_drsf2_dphd1_growth_experiment\drsf2_day1_37deg_0610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t="36473" r="21917" b="45034"/>
          <a:stretch/>
        </p:blipFill>
        <p:spPr bwMode="auto">
          <a:xfrm>
            <a:off x="609598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GRNmap\Desktop\wt_drsf2_dphd1_growth_experiment\drsf2_day1_37deg_0610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t="56011" r="21917" b="25496"/>
          <a:stretch/>
        </p:blipFill>
        <p:spPr bwMode="auto">
          <a:xfrm>
            <a:off x="609598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30°C</a:t>
            </a:r>
            <a:endParaRPr lang="en-US" dirty="0"/>
          </a:p>
        </p:txBody>
      </p:sp>
      <p:pic>
        <p:nvPicPr>
          <p:cNvPr id="6148" name="Picture 4" descr="C:\Users\GRNmap\Desktop\wt_drsf2_dphd1_growth_experiment\dphd1_day1_30deg_06102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t="42361" r="21918" b="39146"/>
          <a:stretch/>
        </p:blipFill>
        <p:spPr bwMode="auto">
          <a:xfrm>
            <a:off x="609600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GRNmap\Desktop\wt_drsf2_dphd1_growth_experiment\dphd1_day1_30deg_061020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t="59844" r="21918" b="21663"/>
          <a:stretch/>
        </p:blipFill>
        <p:spPr bwMode="auto">
          <a:xfrm>
            <a:off x="605049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GRNmap\Desktop\wt_drsf2_dphd1_growth_experiment\dphd1_day1_37deg_061020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34135" r="20142" b="47372"/>
          <a:stretch/>
        </p:blipFill>
        <p:spPr bwMode="auto">
          <a:xfrm>
            <a:off x="36147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GRNmap\Desktop\wt_drsf2_dphd1_growth_experiment\dphd1_day1_37deg_061020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52703" r="20142" b="28804"/>
          <a:stretch/>
        </p:blipFill>
        <p:spPr bwMode="auto">
          <a:xfrm>
            <a:off x="36147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GRNmap\Desktop\wt_drsf2_dphd1_growth_experiment\wt_day1_30deg_061020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4" t="27180" r="23970" b="54327"/>
          <a:stretch/>
        </p:blipFill>
        <p:spPr bwMode="auto">
          <a:xfrm>
            <a:off x="65653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:\Users\GRNmap\Desktop\wt_drsf2_dphd1_growth_experiment\wt_day1_30deg_061020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4" t="47745" r="23970" b="33762"/>
          <a:stretch/>
        </p:blipFill>
        <p:spPr bwMode="auto">
          <a:xfrm>
            <a:off x="65653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GRNmap\Desktop\wt_drsf2_dphd1_growth_experiment\wt_day1_37deg_061020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1" t="33391" r="19863" b="48116"/>
          <a:stretch/>
        </p:blipFill>
        <p:spPr bwMode="auto">
          <a:xfrm>
            <a:off x="6565314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GRNmap\Desktop\wt_drsf2_dphd1_growth_experiment\wt_day1_37deg_061020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1" t="55041" r="19863" b="26466"/>
          <a:stretch/>
        </p:blipFill>
        <p:spPr bwMode="auto">
          <a:xfrm>
            <a:off x="65653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6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2 – 06/11/2015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dRSF2  30°C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7408" y="4413787"/>
            <a:ext cx="1298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dRSF2  37°C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30°C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37°C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37°C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30°C</a:t>
            </a:r>
            <a:endParaRPr lang="en-US" dirty="0"/>
          </a:p>
        </p:txBody>
      </p:sp>
      <p:pic>
        <p:nvPicPr>
          <p:cNvPr id="7170" name="Picture 2" descr="C:\Users\GRNmap\Desktop\wt_drsf2_dphd1_growth_experiment\drsf2_day2_30deg_20150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33391" r="28081" b="48117"/>
          <a:stretch/>
        </p:blipFill>
        <p:spPr bwMode="auto">
          <a:xfrm>
            <a:off x="609600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GRNmap\Desktop\wt_drsf2_dphd1_growth_experiment\drsf2_day2_30deg_201506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0" t="50840" r="27535" b="30668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GRNmap\Desktop\wt_drsf2_dphd1_growth_experiment\drsf2_day2_37deg_20150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34135" r="28979" b="47372"/>
          <a:stretch/>
        </p:blipFill>
        <p:spPr bwMode="auto">
          <a:xfrm>
            <a:off x="655320" y="4783119"/>
            <a:ext cx="210312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GRNmap\Desktop\wt_drsf2_dphd1_growth_experiment\drsf2_day2_37deg_201506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52703" r="28979" b="28804"/>
          <a:stretch/>
        </p:blipFill>
        <p:spPr bwMode="auto">
          <a:xfrm>
            <a:off x="655320" y="5494589"/>
            <a:ext cx="210312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GRNmap\Desktop\wt_drsf2_dphd1_growth_experiment\dphd1_day2_30deg_201506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0" t="30400" r="25064" b="51107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GRNmap\Desktop\wt_drsf2_dphd1_growth_experiment\dphd1_day2_30deg_201506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0" t="47883" r="25064" b="33624"/>
          <a:stretch/>
        </p:blipFill>
        <p:spPr bwMode="auto">
          <a:xfrm>
            <a:off x="36147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GRNmap\Desktop\wt_drsf2_dphd1_growth_experiment\dphd1_day2_37deg_201506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t="34135" r="30137" b="47372"/>
          <a:stretch/>
        </p:blipFill>
        <p:spPr bwMode="auto">
          <a:xfrm>
            <a:off x="36147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GRNmap\Desktop\wt_drsf2_dphd1_growth_experiment\dphd1_day2_37deg_201506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t="52703" r="30137" b="28804"/>
          <a:stretch/>
        </p:blipFill>
        <p:spPr bwMode="auto">
          <a:xfrm>
            <a:off x="36147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GRNmap\Desktop\wt_drsf2_dphd1_growth_experiment\wt_day2_30deg_201506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t="34135" r="30140" b="47372"/>
          <a:stretch/>
        </p:blipFill>
        <p:spPr bwMode="auto">
          <a:xfrm>
            <a:off x="65653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GRNmap\Desktop\wt_drsf2_dphd1_growth_experiment\wt_day2_30deg_201506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t="51618" r="30140" b="29889"/>
          <a:stretch/>
        </p:blipFill>
        <p:spPr bwMode="auto">
          <a:xfrm>
            <a:off x="65653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GRNmap\Desktop\wt_drsf2_dphd1_growth_experiment\wt_day2_37deg_201506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33391" r="26027" b="48116"/>
          <a:stretch/>
        </p:blipFill>
        <p:spPr bwMode="auto">
          <a:xfrm>
            <a:off x="6565314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GRNmap\Desktop\wt_drsf2_dphd1_growth_experiment\wt_day2_37deg_201506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55041" r="26027" b="26466"/>
          <a:stretch/>
        </p:blipFill>
        <p:spPr bwMode="auto">
          <a:xfrm>
            <a:off x="6565314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92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</a:t>
            </a:r>
            <a:r>
              <a:rPr lang="en-US" sz="4000" dirty="0"/>
              <a:t>3</a:t>
            </a:r>
            <a:r>
              <a:rPr lang="en-US" sz="4000" dirty="0" smtClean="0"/>
              <a:t> – 06/12/2015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dRSF2  </a:t>
            </a:r>
            <a:r>
              <a:rPr lang="en-US" dirty="0"/>
              <a:t>2</a:t>
            </a:r>
            <a:r>
              <a:rPr lang="en-US" dirty="0" smtClean="0"/>
              <a:t>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</a:t>
            </a:r>
            <a:r>
              <a:rPr lang="en-US" dirty="0"/>
              <a:t>2</a:t>
            </a:r>
            <a:r>
              <a:rPr lang="en-US" dirty="0" smtClean="0"/>
              <a:t>0°C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</a:t>
            </a:r>
            <a:r>
              <a:rPr lang="en-US" dirty="0"/>
              <a:t>2</a:t>
            </a:r>
            <a:r>
              <a:rPr lang="en-US" dirty="0" smtClean="0"/>
              <a:t>0°C</a:t>
            </a:r>
            <a:endParaRPr lang="en-US" dirty="0"/>
          </a:p>
        </p:txBody>
      </p:sp>
      <p:pic>
        <p:nvPicPr>
          <p:cNvPr id="8194" name="Picture 2" descr="C:\Users\GRNmap\Desktop\wt_drsf2_dphd1_growth_experiment\dphd1_day3_20deg_201506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33390" r="20141" b="48117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GRNmap\Desktop\wt_drsf2_dphd1_growth_experiment\dphd1_day3_20deg_201506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50839" r="20141" b="30668"/>
          <a:stretch/>
        </p:blipFill>
        <p:spPr bwMode="auto">
          <a:xfrm>
            <a:off x="36147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GRNmap\Desktop\wt_drsf2_dphd1_growth_experiment\drsf2_day3_20deg_201506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34135" r="19863" b="47372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GRNmap\Desktop\wt_drsf2_dphd1_growth_experiment\drsf2_day3_20deg_201506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54700" r="19863" b="26807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GRNmap\Desktop\wt_drsf2_dphd1_growth_experiment\wt_day3_20deg_201506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3" t="37760" r="19862" b="43746"/>
          <a:stretch/>
        </p:blipFill>
        <p:spPr bwMode="auto">
          <a:xfrm>
            <a:off x="65653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GRNmap\Desktop\wt_drsf2_dphd1_growth_experiment\wt_day3_20deg_201506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3" t="55243" r="19862" b="26263"/>
          <a:stretch/>
        </p:blipFill>
        <p:spPr bwMode="auto">
          <a:xfrm>
            <a:off x="65653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06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4 – 06/13/2015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dRSF2  15°C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7407" y="4413787"/>
            <a:ext cx="1298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dRSF2  20°C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15°C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20°C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pic>
        <p:nvPicPr>
          <p:cNvPr id="9218" name="Picture 2" descr="C:\Users\GRNmap\Desktop\wt_drsf2_dphd1_growth_experiment\drsf2_day4_15deg_201506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t="34135" r="32191" b="47372"/>
          <a:stretch/>
        </p:blipFill>
        <p:spPr bwMode="auto">
          <a:xfrm>
            <a:off x="609599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GRNmap\Desktop\wt_drsf2_dphd1_growth_experiment\drsf2_day4_15deg_201506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t="54700" r="32191" b="26807"/>
          <a:stretch/>
        </p:blipFill>
        <p:spPr bwMode="auto">
          <a:xfrm>
            <a:off x="609599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GRNmap\Desktop\wt_drsf2_dphd1_growth_experiment\drsf2_day4_20deg_201506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1" t="33391" r="23973" b="48117"/>
          <a:stretch/>
        </p:blipFill>
        <p:spPr bwMode="auto">
          <a:xfrm>
            <a:off x="609599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GRNmap\Desktop\wt_drsf2_dphd1_growth_experiment\drsf2_day4_20deg_201506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1" t="51607" r="23973" b="29901"/>
          <a:stretch/>
        </p:blipFill>
        <p:spPr bwMode="auto">
          <a:xfrm>
            <a:off x="609598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GRNmap\Desktop\wt_drsf2_dphd1_growth_experiment\dphd1_day4_15deg_201506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34135" r="26923" b="47372"/>
          <a:stretch/>
        </p:blipFill>
        <p:spPr bwMode="auto">
          <a:xfrm>
            <a:off x="3614713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GRNmap\Desktop\wt_drsf2_dphd1_growth_experiment\dphd1_day4_15deg_201506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51618" r="26923" b="29889"/>
          <a:stretch/>
        </p:blipFill>
        <p:spPr bwMode="auto">
          <a:xfrm>
            <a:off x="36147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GRNmap\Desktop\wt_drsf2_dphd1_growth_experiment\dphd1_day4_20deg_201506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34135" r="28083" b="47372"/>
          <a:stretch/>
        </p:blipFill>
        <p:spPr bwMode="auto">
          <a:xfrm>
            <a:off x="36147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GRNmap\Desktop\wt_drsf2_dphd1_growth_experiment\dphd1_day4_20deg_201506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52703" r="28083" b="28804"/>
          <a:stretch/>
        </p:blipFill>
        <p:spPr bwMode="auto">
          <a:xfrm>
            <a:off x="36147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GRNmap\Desktop\wt_drsf2_dphd1_growth_experiment\wt_day4_15deg_201506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34135" r="23972" b="47372"/>
          <a:stretch/>
        </p:blipFill>
        <p:spPr bwMode="auto">
          <a:xfrm>
            <a:off x="65653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:\Users\GRNmap\Desktop\wt_drsf2_dphd1_growth_experiment\wt_day4_15deg_2015061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51618" r="23972" b="29889"/>
          <a:stretch/>
        </p:blipFill>
        <p:spPr bwMode="auto">
          <a:xfrm>
            <a:off x="65653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GRNmap\Desktop\wt_drsf2_dphd1_growth_experiment\wt_day4_20deg_201506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7" t="34135" r="26029" b="47372"/>
          <a:stretch/>
        </p:blipFill>
        <p:spPr bwMode="auto">
          <a:xfrm>
            <a:off x="6565314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GRNmap\Desktop\wt_drsf2_dphd1_growth_experiment\wt_day4_20deg_201506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7" t="52703" r="26029" b="28804"/>
          <a:stretch/>
        </p:blipFill>
        <p:spPr bwMode="auto">
          <a:xfrm>
            <a:off x="6565314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59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7 – 06/16/2015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dRSF2  15°C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dPHD1  15°C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pic>
        <p:nvPicPr>
          <p:cNvPr id="2052" name="Picture 4" descr="C:\Users\GRNmap\Desktop\wt_drsf2_dphd1_growth_experiment\dphd1_day7_15deg_201506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34187" r="31978" b="47320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GRNmap\Desktop\wt_drsf2_dphd1_growth_experiment\dphd1_day7_15deg_201506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54734" r="34440" b="26773"/>
          <a:stretch/>
        </p:blipFill>
        <p:spPr bwMode="auto">
          <a:xfrm>
            <a:off x="36147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RNmap\Desktop\wt_drsf2_dphd1_growth_experiment\drsf2_day7_15deg_201506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9" t="39420" r="29518" b="41899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GRNmap\Desktop\wt_drsf2_dphd1_growth_experiment\drsf2_day7_15deg_201506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9" t="60199" r="29518" b="21120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RNmap\Desktop\wt_drsf2_dphd1_growth_experiment\wt_day7_15deg_201506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34135" r="20141" b="47372"/>
          <a:stretch/>
        </p:blipFill>
        <p:spPr bwMode="auto">
          <a:xfrm>
            <a:off x="65653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GRNmap\Desktop\wt_drsf2_dphd1_growth_experiment\wt_day7_15deg_201506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51618" r="20141" b="29889"/>
          <a:stretch/>
        </p:blipFill>
        <p:spPr bwMode="auto">
          <a:xfrm>
            <a:off x="65653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33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219200"/>
            <a:ext cx="769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dNRG1 and dYOX1 </a:t>
            </a:r>
          </a:p>
          <a:p>
            <a:pPr algn="ctr"/>
            <a:r>
              <a:rPr lang="en-US" sz="4400" dirty="0" smtClean="0"/>
              <a:t>Growth Experiment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433623" y="2821171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June 16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through June 23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, 2015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14500" y="35052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Monica Hong, Kevin McGee and Kevin Wyllie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3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1 – 06/13/2015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30°C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5279" y="4413787"/>
            <a:ext cx="13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dNRG1  37°C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dYOX1  30°C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dYOX1  37°C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37°C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30°C</a:t>
            </a:r>
            <a:endParaRPr lang="en-US" dirty="0"/>
          </a:p>
        </p:txBody>
      </p:sp>
      <p:pic>
        <p:nvPicPr>
          <p:cNvPr id="2050" name="Picture 2" descr="C:\Users\GRNmap\Desktop\wt_yox1_nrg1_growth_experiment\dnrg1_day1_30deg_201506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34135" r="20142" b="47372"/>
          <a:stretch/>
        </p:blipFill>
        <p:spPr bwMode="auto">
          <a:xfrm>
            <a:off x="609599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GRNmap\Desktop\wt_yox1_nrg1_growth_experiment\dnrg1_day1_30deg_201506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3" t="54700" r="21652" b="26807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RNmap\Desktop\wt_yox1_nrg1_growth_experiment\dnrg1_day1_37deg_201506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36473" r="20141" b="45034"/>
          <a:stretch/>
        </p:blipFill>
        <p:spPr bwMode="auto">
          <a:xfrm>
            <a:off x="609598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GRNmap\Desktop\wt_yox1_nrg1_growth_experiment\dnrg1_day1_37deg_201506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9" t="55040" r="20826" b="26467"/>
          <a:stretch/>
        </p:blipFill>
        <p:spPr bwMode="auto">
          <a:xfrm>
            <a:off x="609598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RNmap\Desktop\wt_yox1_nrg1_growth_experiment\dyox1_day1_30deg_201506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t="34135" r="21918" b="47372"/>
          <a:stretch/>
        </p:blipFill>
        <p:spPr bwMode="auto">
          <a:xfrm>
            <a:off x="3614713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GRNmap\Desktop\wt_yox1_nrg1_growth_experiment\dyox1_day1_30deg_201506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1" t="54700" r="22324" b="26807"/>
          <a:stretch/>
        </p:blipFill>
        <p:spPr bwMode="auto">
          <a:xfrm>
            <a:off x="36147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RNmap\Desktop\wt_yox1_nrg1_growth_experiment\dyox1_day1_37deg_201506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7" t="41901" r="26028" b="39606"/>
          <a:stretch/>
        </p:blipFill>
        <p:spPr bwMode="auto">
          <a:xfrm>
            <a:off x="36147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GRNmap\Desktop\wt_yox1_nrg1_growth_experiment\dyox1_day1_37deg_201506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1" t="60468" r="26434" b="21039"/>
          <a:stretch/>
        </p:blipFill>
        <p:spPr bwMode="auto">
          <a:xfrm>
            <a:off x="36147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RNmap\Desktop\wt_yox1_nrg1_growth_experiment\wt_day1_30deg_201506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32099" r="20141" b="49408"/>
          <a:stretch/>
        </p:blipFill>
        <p:spPr bwMode="auto">
          <a:xfrm>
            <a:off x="65653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GRNmap\Desktop\wt_yox1_nrg1_growth_experiment\wt_day1_30deg_201506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6" t="52664" r="21098" b="28843"/>
          <a:stretch/>
        </p:blipFill>
        <p:spPr bwMode="auto">
          <a:xfrm>
            <a:off x="65653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GRNmap\Desktop\wt_yox1_nrg1_growth_experiment\wt_day1_37deg_201506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0" t="39555" r="17255" b="41951"/>
          <a:stretch/>
        </p:blipFill>
        <p:spPr bwMode="auto">
          <a:xfrm>
            <a:off x="6565314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GRNmap\Desktop\wt_yox1_nrg1_growth_experiment\wt_day1_37deg_201506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3" t="58122" r="18212" b="23384"/>
          <a:stretch/>
        </p:blipFill>
        <p:spPr bwMode="auto">
          <a:xfrm>
            <a:off x="6565315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9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</a:t>
            </a:r>
            <a:r>
              <a:rPr lang="en-US" sz="4000" dirty="0"/>
              <a:t>2</a:t>
            </a:r>
            <a:r>
              <a:rPr lang="en-US" sz="4000" dirty="0" smtClean="0"/>
              <a:t> – 06/14/2015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30°C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5279" y="4413787"/>
            <a:ext cx="13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dNRG1  37°C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dYOX1  30°C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dYOX1  37°C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37°C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30°C</a:t>
            </a:r>
            <a:endParaRPr lang="en-US" dirty="0"/>
          </a:p>
        </p:txBody>
      </p:sp>
      <p:pic>
        <p:nvPicPr>
          <p:cNvPr id="3075" name="Picture 3" descr="C:\Users\GRNmap\Desktop\wt_yox1_nrg1_growth_experiment\dnrg1_day2_30deg_201506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34135" r="26028" b="47372"/>
          <a:stretch/>
        </p:blipFill>
        <p:spPr bwMode="auto">
          <a:xfrm>
            <a:off x="609599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GRNmap\Desktop\wt_yox1_nrg1_growth_experiment\dnrg1_day2_30deg_201506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8" t="34135" r="26028" b="47372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RNmap\Desktop\wt_yox1_nrg1_growth_experiment\dnrg1_day2_37deg_201506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 t="36472" r="22470" b="45034"/>
          <a:stretch/>
        </p:blipFill>
        <p:spPr bwMode="auto">
          <a:xfrm>
            <a:off x="609599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GRNmap\Desktop\wt_yox1_nrg1_growth_experiment\dnrg1_day2_37deg_201506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4" t="55038" r="21100" b="26468"/>
          <a:stretch/>
        </p:blipFill>
        <p:spPr bwMode="auto">
          <a:xfrm>
            <a:off x="609599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RNmap\Desktop\wt_yox1_nrg1_growth_experiment\dyox1_day2_37deg_201506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3" t="33391" r="19862" b="48116"/>
          <a:stretch/>
        </p:blipFill>
        <p:spPr bwMode="auto">
          <a:xfrm>
            <a:off x="3614713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GRNmap\Desktop\wt_yox1_nrg1_growth_experiment\dyox1_day2_37deg_201506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55041" r="20268" b="26466"/>
          <a:stretch/>
        </p:blipFill>
        <p:spPr bwMode="auto">
          <a:xfrm>
            <a:off x="3614713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GRNmap\Desktop\wt_yox1_nrg1_growth_experiment\dyox1_day2_30deg_201506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34135" r="28141" b="47372"/>
          <a:stretch/>
        </p:blipFill>
        <p:spPr bwMode="auto">
          <a:xfrm>
            <a:off x="3614713" y="2346404"/>
            <a:ext cx="2191945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:\Users\GRNmap\Desktop\wt_yox1_nrg1_growth_experiment\dyox1_day2_30deg_2015061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2" t="54700" r="30602" b="26807"/>
          <a:stretch/>
        </p:blipFill>
        <p:spPr bwMode="auto">
          <a:xfrm>
            <a:off x="3614712" y="3048455"/>
            <a:ext cx="2191945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GRNmap\Desktop\wt_yox1_nrg1_growth_experiment\wt_day2_37deg_201506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34135" r="20141" b="47372"/>
          <a:stretch/>
        </p:blipFill>
        <p:spPr bwMode="auto">
          <a:xfrm>
            <a:off x="6565315" y="478311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GRNmap\Desktop\wt_yox1_nrg1_growth_experiment\wt_day2_37deg_201506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52703" r="20141" b="28804"/>
          <a:stretch/>
        </p:blipFill>
        <p:spPr bwMode="auto">
          <a:xfrm>
            <a:off x="6565314" y="5494589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GRNmap\Desktop\wt_yox1_nrg1_growth_experiment\wt_day2_30deg_201506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t="30860" r="30137" b="50646"/>
          <a:stretch/>
        </p:blipFill>
        <p:spPr bwMode="auto">
          <a:xfrm>
            <a:off x="65653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:\Users\GRNmap\Desktop\wt_yox1_nrg1_growth_experiment\wt_day2_30deg_201506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51426" r="33149" b="30080"/>
          <a:stretch/>
        </p:blipFill>
        <p:spPr bwMode="auto">
          <a:xfrm>
            <a:off x="65653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3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15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b="1" dirty="0">
                <a:solidFill>
                  <a:srgbClr val="000090"/>
                </a:solidFill>
                <a:cs typeface="Arial"/>
              </a:rPr>
              <a:t>Yeast Cells Deleted for a Particular </a:t>
            </a:r>
            <a:br>
              <a:rPr lang="en-US" sz="2800" b="1" dirty="0">
                <a:solidFill>
                  <a:srgbClr val="000090"/>
                </a:solidFill>
                <a:cs typeface="Arial"/>
              </a:rPr>
            </a:br>
            <a:r>
              <a:rPr lang="en-US" sz="2800" b="1" dirty="0">
                <a:solidFill>
                  <a:srgbClr val="000090"/>
                </a:solidFill>
                <a:cs typeface="Arial"/>
              </a:rPr>
              <a:t>Transcription Factor are Harvested Before, </a:t>
            </a:r>
            <a:br>
              <a:rPr lang="en-US" sz="2800" b="1" dirty="0">
                <a:solidFill>
                  <a:srgbClr val="000090"/>
                </a:solidFill>
                <a:cs typeface="Arial"/>
              </a:rPr>
            </a:br>
            <a:r>
              <a:rPr lang="en-US" sz="2800" b="1" dirty="0">
                <a:solidFill>
                  <a:srgbClr val="000090"/>
                </a:solidFill>
                <a:cs typeface="Arial"/>
              </a:rPr>
              <a:t>During and After Cold Shock and Recovery</a:t>
            </a:r>
            <a:endParaRPr lang="en-US" altLang="en-US" sz="2800" b="1" dirty="0" smtClean="0">
              <a:solidFill>
                <a:srgbClr val="000099"/>
              </a:solidFill>
              <a:cs typeface="Arial" pitchFamily="34" charset="0"/>
            </a:endParaRPr>
          </a:p>
        </p:txBody>
      </p:sp>
      <p:pic>
        <p:nvPicPr>
          <p:cNvPr id="30723" name="Picture 4" descr="ExperimentalMethods_with-t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2620"/>
            <a:ext cx="8013357" cy="553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959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</a:t>
            </a:r>
            <a:r>
              <a:rPr lang="en-US" sz="4000" dirty="0"/>
              <a:t>3</a:t>
            </a:r>
            <a:r>
              <a:rPr lang="en-US" sz="4000" dirty="0" smtClean="0"/>
              <a:t> – 06/15/2015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20°C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dYOX1  20°C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pic>
        <p:nvPicPr>
          <p:cNvPr id="1027" name="Picture 3" descr="C:\Users\GRNmap\Desktop\wt_yox1_nrg1_growth_experiment\dnrg1_day3_20deg_201506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36190" r="29524" b="45316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GRNmap\Desktop\wt_yox1_nrg1_growth_experiment\dnrg1_day3_20deg_201506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59803" r="29524" b="21703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RNmap\Desktop\wt_yox1_nrg1_growth_experiment\dyox1_day3_20deg_201506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34115" r="32192" b="47391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GRNmap\Desktop\wt_yox1_nrg1_growth_experiment\dyox1_day3_20deg_201506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54681" r="32192" b="26825"/>
          <a:stretch/>
        </p:blipFill>
        <p:spPr bwMode="auto">
          <a:xfrm>
            <a:off x="36147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RNmap\Desktop\wt_yox1_nrg1_growth_experiment\wt_day3_20deg_201506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34136" r="33016" b="47371"/>
          <a:stretch/>
        </p:blipFill>
        <p:spPr bwMode="auto">
          <a:xfrm>
            <a:off x="65653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GRNmap\Desktop\wt_yox1_nrg1_growth_experiment\wt_day3_20deg_201506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t="51620" r="33973" b="29887"/>
          <a:stretch/>
        </p:blipFill>
        <p:spPr bwMode="auto">
          <a:xfrm>
            <a:off x="65653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4 – 06/16/2015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15°C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5279" y="4413787"/>
            <a:ext cx="13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dNRG1  20°C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dYOX1  15°C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dYOX1  20°C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pic>
        <p:nvPicPr>
          <p:cNvPr id="2050" name="Picture 2" descr="C:\Users\GRNmap\Desktop\wt_yox1_nrg1_growth_experiment\dnrg1_day4_15deg_201506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41901" r="30139" b="39606"/>
          <a:stretch/>
        </p:blipFill>
        <p:spPr bwMode="auto">
          <a:xfrm>
            <a:off x="609599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GRNmap\Desktop\wt_yox1_nrg1_growth_experiment\dnrg1_day4_15deg_201506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7" t="59384" r="30139" b="22123"/>
          <a:stretch/>
        </p:blipFill>
        <p:spPr bwMode="auto">
          <a:xfrm>
            <a:off x="609599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RNmap\Desktop\wt_yox1_nrg1_growth_experiment\dnrg1_day4_20deg_201506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9" t="41530" r="25655" b="39977"/>
          <a:stretch/>
        </p:blipFill>
        <p:spPr bwMode="auto">
          <a:xfrm>
            <a:off x="609598" y="4799041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GRNmap\Desktop\wt_yox1_nrg1_growth_experiment\dnrg1_day4_20deg_201506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61563" r="27710" b="19944"/>
          <a:stretch/>
        </p:blipFill>
        <p:spPr bwMode="auto">
          <a:xfrm>
            <a:off x="609598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GRNmap\Desktop\wt_yox1_nrg1_growth_experiment\dyox1_day4_15deg_201506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t="42549" r="33016" b="38958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GRNmap\Desktop\wt_yox1_nrg1_growth_experiment\dyox1_day4_15deg_201506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t="63114" r="33016" b="18393"/>
          <a:stretch/>
        </p:blipFill>
        <p:spPr bwMode="auto">
          <a:xfrm>
            <a:off x="3614713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RNmap\Desktop\wt_yox1_nrg1_growth_experiment\dyox1_day4_20deg_201506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6" t="34135" r="17659" b="47372"/>
          <a:stretch/>
        </p:blipFill>
        <p:spPr bwMode="auto">
          <a:xfrm>
            <a:off x="3614713" y="4799041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GRNmap\Desktop\wt_yox1_nrg1_growth_experiment\dyox1_day4_20deg_201506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9" t="55248" r="18066" b="26259"/>
          <a:stretch/>
        </p:blipFill>
        <p:spPr bwMode="auto">
          <a:xfrm>
            <a:off x="3614713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GRNmap\Desktop\wt_yox1_nrg1_growth_experiment\wt_day4_15deg_2015061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1" t="38885" r="28325" b="42622"/>
          <a:stretch/>
        </p:blipFill>
        <p:spPr bwMode="auto">
          <a:xfrm>
            <a:off x="65653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C:\Users\GRNmap\Desktop\wt_yox1_nrg1_growth_experiment\wt_day4_15deg_201506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5" t="59450" r="29281" b="22057"/>
          <a:stretch/>
        </p:blipFill>
        <p:spPr bwMode="auto">
          <a:xfrm>
            <a:off x="65653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GRNmap\Desktop\wt_yox1_nrg1_growth_experiment\wt_day4_20deg_2015061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5" t="37951" r="22470" b="43556"/>
          <a:stretch/>
        </p:blipFill>
        <p:spPr bwMode="auto">
          <a:xfrm>
            <a:off x="6565315" y="4799041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C:\Users\GRNmap\Desktop\wt_yox1_nrg1_growth_experiment\wt_day4_20deg_2015061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t="59064" r="23427" b="22443"/>
          <a:stretch/>
        </p:blipFill>
        <p:spPr bwMode="auto">
          <a:xfrm>
            <a:off x="6565315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5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5 – 06/17/2015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15°C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15279" y="4413787"/>
            <a:ext cx="1383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dNRG1  20°C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dYOX1  15°C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1391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dYOX1  20°C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41993" y="4413787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20°C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pic>
        <p:nvPicPr>
          <p:cNvPr id="3074" name="Picture 2" descr="C:\Users\GRNmap\Desktop\wt_yox1_nrg1_growth_experiment\dnrg1_day5_15deg_201506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36473" r="20140" b="45034"/>
          <a:stretch/>
        </p:blipFill>
        <p:spPr bwMode="auto">
          <a:xfrm>
            <a:off x="609599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GRNmap\Desktop\wt_yox1_nrg1_growth_experiment\dnrg1_day5_15deg_201506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8" t="53956" r="20825" b="27551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GRNmap\Desktop\wt_yox1_nrg1_growth_experiment\dnrg1_day5_20deg_201506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30309" r="20141" b="51198"/>
          <a:stretch/>
        </p:blipFill>
        <p:spPr bwMode="auto">
          <a:xfrm>
            <a:off x="609598" y="4799041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GRNmap\Desktop\wt_yox1_nrg1_growth_experiment\dnrg1_day5_20deg_201506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8" t="54504" r="20826" b="27003"/>
          <a:stretch/>
        </p:blipFill>
        <p:spPr bwMode="auto">
          <a:xfrm>
            <a:off x="609598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RNmap\Desktop\wt_yox1_nrg1_growth_experiment\dyox1_day5_15deg_201506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34135" r="20141" b="47372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GRNmap\Desktop\wt_yox1_nrg1_growth_experiment\dyox1_day5_15deg_201506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54700" r="20141" b="26807"/>
          <a:stretch/>
        </p:blipFill>
        <p:spPr bwMode="auto">
          <a:xfrm>
            <a:off x="3614713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RNmap\Desktop\wt_yox1_nrg1_growth_experiment\dyox1_day5_20deg_201506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3" t="34135" r="20142" b="47372"/>
          <a:stretch/>
        </p:blipFill>
        <p:spPr bwMode="auto">
          <a:xfrm>
            <a:off x="3614715" y="4799041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GRNmap\Desktop\wt_yox1_nrg1_growth_experiment\dyox1_day5_20deg_201506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1" t="55248" r="18494" b="26259"/>
          <a:stretch/>
        </p:blipFill>
        <p:spPr bwMode="auto">
          <a:xfrm>
            <a:off x="3614715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GRNmap\Desktop\wt_yox1_nrg1_growth_experiment\wt_day5_15deg_201506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36472" r="20140" b="45035"/>
          <a:stretch/>
        </p:blipFill>
        <p:spPr bwMode="auto">
          <a:xfrm>
            <a:off x="65653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:\Users\GRNmap\Desktop\wt_yox1_nrg1_growth_experiment\wt_day5_15deg_2015062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57037" r="21097" b="24470"/>
          <a:stretch/>
        </p:blipFill>
        <p:spPr bwMode="auto">
          <a:xfrm>
            <a:off x="6565315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GRNmap\Desktop\wt_yox1_nrg1_growth_experiment\wt_day5_20deg_2015062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2" t="34135" r="19862" b="47372"/>
          <a:stretch/>
        </p:blipFill>
        <p:spPr bwMode="auto">
          <a:xfrm>
            <a:off x="6565314" y="4799041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GRNmap\Desktop\wt_yox1_nrg1_growth_experiment\wt_day5_20deg_2015062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5" t="52166" r="20819" b="29341"/>
          <a:stretch/>
        </p:blipFill>
        <p:spPr bwMode="auto">
          <a:xfrm>
            <a:off x="6565314" y="5486400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</a:t>
            </a:r>
            <a:r>
              <a:rPr lang="en-US" sz="4000" dirty="0"/>
              <a:t>6</a:t>
            </a:r>
            <a:r>
              <a:rPr lang="en-US" sz="4000" dirty="0" smtClean="0"/>
              <a:t> – 06/18/2015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15°C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dYOX1  15°C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pic>
        <p:nvPicPr>
          <p:cNvPr id="4098" name="Picture 2" descr="C:\Users\GRNmap\Desktop\wt_yox1_nrg1_growth_experiment\dnrg1_day6_15deg_201506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1" t="34135" r="19863" b="47372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GRNmap\Desktop\wt_yox1_nrg1_growth_experiment\dnrg1_day6_15deg_201506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1" t="51618" r="19863" b="29889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RNmap\Desktop\wt_yox1_nrg1_growth_experiment\dyox1_day6_15deg_201506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4" t="30860" r="21919" b="50646"/>
          <a:stretch/>
        </p:blipFill>
        <p:spPr bwMode="auto">
          <a:xfrm>
            <a:off x="3614715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GRNmap\Desktop\wt_yox1_nrg1_growth_experiment\dyox1_day6_15deg_201506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3" t="51426" r="20270" b="30080"/>
          <a:stretch/>
        </p:blipFill>
        <p:spPr bwMode="auto">
          <a:xfrm>
            <a:off x="36147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RNmap\Desktop\wt_yox1_nrg1_growth_experiment\wt_day6_15deg_2015062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0" b="100000"/>
          <a:stretch/>
        </p:blipFill>
        <p:spPr bwMode="auto">
          <a:xfrm>
            <a:off x="0" y="381000"/>
            <a:ext cx="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GRNmap\Desktop\wt_yox1_nrg1_growth_experiment\wt_day6_15deg_201506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3" t="34135" r="19862" b="47372"/>
          <a:stretch/>
        </p:blipFill>
        <p:spPr bwMode="auto">
          <a:xfrm>
            <a:off x="65653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GRNmap\Desktop\wt_yox1_nrg1_growth_experiment\wt_day6_15deg_201506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t="54700" r="20819" b="26807"/>
          <a:stretch/>
        </p:blipFill>
        <p:spPr bwMode="auto">
          <a:xfrm>
            <a:off x="65653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49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9195" y="6858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Day </a:t>
            </a:r>
            <a:r>
              <a:rPr lang="en-US" sz="4000" dirty="0"/>
              <a:t>7</a:t>
            </a:r>
            <a:r>
              <a:rPr lang="en-US" sz="4000" dirty="0" smtClean="0"/>
              <a:t> – 06/19/2015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786276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dNRG1  15°C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13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dYOX1  15°C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41992" y="1977072"/>
            <a:ext cx="1841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WT  15°C</a:t>
            </a:r>
            <a:endParaRPr lang="en-US" dirty="0"/>
          </a:p>
        </p:txBody>
      </p:sp>
      <p:pic>
        <p:nvPicPr>
          <p:cNvPr id="4100" name="Picture 4" descr="C:\Users\GRNmap\Desktop\wt_yox1_nrg1_growth_experiment\wt_day6_15deg_201506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00" b="100000"/>
          <a:stretch/>
        </p:blipFill>
        <p:spPr bwMode="auto">
          <a:xfrm>
            <a:off x="0" y="381000"/>
            <a:ext cx="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GRNmap\Desktop\wt_yox1_nrg1_growth_experiment\dnrg1_day7_15deg_201506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t="39555" r="21916" b="41952"/>
          <a:stretch/>
        </p:blipFill>
        <p:spPr bwMode="auto">
          <a:xfrm>
            <a:off x="609598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GRNmap\Desktop\wt_yox1_nrg1_growth_experiment\dnrg1_day7_15deg_201506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t="57039" r="24656" b="24468"/>
          <a:stretch/>
        </p:blipFill>
        <p:spPr bwMode="auto">
          <a:xfrm>
            <a:off x="609598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RNmap\Desktop\wt_yox1_nrg1_growth_experiment\dyox1_day7_15deg_201506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30309" r="28849" b="51198"/>
          <a:stretch/>
        </p:blipFill>
        <p:spPr bwMode="auto">
          <a:xfrm>
            <a:off x="3613349" y="2346404"/>
            <a:ext cx="219729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GRNmap\Desktop\wt_yox1_nrg1_growth_experiment\dyox1_day7_15deg_201506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50874" r="28849" b="30633"/>
          <a:stretch/>
        </p:blipFill>
        <p:spPr bwMode="auto">
          <a:xfrm>
            <a:off x="3613350" y="3048455"/>
            <a:ext cx="219729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GRNmap\Desktop\wt_yox1_nrg1_growth_experiment\wt_day7_15deg_201506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1" t="29940" r="17534" b="51566"/>
          <a:stretch/>
        </p:blipFill>
        <p:spPr bwMode="auto">
          <a:xfrm>
            <a:off x="6565314" y="2346404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GRNmap\Desktop\wt_yox1_nrg1_growth_experiment\wt_day7_15deg_201506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4" t="50507" r="18491" b="30999"/>
          <a:stretch/>
        </p:blipFill>
        <p:spPr bwMode="auto">
          <a:xfrm>
            <a:off x="6565314" y="3048455"/>
            <a:ext cx="219456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9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9929061"/>
              </p:ext>
            </p:extLst>
          </p:nvPr>
        </p:nvGraphicFramePr>
        <p:xfrm>
          <a:off x="0" y="0"/>
          <a:ext cx="459951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453567"/>
              </p:ext>
            </p:extLst>
          </p:nvPr>
        </p:nvGraphicFramePr>
        <p:xfrm>
          <a:off x="0" y="3505200"/>
          <a:ext cx="460163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612520"/>
              </p:ext>
            </p:extLst>
          </p:nvPr>
        </p:nvGraphicFramePr>
        <p:xfrm>
          <a:off x="4538134" y="2667000"/>
          <a:ext cx="460586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/>
          <p:cNvSpPr/>
          <p:nvPr/>
        </p:nvSpPr>
        <p:spPr>
          <a:xfrm>
            <a:off x="4899440" y="558284"/>
            <a:ext cx="42445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HAP4 </a:t>
            </a:r>
            <a:r>
              <a:rPr lang="en-US" b="1" dirty="0" smtClean="0">
                <a:solidFill>
                  <a:prstClr val="black"/>
                </a:solidFill>
              </a:rPr>
              <a:t>30</a:t>
            </a:r>
            <a:r>
              <a:rPr lang="en-US" b="1" baseline="30000" dirty="0" smtClean="0">
                <a:solidFill>
                  <a:prstClr val="black"/>
                </a:solidFill>
              </a:rPr>
              <a:t>o</a:t>
            </a:r>
            <a:r>
              <a:rPr lang="en-US" b="1" dirty="0" smtClean="0">
                <a:solidFill>
                  <a:prstClr val="black"/>
                </a:solidFill>
              </a:rPr>
              <a:t>C Liquid Growth Curves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Average Doubling Times: 102.385 minutes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692567"/>
              </p:ext>
            </p:extLst>
          </p:nvPr>
        </p:nvGraphicFramePr>
        <p:xfrm>
          <a:off x="0" y="0"/>
          <a:ext cx="459951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9108255"/>
              </p:ext>
            </p:extLst>
          </p:nvPr>
        </p:nvGraphicFramePr>
        <p:xfrm>
          <a:off x="38100" y="3276600"/>
          <a:ext cx="460163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387350"/>
              </p:ext>
            </p:extLst>
          </p:nvPr>
        </p:nvGraphicFramePr>
        <p:xfrm>
          <a:off x="4500034" y="3352800"/>
          <a:ext cx="460586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>
          <a:xfrm>
            <a:off x="4724400" y="609600"/>
            <a:ext cx="41002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NRG1 </a:t>
            </a:r>
            <a:r>
              <a:rPr lang="en-US" b="1" dirty="0" smtClean="0">
                <a:solidFill>
                  <a:prstClr val="black"/>
                </a:solidFill>
              </a:rPr>
              <a:t>30</a:t>
            </a:r>
            <a:r>
              <a:rPr lang="en-US" b="1" baseline="30000" dirty="0" smtClean="0">
                <a:solidFill>
                  <a:prstClr val="black"/>
                </a:solidFill>
              </a:rPr>
              <a:t>o</a:t>
            </a:r>
            <a:r>
              <a:rPr lang="en-US" b="1" dirty="0" smtClean="0">
                <a:solidFill>
                  <a:prstClr val="black"/>
                </a:solidFill>
              </a:rPr>
              <a:t>C Liquid Growth Curve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Average Doubling Time:102.385 minutes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5905839"/>
              </p:ext>
            </p:extLst>
          </p:nvPr>
        </p:nvGraphicFramePr>
        <p:xfrm>
          <a:off x="0" y="381000"/>
          <a:ext cx="50292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9758590"/>
              </p:ext>
            </p:extLst>
          </p:nvPr>
        </p:nvGraphicFramePr>
        <p:xfrm>
          <a:off x="-19050" y="3886200"/>
          <a:ext cx="4572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299095"/>
              </p:ext>
            </p:extLst>
          </p:nvPr>
        </p:nvGraphicFramePr>
        <p:xfrm>
          <a:off x="4495800" y="4076700"/>
          <a:ext cx="4521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>
          <a:xfrm>
            <a:off x="5562600" y="1828800"/>
            <a:ext cx="33094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HAP4 </a:t>
            </a:r>
            <a:r>
              <a:rPr lang="en-US" b="1" dirty="0" smtClean="0">
                <a:solidFill>
                  <a:prstClr val="black"/>
                </a:solidFill>
              </a:rPr>
              <a:t>13</a:t>
            </a:r>
            <a:r>
              <a:rPr lang="en-US" b="1" baseline="30000" dirty="0" smtClean="0">
                <a:solidFill>
                  <a:prstClr val="black"/>
                </a:solidFill>
              </a:rPr>
              <a:t>o</a:t>
            </a:r>
            <a:r>
              <a:rPr lang="en-US" b="1" dirty="0" smtClean="0">
                <a:solidFill>
                  <a:prstClr val="black"/>
                </a:solidFill>
              </a:rPr>
              <a:t>C Liquid Growth Curves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Average Doubling Time: 335. 57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023429"/>
              </p:ext>
            </p:extLst>
          </p:nvPr>
        </p:nvGraphicFramePr>
        <p:xfrm>
          <a:off x="0" y="0"/>
          <a:ext cx="48545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9851923"/>
              </p:ext>
            </p:extLst>
          </p:nvPr>
        </p:nvGraphicFramePr>
        <p:xfrm>
          <a:off x="152401" y="4038600"/>
          <a:ext cx="46482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023496"/>
              </p:ext>
            </p:extLst>
          </p:nvPr>
        </p:nvGraphicFramePr>
        <p:xfrm>
          <a:off x="4800600" y="4076700"/>
          <a:ext cx="4521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/>
          <p:cNvSpPr/>
          <p:nvPr/>
        </p:nvSpPr>
        <p:spPr>
          <a:xfrm>
            <a:off x="5107830" y="1176635"/>
            <a:ext cx="40361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NRG1 </a:t>
            </a:r>
            <a:r>
              <a:rPr lang="en-US" b="1" dirty="0" smtClean="0">
                <a:solidFill>
                  <a:prstClr val="black"/>
                </a:solidFill>
              </a:rPr>
              <a:t>13</a:t>
            </a:r>
            <a:r>
              <a:rPr lang="en-US" b="1" baseline="30000" dirty="0" smtClean="0">
                <a:solidFill>
                  <a:prstClr val="black"/>
                </a:solidFill>
              </a:rPr>
              <a:t>o</a:t>
            </a:r>
            <a:r>
              <a:rPr lang="en-US" b="1" dirty="0" smtClean="0">
                <a:solidFill>
                  <a:prstClr val="black"/>
                </a:solidFill>
              </a:rPr>
              <a:t>C Liquid Growth Curves</a:t>
            </a:r>
          </a:p>
          <a:p>
            <a:endParaRPr lang="en-US" b="1" dirty="0">
              <a:solidFill>
                <a:prstClr val="black"/>
              </a:solidFill>
            </a:endParaRPr>
          </a:p>
          <a:p>
            <a:r>
              <a:rPr lang="en-US" b="1" dirty="0" smtClean="0">
                <a:solidFill>
                  <a:prstClr val="black"/>
                </a:solidFill>
              </a:rPr>
              <a:t>Average Doubling Time: 330.07 minutes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293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Yeast Cells are Subjected to Controlled Intervals of </a:t>
            </a:r>
            <a:br>
              <a:rPr lang="en-US" sz="2800" dirty="0" smtClean="0"/>
            </a:br>
            <a:r>
              <a:rPr lang="en-US" sz="2800" dirty="0" smtClean="0"/>
              <a:t>Cold Shock and Recovery</a:t>
            </a:r>
            <a:endParaRPr lang="en-US" sz="2800" dirty="0"/>
          </a:p>
        </p:txBody>
      </p:sp>
      <p:pic>
        <p:nvPicPr>
          <p:cNvPr id="5" name="Picture 2" descr="figure 9-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295400"/>
            <a:ext cx="285232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828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293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Yeast Cells are Subjected to Controlled Intervals of </a:t>
            </a:r>
            <a:br>
              <a:rPr lang="en-US" sz="2800" dirty="0" smtClean="0"/>
            </a:br>
            <a:r>
              <a:rPr lang="en-US" sz="2800" dirty="0" smtClean="0"/>
              <a:t>Cold Shock and Recovery</a:t>
            </a:r>
            <a:endParaRPr lang="en-US" sz="2800" dirty="0"/>
          </a:p>
        </p:txBody>
      </p:sp>
      <p:pic>
        <p:nvPicPr>
          <p:cNvPr id="5" name="Picture 2" descr="figure 9-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295400"/>
            <a:ext cx="285232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5486400" y="3352800"/>
            <a:ext cx="5334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019800" y="3581400"/>
            <a:ext cx="0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67400" y="3733800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figure 9-22"/>
          <p:cNvPicPr>
            <a:picLocks noChangeAspect="1" noChangeArrowheads="1"/>
          </p:cNvPicPr>
          <p:nvPr/>
        </p:nvPicPr>
        <p:blipFill rotWithShape="1">
          <a:blip r:embed="rId2" cstate="print"/>
          <a:srcRect l="72119" t="34516" r="11210" b="57180"/>
          <a:stretch/>
        </p:blipFill>
        <p:spPr bwMode="auto">
          <a:xfrm>
            <a:off x="6019800" y="3810000"/>
            <a:ext cx="475488" cy="43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Oval 16"/>
          <p:cNvSpPr/>
          <p:nvPr/>
        </p:nvSpPr>
        <p:spPr>
          <a:xfrm>
            <a:off x="6477000" y="3581400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77000" y="3810000"/>
            <a:ext cx="533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62600" y="4069080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77000" y="38862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/>
              <a:t>aRNA</a:t>
            </a:r>
            <a:endParaRPr lang="en-US" sz="1000" b="1" dirty="0"/>
          </a:p>
        </p:txBody>
      </p:sp>
      <p:sp>
        <p:nvSpPr>
          <p:cNvPr id="23" name="Rectangle 22"/>
          <p:cNvSpPr/>
          <p:nvPr/>
        </p:nvSpPr>
        <p:spPr>
          <a:xfrm>
            <a:off x="2895600" y="2438400"/>
            <a:ext cx="1524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48000" y="1554480"/>
            <a:ext cx="1524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895600" y="3505200"/>
            <a:ext cx="1524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743200" y="5181600"/>
            <a:ext cx="1752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3962400" y="3352800"/>
            <a:ext cx="4572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962400" y="3581400"/>
            <a:ext cx="0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962400" y="3733800"/>
            <a:ext cx="15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figure 9-22"/>
          <p:cNvPicPr>
            <a:picLocks noChangeAspect="1" noChangeArrowheads="1"/>
          </p:cNvPicPr>
          <p:nvPr/>
        </p:nvPicPr>
        <p:blipFill rotWithShape="1">
          <a:blip r:embed="rId2" cstate="print"/>
          <a:srcRect l="49677" t="34430" r="33653" b="58996"/>
          <a:stretch/>
        </p:blipFill>
        <p:spPr bwMode="auto">
          <a:xfrm>
            <a:off x="3505200" y="3810000"/>
            <a:ext cx="475488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Oval 35"/>
          <p:cNvSpPr/>
          <p:nvPr/>
        </p:nvSpPr>
        <p:spPr>
          <a:xfrm>
            <a:off x="3886200" y="4038600"/>
            <a:ext cx="2286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800600" y="3276600"/>
            <a:ext cx="3810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4038600" y="4038600"/>
            <a:ext cx="457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25" idx="3"/>
          </p:cNvCxnSpPr>
          <p:nvPr/>
        </p:nvCxnSpPr>
        <p:spPr>
          <a:xfrm flipH="1" flipV="1">
            <a:off x="4419600" y="3924300"/>
            <a:ext cx="76200" cy="114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419600" y="4038600"/>
            <a:ext cx="762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486400" y="4038600"/>
            <a:ext cx="457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486400" y="3962400"/>
            <a:ext cx="762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5486400" y="4038600"/>
            <a:ext cx="762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48000" y="3848101"/>
            <a:ext cx="897308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/>
              <a:t>aRNA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1641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Arial"/>
                <a:cs typeface="Arial"/>
              </a:rPr>
              <a:t>DNA Microarray Results Show Changes in Expression of Individual Genes</a:t>
            </a:r>
            <a:endParaRPr lang="en-US" sz="3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6800" y="1676400"/>
            <a:ext cx="4114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/>
              <a:cs typeface="Arial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Each spot contains DNA from one gene, which hybridizes to the </a:t>
            </a:r>
            <a:r>
              <a:rPr lang="en-US" dirty="0" smtClean="0">
                <a:latin typeface="Arial"/>
                <a:cs typeface="Arial"/>
              </a:rPr>
              <a:t>fluorescently-labelled </a:t>
            </a:r>
            <a:r>
              <a:rPr lang="en-US" dirty="0" err="1" smtClean="0">
                <a:latin typeface="Arial"/>
                <a:cs typeface="Arial"/>
              </a:rPr>
              <a:t>aRNA</a:t>
            </a:r>
            <a:r>
              <a:rPr lang="en-US" dirty="0" smtClean="0">
                <a:latin typeface="Arial"/>
                <a:cs typeface="Arial"/>
              </a:rPr>
              <a:t>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Red </a:t>
            </a:r>
            <a:r>
              <a:rPr lang="en-US" dirty="0">
                <a:latin typeface="Arial"/>
                <a:cs typeface="Arial"/>
              </a:rPr>
              <a:t>spots indicate an increase in gene expression relative to the control (t</a:t>
            </a:r>
            <a:r>
              <a:rPr lang="en-US" baseline="-25000" dirty="0">
                <a:latin typeface="Arial"/>
                <a:cs typeface="Arial"/>
              </a:rPr>
              <a:t>0</a:t>
            </a:r>
            <a:r>
              <a:rPr lang="en-US" dirty="0" smtClean="0">
                <a:latin typeface="Arial"/>
                <a:cs typeface="Arial"/>
              </a:rPr>
              <a:t>).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Green spots indicate a decrease in gene expression relative to the control (t</a:t>
            </a:r>
            <a:r>
              <a:rPr lang="en-US" baseline="-25000" dirty="0">
                <a:latin typeface="Arial"/>
                <a:cs typeface="Arial"/>
              </a:rPr>
              <a:t>0</a:t>
            </a:r>
            <a:r>
              <a:rPr lang="en-US" dirty="0" smtClean="0">
                <a:latin typeface="Arial"/>
                <a:cs typeface="Arial"/>
              </a:rPr>
              <a:t>).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Yellow spots indicate no change in expression.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2" t="7217" r="33441" b="6125"/>
          <a:stretch/>
        </p:blipFill>
        <p:spPr bwMode="auto">
          <a:xfrm>
            <a:off x="457200" y="1410055"/>
            <a:ext cx="1644846" cy="523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8221" r="16667" b="16702"/>
          <a:stretch>
            <a:fillRect/>
          </a:stretch>
        </p:blipFill>
        <p:spPr bwMode="auto">
          <a:xfrm>
            <a:off x="2590800" y="3103192"/>
            <a:ext cx="2135184" cy="22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25880" y="2590800"/>
            <a:ext cx="274320" cy="27432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600200" y="2590800"/>
            <a:ext cx="3125784" cy="51239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25880" y="2846996"/>
            <a:ext cx="1264920" cy="248034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15688" y="5330331"/>
            <a:ext cx="3885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i="1" dirty="0" smtClean="0">
                <a:latin typeface="Arial"/>
                <a:cs typeface="Arial"/>
              </a:rPr>
              <a:t>Δ</a:t>
            </a:r>
            <a:r>
              <a:rPr lang="en-US" sz="1200" i="1" dirty="0" smtClean="0">
                <a:latin typeface="Arial"/>
                <a:cs typeface="Arial"/>
              </a:rPr>
              <a:t>yap1</a:t>
            </a:r>
            <a:r>
              <a:rPr lang="en-US" sz="1200" dirty="0" smtClean="0">
                <a:latin typeface="Arial"/>
                <a:cs typeface="Arial"/>
              </a:rPr>
              <a:t>, replicate 1, 06/23/15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763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414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Gel Electrophoresis Can be Used to Show the High Quality of Purified </a:t>
            </a:r>
            <a:r>
              <a:rPr lang="en-US" sz="2800" b="1" dirty="0" err="1" smtClean="0">
                <a:solidFill>
                  <a:srgbClr val="000090"/>
                </a:solidFill>
                <a:latin typeface="Arial"/>
                <a:cs typeface="Arial"/>
              </a:rPr>
              <a:t>aRNA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 Samples</a:t>
            </a: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0" t="35628" r="14542" b="30694"/>
          <a:stretch/>
        </p:blipFill>
        <p:spPr bwMode="auto">
          <a:xfrm>
            <a:off x="762000" y="1066800"/>
            <a:ext cx="74115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791200"/>
            <a:ext cx="876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aRNA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shows up as a smear because it is derived from genes of different lengths.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090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1915</Words>
  <Application>Microsoft Office PowerPoint</Application>
  <PresentationFormat>On-screen Show (4:3)</PresentationFormat>
  <Paragraphs>563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Budding Yeast, Saccharomyces cerevisiae is an Ideal Model Organism for Systems Biology</vt:lpstr>
      <vt:lpstr>Cold Shock Is an Environmental Stress that Is Not Well-Studied</vt:lpstr>
      <vt:lpstr>Yeast Respond to Cold Shock by Changing Gene Expression</vt:lpstr>
      <vt:lpstr>Yeast Cells Deleted for a Particular  Transcription Factor are Harvested Before,  During and After Cold Shock and Recovery</vt:lpstr>
      <vt:lpstr>Yeast Cells are Subjected to Controlled Intervals of  Cold Shock and Recovery</vt:lpstr>
      <vt:lpstr>Yeast Cells are Subjected to Controlled Intervals of  Cold Shock and Recovery</vt:lpstr>
      <vt:lpstr>DNA Microarray Results Show Changes in Expression of Individual Genes</vt:lpstr>
      <vt:lpstr>Gel Electrophoresis Can be Used to Show the High Quality of Purified aRNA Samples</vt:lpstr>
      <vt:lpstr>Gel Electrophoresis Can be Used to Show the High Quality of Purified aRNA Samples</vt:lpstr>
      <vt:lpstr>Genotype of Strains Confirmed by PCR and DNA Sequencing</vt:lpstr>
      <vt:lpstr>Gel Electrophoresis confirms the success of PCR</vt:lpstr>
      <vt:lpstr>Gel Electrophoresis confirms the success of PCR</vt:lpstr>
      <vt:lpstr>Gel Electrophoresis confirms the success of PCR</vt:lpstr>
      <vt:lpstr>Gel Electrophoresis confirms the success of PCR</vt:lpstr>
      <vt:lpstr>Gel Electrophoresis confirms the success of PCR</vt:lpstr>
      <vt:lpstr>Gel Electrophoresis confirms the success of PCR</vt:lpstr>
      <vt:lpstr>Genotype of Strains Confirmed by PCR and DNA Sequencing</vt:lpstr>
      <vt:lpstr>PowerPoint Presentation</vt:lpstr>
      <vt:lpstr>PowerPoint Presentation</vt:lpstr>
      <vt:lpstr>PowerPoint Presentation</vt:lpstr>
      <vt:lpstr>Δnrg1 is Impaired for Growth at 37ºC, but Grows Better than the Wild-Type at 15ºC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Loyola Marymount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GRNmap</dc:creator>
  <cp:lastModifiedBy>GRNmap</cp:lastModifiedBy>
  <cp:revision>28</cp:revision>
  <dcterms:created xsi:type="dcterms:W3CDTF">2015-06-16T18:27:31Z</dcterms:created>
  <dcterms:modified xsi:type="dcterms:W3CDTF">2015-06-24T23:32:26Z</dcterms:modified>
</cp:coreProperties>
</file>