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parameters are for the forward and reverse reactions and stay constant throughout time (coefficients)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first steady state occurs at initial values when there is no concentration of any of the amino acids present in the cell because they create each other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the other steady state is when specific parameters lead to  no change</a:t>
            </a:r>
          </a:p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see website for work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only talk about this graph; just mention the time units as well as alteration of r2 = 2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increasing the rate of r2 leads to an increase in dc/dt = increase in c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graph shows that a and b remain relatively similar to the original levels in figure 1, but C has an obvious increase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bigger dip for levels of b because initially, the rate of c production from b is larger than the rate of c production from b and bigger than the rate of c production in graph 1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alpha ketoglutarate decrease as glutamate and glutamine increase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flux rates not measured, only amino acid levels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alpha ketoglutarate decrease as glutamate and glutamine increase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cell responds to extracellular nitrogen for transcription of nitrogen metabolizing enzymes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3" name="Shape 1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our numbers were arbitrary for levels of enzymes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numbers in Bacteriology are from actual experiment, numbers in microbiology derived from literature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not necessarily what would actually be seen in chemostat</a:t>
            </a:r>
          </a:p>
          <a:p>
            <a:pPr lvl="0" indent="-317500" marL="457200">
              <a:spcBef>
                <a:spcPts val="0"/>
              </a:spcBef>
              <a:buClr>
                <a:srgbClr val="000000"/>
              </a:buClr>
              <a:buFont typeface="Arial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40000"/>
              <a:buFont typeface="Arial"/>
              <a:buChar char="-"/>
            </a:pPr>
            <a:r>
              <a:rPr sz="1000" lang="en">
                <a:solidFill>
                  <a:schemeClr val="dk1"/>
                </a:solidFill>
              </a:rPr>
              <a:t>"If the ammonia concentration is the regulator, this may imply that S. cerevisiae has an ammonia sensor which could be a two-component sensing system for nitrogen…" What do you make of this sentence? What could these two components be?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Allosteric binding sites intercept/detect the presence of nitrogen from various sources</a:t>
            </a:r>
          </a:p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account for the two-component system at play in nitrogen metabolism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conversion amongst the amino acids &gt;&gt; specify which ones</a:t>
            </a:r>
          </a:p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differential equations relates the rate at which concentrations of the amino acids change with respect to time</a:t>
            </a:r>
          </a:p>
          <a:p>
            <a:pPr rtl="0" lvl="1" indent="-317500" marL="9144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and depends on the amounts of fellow amino acids and their rates of conversion in the cell </a:t>
            </a:r>
          </a:p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Same general trends are seen in our model with regards to Schure’s experimental data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because nitrogen is a limiting factor, nitrogen metabolism determines growth of cell</a:t>
            </a:r>
          </a:p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do we need flux rates?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environments that promote yeast cell growth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31750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state variables are what are changing in relation to time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y="563759" x="457200"/>
            <a:ext cy="30096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3716392" x="457200"/>
            <a:ext cy="1232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2" name="Shape 12"/>
          <p:cNvCxnSpPr/>
          <p:nvPr/>
        </p:nvCxnSpPr>
        <p:spPr>
          <a:xfrm>
            <a:off y="41147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cxnSp>
        <p:nvCxnSpPr>
          <p:cNvPr id="13" name="Shape 13"/>
          <p:cNvCxnSpPr/>
          <p:nvPr/>
        </p:nvCxnSpPr>
        <p:spPr>
          <a:xfrm>
            <a:off y="3633382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4" name="Shape 14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18" name="Shape 18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9" name="Shape 19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5" name="Shape 25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cxnSp>
        <p:nvCxnSpPr>
          <p:cNvPr id="28" name="Shape 28"/>
          <p:cNvCxnSpPr/>
          <p:nvPr/>
        </p:nvCxnSpPr>
        <p:spPr>
          <a:xfrm>
            <a:off y="1143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9" name="Shape 29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  <p:cxnSp>
        <p:nvCxnSpPr>
          <p:cNvPr id="32" name="Shape 32"/>
          <p:cNvCxnSpPr/>
          <p:nvPr/>
        </p:nvCxnSpPr>
        <p:spPr>
          <a:xfrm>
            <a:off y="431776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3" name="Shape 33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id="35" name="Shape 35"/>
          <p:cNvCxnSpPr/>
          <p:nvPr/>
        </p:nvCxnSpPr>
        <p:spPr>
          <a:xfrm>
            <a:off y="11313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6" name="Shape 36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7" name="Shape 7"/>
          <p:cNvCxnSpPr/>
          <p:nvPr/>
        </p:nvCxnSpPr>
        <p:spPr>
          <a:xfrm>
            <a:off y="502325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8" name="Shape 8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4"/><Relationship Target="../media/image04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4"/><Relationship Target="../media/image09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type="ctrTitle"/>
          </p:nvPr>
        </p:nvSpPr>
        <p:spPr>
          <a:xfrm>
            <a:off y="563759" x="457200"/>
            <a:ext cy="30096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6500" lang="en"/>
              <a:t>Modeling Nitrogen Metabolism in Yeast</a:t>
            </a:r>
          </a:p>
        </p:txBody>
      </p:sp>
      <p:sp>
        <p:nvSpPr>
          <p:cNvPr id="39" name="Shape 39"/>
          <p:cNvSpPr txBox="1"/>
          <p:nvPr>
            <p:ph idx="1" type="subTitle"/>
          </p:nvPr>
        </p:nvSpPr>
        <p:spPr>
          <a:xfrm>
            <a:off y="3640192" x="457200"/>
            <a:ext cy="1232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700" lang="en"/>
              <a:t>Departments of Biology and Mathematics</a:t>
            </a:r>
          </a:p>
          <a:p>
            <a:pPr rtl="0">
              <a:spcBef>
                <a:spcPts val="0"/>
              </a:spcBef>
              <a:buNone/>
            </a:pPr>
            <a:r>
              <a:rPr sz="2700" lang="en"/>
              <a:t>Loyola Marymount University</a:t>
            </a:r>
          </a:p>
          <a:p>
            <a:pPr>
              <a:spcBef>
                <a:spcPts val="0"/>
              </a:spcBef>
              <a:buNone/>
            </a:pPr>
            <a:r>
              <a:rPr sz="2700" lang="en"/>
              <a:t>3 March 2015</a:t>
            </a:r>
          </a:p>
        </p:txBody>
      </p:sp>
      <p:sp>
        <p:nvSpPr>
          <p:cNvPr id="40" name="Shape 40"/>
          <p:cNvSpPr txBox="1"/>
          <p:nvPr>
            <p:ph idx="2" type="subTitle"/>
          </p:nvPr>
        </p:nvSpPr>
        <p:spPr>
          <a:xfrm>
            <a:off y="2945024" x="457200"/>
            <a:ext cy="6951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300" lang="en"/>
              <a:t>Natalie Williams &amp; Karina Alvarez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Parameters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800" lang="en"/>
              <a:t>r</a:t>
            </a:r>
            <a:r>
              <a:rPr baseline="-25000" sz="2800" lang="en"/>
              <a:t>1</a:t>
            </a:r>
            <a:r>
              <a:rPr sz="2800" lang="en"/>
              <a:t>: rate of </a:t>
            </a:r>
            <a:r>
              <a:rPr sz="2800" lang="en">
                <a:solidFill>
                  <a:srgbClr val="333333"/>
                </a:solidFill>
              </a:rPr>
              <a:t>α</a:t>
            </a:r>
            <a:r>
              <a:rPr sz="2800" lang="en"/>
              <a:t>-ketoglutarate conversion to glutamate</a:t>
            </a:r>
          </a:p>
          <a:p>
            <a:pPr rtl="0">
              <a:spcBef>
                <a:spcPts val="0"/>
              </a:spcBef>
              <a:buNone/>
            </a:pPr>
            <a:r>
              <a:rPr sz="2800" lang="en"/>
              <a:t>r</a:t>
            </a:r>
            <a:r>
              <a:rPr baseline="-25000" sz="2800" lang="en"/>
              <a:t>-1</a:t>
            </a:r>
            <a:r>
              <a:rPr sz="2800" lang="en"/>
              <a:t>: rate of glutamate conversion to </a:t>
            </a:r>
            <a:r>
              <a:rPr sz="2800" lang="en">
                <a:solidFill>
                  <a:srgbClr val="333333"/>
                </a:solidFill>
              </a:rPr>
              <a:t>α</a:t>
            </a:r>
            <a:r>
              <a:rPr sz="2800" lang="en"/>
              <a:t>-ketoglutarate</a:t>
            </a:r>
          </a:p>
          <a:p>
            <a:pPr rtl="0">
              <a:spcBef>
                <a:spcPts val="0"/>
              </a:spcBef>
              <a:buNone/>
            </a:pPr>
            <a:r>
              <a:rPr sz="2800" lang="en"/>
              <a:t>r</a:t>
            </a:r>
            <a:r>
              <a:rPr baseline="-25000" sz="2800" lang="en"/>
              <a:t>2</a:t>
            </a:r>
            <a:r>
              <a:rPr sz="2800" lang="en"/>
              <a:t>: rate of glutamate conversion to glutamine</a:t>
            </a:r>
          </a:p>
          <a:p>
            <a:pPr rtl="0">
              <a:spcBef>
                <a:spcPts val="0"/>
              </a:spcBef>
              <a:buNone/>
            </a:pPr>
            <a:r>
              <a:rPr sz="2800" lang="en"/>
              <a:t>r</a:t>
            </a:r>
            <a:r>
              <a:rPr baseline="-25000" sz="2800" lang="en"/>
              <a:t>-2</a:t>
            </a:r>
            <a:r>
              <a:rPr sz="2800" lang="en"/>
              <a:t>: rate of glutamine conversion to glutamate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sz="2800" lang="en"/>
              <a:t>r</a:t>
            </a:r>
            <a:r>
              <a:rPr baseline="-25000" sz="2800" lang="en"/>
              <a:t>3</a:t>
            </a:r>
            <a:r>
              <a:rPr sz="2800" lang="en"/>
              <a:t>: rate of </a:t>
            </a:r>
            <a:r>
              <a:rPr sz="2800" lang="en">
                <a:solidFill>
                  <a:srgbClr val="333333"/>
                </a:solidFill>
              </a:rPr>
              <a:t>α</a:t>
            </a:r>
            <a:r>
              <a:rPr sz="2800" lang="en"/>
              <a:t>-ketoglutarate and glutamate combining </a:t>
            </a:r>
          </a:p>
          <a:p>
            <a:pPr rtl="0" indent="457200" marL="0">
              <a:spcBef>
                <a:spcPts val="0"/>
              </a:spcBef>
              <a:buNone/>
            </a:pPr>
            <a:r>
              <a:rPr sz="2800" lang="en"/>
              <a:t>to form glutamine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859050" x="4026350"/>
            <a:ext cy="1066800" cx="453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Modeling the Dynamics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i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782600" x="723675"/>
            <a:ext cy="2368200" cx="769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Analysis of the Steady State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Steady state is obtained by setting                    </a:t>
            </a:r>
          </a:p>
          <a:p>
            <a:pPr rtl="0" lvl="0" indent="457200" marL="365760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= 0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Occurs when the initial values of a, b, c = 0 or under specific parameters so that there is no fluctuation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785275" x="3154150"/>
            <a:ext cy="571500" cx="146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Simulation 1: Parameters All Equal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y="1548900" x="5271725"/>
            <a:ext cy="964799" cx="3415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1 shows conditions where the parameters (rates) are all set equal to 1. The steady state seems to appear around 6 time units.</a:t>
            </a:r>
          </a:p>
        </p:txBody>
      </p:sp>
      <p:cxnSp>
        <p:nvCxnSpPr>
          <p:cNvPr id="123" name="Shape 123"/>
          <p:cNvCxnSpPr/>
          <p:nvPr/>
        </p:nvCxnSpPr>
        <p:spPr>
          <a:xfrm>
            <a:off y="1796450" x="3532600"/>
            <a:ext cy="584100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24" name="Shape 124"/>
          <p:cNvCxnSpPr/>
          <p:nvPr/>
        </p:nvCxnSpPr>
        <p:spPr>
          <a:xfrm flipH="1">
            <a:off y="2777050" x="3532675"/>
            <a:ext cy="365399" cx="134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125" name="Shape 125"/>
          <p:cNvSpPr txBox="1"/>
          <p:nvPr/>
        </p:nvSpPr>
        <p:spPr>
          <a:xfrm>
            <a:off y="4497275" x="855975"/>
            <a:ext cy="285300" cx="1317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Figure 1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y="2661250" x="5361150"/>
            <a:ext cy="481200" cx="2909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Initial conditions: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a0 = 2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b0 = 1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c0 = 0</a:t>
            </a: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4105700" x="5170625"/>
            <a:ext cy="774299" cx="3290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Shape 1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24937" x="320825"/>
            <a:ext cy="3353824" cx="44717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9" name="Shape 129"/>
          <p:cNvCxnSpPr/>
          <p:nvPr/>
        </p:nvCxnSpPr>
        <p:spPr>
          <a:xfrm flipH="1">
            <a:off y="2700850" x="3532675"/>
            <a:ext cy="365399" cx="134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30" name="Shape 130"/>
          <p:cNvCxnSpPr/>
          <p:nvPr/>
        </p:nvCxnSpPr>
        <p:spPr>
          <a:xfrm>
            <a:off y="1644037" x="3539425"/>
            <a:ext cy="584100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Simulation 2: Alteration of Parameter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y="1548900" x="5271725"/>
            <a:ext cy="964799" cx="3415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Figure 2 shows conditions where one parameter, r</a:t>
            </a:r>
            <a:r>
              <a:rPr baseline="-25000" lang="en"/>
              <a:t>2</a:t>
            </a:r>
            <a:r>
              <a:rPr lang="en"/>
              <a:t>, was altered to equal 2. The steady state seems to appear at approximately 6 time units.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y="4497275" x="855975"/>
            <a:ext cy="285300" cx="1317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Figure 2</a:t>
            </a:r>
          </a:p>
        </p:txBody>
      </p:sp>
      <p:cxnSp>
        <p:nvCxnSpPr>
          <p:cNvPr id="138" name="Shape 138"/>
          <p:cNvCxnSpPr/>
          <p:nvPr/>
        </p:nvCxnSpPr>
        <p:spPr>
          <a:xfrm flipH="1">
            <a:off y="1853850" x="3631125"/>
            <a:ext cy="354899" cx="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39" name="Shape 139"/>
          <p:cNvCxnSpPr/>
          <p:nvPr/>
        </p:nvCxnSpPr>
        <p:spPr>
          <a:xfrm flipH="1">
            <a:off y="2428550" x="3627474"/>
            <a:ext cy="404100" cx="3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40" name="Shape 140"/>
          <p:cNvCxnSpPr/>
          <p:nvPr/>
        </p:nvCxnSpPr>
        <p:spPr>
          <a:xfrm flipH="1">
            <a:off y="3186950" x="3628125"/>
            <a:ext cy="503999" cx="6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4078150" x="5299675"/>
            <a:ext cy="790424" cx="33592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2" name="Shape 142"/>
          <p:cNvCxnSpPr/>
          <p:nvPr/>
        </p:nvCxnSpPr>
        <p:spPr>
          <a:xfrm flipH="1">
            <a:off y="1853850" x="3631125"/>
            <a:ext cy="354899" cx="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43" name="Shape 143"/>
          <p:cNvCxnSpPr/>
          <p:nvPr/>
        </p:nvCxnSpPr>
        <p:spPr>
          <a:xfrm flipH="1">
            <a:off y="2428550" x="3629324"/>
            <a:ext cy="404100" cx="3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44" name="Shape 144"/>
          <p:cNvCxnSpPr/>
          <p:nvPr/>
        </p:nvCxnSpPr>
        <p:spPr>
          <a:xfrm flipH="1">
            <a:off y="3186950" x="3626275"/>
            <a:ext cy="503999" cx="6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pic>
        <p:nvPicPr>
          <p:cNvPr id="145" name="Shape 1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15775" x="381000"/>
            <a:ext cy="3384075" cx="45121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6" name="Shape 146"/>
          <p:cNvCxnSpPr/>
          <p:nvPr/>
        </p:nvCxnSpPr>
        <p:spPr>
          <a:xfrm flipH="1">
            <a:off y="1777650" x="3631125"/>
            <a:ext cy="354899" cx="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47" name="Shape 147"/>
          <p:cNvCxnSpPr/>
          <p:nvPr/>
        </p:nvCxnSpPr>
        <p:spPr>
          <a:xfrm flipH="1">
            <a:off y="2352350" x="3629324"/>
            <a:ext cy="404100" cx="3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48" name="Shape 148"/>
          <p:cNvCxnSpPr/>
          <p:nvPr/>
        </p:nvCxnSpPr>
        <p:spPr>
          <a:xfrm flipH="1">
            <a:off y="3110750" x="3626275"/>
            <a:ext cy="503999" cx="6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Comparison of Simulations 1 &amp; 2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y="4497275" x="855975"/>
            <a:ext cy="285300" cx="1317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1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y="4497275" x="5179575"/>
            <a:ext cy="285300" cx="1317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Figure 2</a:t>
            </a:r>
          </a:p>
        </p:txBody>
      </p:sp>
      <p:pic>
        <p:nvPicPr>
          <p:cNvPr id="156" name="Shape 1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20550" x="303825"/>
            <a:ext cy="3119550" cx="415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Shape 1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08900" x="4319342"/>
            <a:ext cy="3142837" cx="419048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 txBox="1"/>
          <p:nvPr/>
        </p:nvSpPr>
        <p:spPr>
          <a:xfrm>
            <a:off y="4137750" x="7159175"/>
            <a:ext cy="774300" cx="18342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a = </a:t>
            </a:r>
            <a:r>
              <a:rPr lang="en">
                <a:solidFill>
                  <a:srgbClr val="333333"/>
                </a:solidFill>
              </a:rPr>
              <a:t>α</a:t>
            </a:r>
            <a:r>
              <a:rPr lang="en">
                <a:solidFill>
                  <a:schemeClr val="dk1"/>
                </a:solidFill>
              </a:rPr>
              <a:t>-ketoglutarate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b = glutamate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c = glutamine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 and Discussion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Both models reach steady state at approximately the same time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Changing one rate of production affects the concentrations of other amino acids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y="2821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Nitrogen metabolism in yeast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Modeling concentrations of three molecules involved in nitrogen metabolism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How does our model relate to studies done in this area?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y="3427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Comparison to Journal of Bacteriology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Same general trends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Modeled only amino acid concentrations</a:t>
            </a: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12148" x="515499"/>
            <a:ext cy="1919199" cx="5088776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y="4544325" x="515500"/>
            <a:ext cy="286499" cx="1374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3</a:t>
            </a:r>
          </a:p>
        </p:txBody>
      </p:sp>
      <p:pic>
        <p:nvPicPr>
          <p:cNvPr id="179" name="Shape 1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284675" x="5604283"/>
            <a:ext cy="2446662" cx="3262217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Shape 180"/>
          <p:cNvSpPr txBox="1"/>
          <p:nvPr/>
        </p:nvSpPr>
        <p:spPr>
          <a:xfrm>
            <a:off y="4639350" x="6119650"/>
            <a:ext cy="286499" cx="96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Figure 1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Comparison to Microbiology Journal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Carbon and nitrogen fluxes both analyzed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Internal conditions do not influence transcription of nitrogen-regulated genes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Extracellular nitrogen regulates transcription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Amino acids within the cell respond to internal levels of nitrogen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821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Nitrogen metabolism in yeast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Modeling concentrations of three molecules involved in nitrogen metabolism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How does our model relate to studies done in this area?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Comparison to Both Studies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Model vs. Experimental Data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Amino acids measured in model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Models do not account for source of nitrogen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Potential Cellular Nitrogen Sensors</a:t>
            </a:r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Cell have various mechanisms in place that sense varying nitrogen concentrations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Components could be allosteric binding sites for enzymes and proteins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Conclusions</a:t>
            </a: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Central pathway for nitrogen metabolism in yeast cells includes </a:t>
            </a:r>
            <a:r>
              <a:rPr lang="en">
                <a:solidFill>
                  <a:srgbClr val="333333"/>
                </a:solidFill>
              </a:rPr>
              <a:t>α</a:t>
            </a:r>
            <a:r>
              <a:rPr lang="en"/>
              <a:t>-ketoglutarate, glutamate, and glutamine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The central pathway can be modeled using differential equations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The model here consistent with other studies in the same field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8" name="Shape 2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Acknowledgments</a:t>
            </a: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Dr. Fitzpatrick, Department of Mathematics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Dr. Dahlquist, Department of Biology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1800" lang="en"/>
              <a:t>ter Schure, E.G., Sillje, H.H.W., Verkleij, A.J., Boonstra, J., and Verrips, </a:t>
            </a:r>
          </a:p>
          <a:p>
            <a:pPr rtl="0" lvl="0" indent="0" marL="457200">
              <a:lnSpc>
                <a:spcPct val="115000"/>
              </a:lnSpc>
              <a:spcBef>
                <a:spcPts val="0"/>
              </a:spcBef>
              <a:buNone/>
            </a:pPr>
            <a:r>
              <a:rPr sz="1800" lang="en"/>
              <a:t>C.T. (1995). The concentration of ammonia regulates nitrogen metabolism in </a:t>
            </a:r>
            <a:r>
              <a:rPr sz="1800" lang="en" i="1"/>
              <a:t>Saccharomyces cerevisiae</a:t>
            </a:r>
            <a:r>
              <a:rPr sz="1800" lang="en"/>
              <a:t>. </a:t>
            </a:r>
            <a:r>
              <a:rPr sz="1800" lang="en" i="1"/>
              <a:t>Journal of Bacteriology</a:t>
            </a:r>
            <a:r>
              <a:rPr sz="1800" lang="en"/>
              <a:t> 177:  6672-6675.</a:t>
            </a:r>
          </a:p>
          <a:p>
            <a:pPr rtl="0">
              <a:spcBef>
                <a:spcPts val="0"/>
              </a:spcBef>
              <a:buNone/>
            </a:pPr>
            <a:r>
              <a:rPr sz="1800" lang="en"/>
              <a:t>ter Schure, E.G., Sillje, H.H.W., Raeven, L.J.R.M., Boonstra, J., Verkleij, 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rPr sz="1800" lang="en"/>
              <a:t>A.J., and Verrips, C.T. (1995). Nitrogen-regulated transcription and enzyme activities in continuous cultures of </a:t>
            </a:r>
            <a:r>
              <a:rPr sz="1800" lang="en" i="1"/>
              <a:t>Saccharomyces cerevisiae</a:t>
            </a:r>
            <a:r>
              <a:rPr sz="1800" lang="en"/>
              <a:t>. </a:t>
            </a:r>
            <a:r>
              <a:rPr sz="1800" lang="en" i="1"/>
              <a:t>Microbiology.</a:t>
            </a:r>
            <a:r>
              <a:rPr sz="1800" lang="en"/>
              <a:t> 141.5: 1101-1108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821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Nitrogen metabolism in yeast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Modeling concentrations of three molecules involved in nitrogen metabolism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How does our model relate to studies done in this area?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Background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Nitrogen is a limiting factor for yeast cells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Nitrogen is taken up as ammonia, NH</a:t>
            </a:r>
            <a:r>
              <a:rPr baseline="-25000" lang="en"/>
              <a:t>3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Yeast metabolize nitrogen using the amino acids </a:t>
            </a:r>
            <a:r>
              <a:rPr lang="en">
                <a:solidFill>
                  <a:srgbClr val="333333"/>
                </a:solidFill>
              </a:rPr>
              <a:t>α</a:t>
            </a:r>
            <a:r>
              <a:rPr lang="en"/>
              <a:t>-ketoglutarate, glutamate, and glutamine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400" lang="en"/>
              <a:t>Central Nitrogen Metabolism Pathway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301645" x="0"/>
            <a:ext cy="3841859" cx="9144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y="2821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Nitrogen metabolism in yeast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Modeling concentrations of three molecules involved in nitrogen metabolism</a:t>
            </a:r>
          </a:p>
          <a:p>
            <a:pPr rtl="0" lvl="0" indent="-419100" marL="45720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-"/>
            </a:pPr>
            <a:r>
              <a:rPr lang="en">
                <a:solidFill>
                  <a:srgbClr val="B7B7B7"/>
                </a:solidFill>
              </a:rPr>
              <a:t>How does our model relate to studies done in this area?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Purpose of Modeling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Represent the rate at which the amino acids are produced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Amino acid production indicates the level of nitrogen metabolism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Significance of Model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Provide a basis to understand how yeast cells metabolize nitrogen in relation to yeast cell growth</a:t>
            </a:r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181778" x="1779525"/>
            <a:ext cy="1228699" cx="55849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y="3083175" x="2503050"/>
            <a:ext cy="582899" cx="4088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000" lang="en"/>
              <a:t>r</a:t>
            </a:r>
            <a:r>
              <a:rPr b="1" baseline="-25000" sz="2000" lang="en"/>
              <a:t>1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y="3803575" x="3943075"/>
            <a:ext cy="630899" cx="449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000" lang="en"/>
              <a:t>r</a:t>
            </a:r>
            <a:r>
              <a:rPr b="1" baseline="-25000" sz="2000" lang="en"/>
              <a:t>-2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y="3827575" x="2482650"/>
            <a:ext cy="582899" cx="449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000" lang="en"/>
              <a:t>r</a:t>
            </a:r>
            <a:r>
              <a:rPr b="1" baseline="-25000" sz="2000" lang="en"/>
              <a:t>-1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y="3083175" x="3876875"/>
            <a:ext cy="672000" cx="4088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000" lang="en"/>
              <a:t>r</a:t>
            </a:r>
            <a:r>
              <a:rPr b="1" baseline="-25000" sz="2000" lang="en"/>
              <a:t>2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y="3103725" x="5989900"/>
            <a:ext cy="630899" cx="449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000" lang="en"/>
              <a:t>r</a:t>
            </a:r>
            <a:r>
              <a:rPr b="1" baseline="-25000" sz="2000" lang="en"/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State Variables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a = concentration of </a:t>
            </a:r>
            <a:r>
              <a:rPr lang="en">
                <a:solidFill>
                  <a:srgbClr val="333333"/>
                </a:solidFill>
              </a:rPr>
              <a:t>α</a:t>
            </a:r>
            <a:r>
              <a:rPr lang="en"/>
              <a:t>-ketoglutarate in the cell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b = concentration of glutamate in the cell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/>
              <a:t>c = concentration of glutamine in the cell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556137" x="2352675"/>
            <a:ext cy="942975" cx="42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