
<file path=[Content_Types].xml><?xml version="1.0" encoding="utf-8"?>
<Types xmlns="http://schemas.openxmlformats.org/package/2006/content-types">
  <Default ContentType="application/vnd.openxmlformats-package.relationships+xml" Extension="rels"/>
  <Default ContentType="image/png" Extension="png"/>
  <Default ContentType="application/xml" Extension="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7.xml"/>
  <Override ContentType="application/vnd.openxmlformats-officedocument.presentationml.slide+xml" PartName="/ppt/slides/slide1.xml"/>
  <Override ContentType="application/vnd.openxmlformats-officedocument.presentationml.slide+xml" PartName="/ppt/slides/slide8.xml"/>
  <Override ContentType="application/vnd.openxmlformats-officedocument.presentationml.slide+xml" PartName="/ppt/slides/slide4.xml"/>
  <Override ContentType="application/vnd.openxmlformats-officedocument.presentationml.slide+xml" PartName="/ppt/slides/slide2.xml"/>
  <Override ContentType="application/vnd.openxmlformats-officedocument.presentationml.slide+xml" PartName="/ppt/slides/slide9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3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C3EF79C5-25CB-46F8-8BC3-E36DF37BC890}">
  <a:tblStyle styleId="{C3EF79C5-25CB-46F8-8BC3-E36DF37BC890}" styleName="Table_0">
    <a:wholeTbl>
      <a:tcStyle>
        <a:tcBdr>
          <a:left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</a:tcStyle>
    </a:wholeTbl>
  </a:tblStyle>
  <a:tblStyle styleId="{804CEB02-C859-4B4F-B44E-5C8E931A6121}" styleName="Table_1">
    <a:wholeTbl>
      <a:tcStyle>
        <a:tcBdr>
          <a:left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</a:tcStyle>
    </a:wholeTbl>
  </a:tblStyle>
</a:tblStyleLst>
</file>

<file path=ppt/_rels/presentation.xml.rels><?xml version="1.0" encoding="UTF-8" standalone="yes"?><Relationships xmlns="http://schemas.openxmlformats.org/package/2006/relationships"><Relationship Id="rId14" Type="http://schemas.openxmlformats.org/officeDocument/2006/relationships/slide" Target="slides/slide9.xml"/><Relationship Id="rId2" Type="http://schemas.openxmlformats.org/officeDocument/2006/relationships/presProps" Target="presProps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3" Type="http://schemas.openxmlformats.org/officeDocument/2006/relationships/tableStyles" Target="tableStyles.xml"/><Relationship Id="rId11" Type="http://schemas.openxmlformats.org/officeDocument/2006/relationships/slide" Target="slides/slide6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x="685800" y="2840053"/>
            <a:ext cx="7772400" cy="784737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" type="body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457200" y="1200150"/>
            <a:ext cx="3994525" cy="372568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2" type="body"/>
          </p:nvPr>
        </p:nvSpPr>
        <p:spPr>
          <a:xfrm>
            <a:off x="4692273" y="1200150"/>
            <a:ext cx="3994525" cy="372568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idx="1" type="body"/>
          </p:nvPr>
        </p:nvSpPr>
        <p:spPr>
          <a:xfrm>
            <a:off x="457200" y="4406309"/>
            <a:ext cx="8229600" cy="51952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7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3.png"/></Relationships>
</file>

<file path=ppt/slides/_rels/slide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1.png"/></Relationships>
</file>

<file path=ppt/slides/_rels/slide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0.png"/></Relationships>
</file>

<file path=ppt/slides/_rels/slide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2.png"/></Relationships>
</file>

<file path=ppt/slides/_rels/slide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4.png"/></Relationships>
</file>

<file path=ppt/slides/_rels/slide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Wild Type vs. Δcin5 </a:t>
            </a:r>
          </a:p>
        </p:txBody>
      </p:sp>
      <p:sp>
        <p:nvSpPr>
          <p:cNvPr id="31" name="Shape 31"/>
          <p:cNvSpPr txBox="1"/>
          <p:nvPr>
            <p:ph idx="1" type="subTitle"/>
          </p:nvPr>
        </p:nvSpPr>
        <p:spPr>
          <a:xfrm>
            <a:off x="685800" y="2840053"/>
            <a:ext cx="7772400" cy="784737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Jeffrey Crosson and William Gendron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Grand Comparison</a:t>
            </a:r>
          </a:p>
        </p:txBody>
      </p:sp>
      <p:graphicFrame>
        <p:nvGraphicFramePr>
          <p:cNvPr id="37" name="Shape 37"/>
          <p:cNvGraphicFramePr/>
          <p:nvPr/>
        </p:nvGraphicFramePr>
        <p:xfrm>
          <a:off x="952500" y="14742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{C3EF79C5-25CB-46F8-8BC3-E36DF37BC890}</a:tableStyleId>
              </a:tblPr>
              <a:tblGrid>
                <a:gridCol w="2413000"/>
                <a:gridCol w="2413000"/>
                <a:gridCol w="2413000"/>
              </a:tblGrid>
              <a:tr h="100000"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ANOVA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WT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STRAIN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p &lt; 0.05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2378 (38.4%)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2034 (32.86%)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p &lt; 0.01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1527 (24.7%)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1198 (19.36%)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p &lt; 0.001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860 (13.9%)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576 (9.31%)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p &lt; 0.0001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460 (7.4%)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288 (4.65%)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B-H p &lt; 0.05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1656 (26.8%)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1177 (19.02%)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Bonferroni p &lt; 0.05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228 (3.68%)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119 (1.92%)</a:t>
                      </a: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NSR1 Comparison</a:t>
            </a:r>
          </a:p>
        </p:txBody>
      </p:sp>
      <p:graphicFrame>
        <p:nvGraphicFramePr>
          <p:cNvPr id="43" name="Shape 43"/>
          <p:cNvGraphicFramePr/>
          <p:nvPr/>
        </p:nvGraphicFramePr>
        <p:xfrm>
          <a:off x="952500" y="1323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{804CEB02-C859-4B4F-B44E-5C8E931A6121}</a:tableStyleId>
              </a:tblPr>
              <a:tblGrid>
                <a:gridCol w="3061775"/>
                <a:gridCol w="2098650"/>
                <a:gridCol w="2078575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ANOVA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WT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CIN5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Unadjusted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0.000000014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Bonferroni-corrected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0.000089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B&amp;H-corrected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0.011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Average log fold change at t = 15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3.07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Average log fold change at t = 30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3.39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algn="ctr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Average log fold change at t = 60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3.41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algn="ctr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Average log fold change at t = 90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-1.41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algn="ctr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Average log fold change at t = 120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-0.57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algn="ctr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And</a:t>
            </a:r>
          </a:p>
        </p:txBody>
      </p:sp>
      <p:pic>
        <p:nvPicPr>
          <p:cNvPr id="49" name="Shape 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19950" y="1324150"/>
            <a:ext cx="5680875" cy="34203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Only</a:t>
            </a:r>
          </a:p>
        </p:txBody>
      </p:sp>
      <p:pic>
        <p:nvPicPr>
          <p:cNvPr id="55" name="Shape 5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51100" y="1158425"/>
            <a:ext cx="5980299" cy="3637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Plus</a:t>
            </a:r>
          </a:p>
        </p:txBody>
      </p:sp>
      <p:pic>
        <p:nvPicPr>
          <p:cNvPr id="61" name="Shape 6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92525" y="1063372"/>
            <a:ext cx="5826474" cy="366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“And” Data</a:t>
            </a:r>
          </a:p>
        </p:txBody>
      </p:sp>
      <p:pic>
        <p:nvPicPr>
          <p:cNvPr id="67" name="Shape 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06699" y="1018325"/>
            <a:ext cx="5730599" cy="3957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Binding Data Only</a:t>
            </a:r>
          </a:p>
        </p:txBody>
      </p:sp>
      <p:pic>
        <p:nvPicPr>
          <p:cNvPr id="73" name="Shape 73"/>
          <p:cNvPicPr preferRelativeResize="0"/>
          <p:nvPr/>
        </p:nvPicPr>
        <p:blipFill rotWithShape="1">
          <a:blip r:embed="rId3">
            <a:alphaModFix/>
          </a:blip>
          <a:srcRect b="0" l="546" r="0" t="990"/>
          <a:stretch/>
        </p:blipFill>
        <p:spPr>
          <a:xfrm>
            <a:off x="1304275" y="1063375"/>
            <a:ext cx="6302675" cy="4010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“Plus” Data</a:t>
            </a:r>
          </a:p>
        </p:txBody>
      </p:sp>
      <p:pic>
        <p:nvPicPr>
          <p:cNvPr id="79" name="Shape 7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17950" y="1029925"/>
            <a:ext cx="6194023" cy="3935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