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918" y="22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2A4098-0919-44A9-8193-7430D738C52E}" type="datetimeFigureOut">
              <a:rPr lang="en-US" smtClean="0"/>
              <a:t>9/13/2010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E4CBAA-D63D-48AB-8033-FDD988A32B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3498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2.  FLP does not have accession numbers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E4CBAA-D63D-48AB-8033-FDD988A32BF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4988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1BAE58EF-0C3D-4093-8A14-8B94DB5F8CF6}" type="datetimeFigureOut">
              <a:rPr lang="en-US" smtClean="0"/>
              <a:t>9/13/2010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98B36A36-C479-4A38-B0FE-870B5EDDB415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E58EF-0C3D-4093-8A14-8B94DB5F8CF6}" type="datetimeFigureOut">
              <a:rPr lang="en-US" smtClean="0"/>
              <a:t>9/13/2010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36A36-C479-4A38-B0FE-870B5EDDB4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E58EF-0C3D-4093-8A14-8B94DB5F8CF6}" type="datetimeFigureOut">
              <a:rPr lang="en-US" smtClean="0"/>
              <a:t>9/13/2010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36A36-C479-4A38-B0FE-870B5EDDB4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E58EF-0C3D-4093-8A14-8B94DB5F8CF6}" type="datetimeFigureOut">
              <a:rPr lang="en-US" smtClean="0"/>
              <a:t>9/13/2010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36A36-C479-4A38-B0FE-870B5EDDB4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E58EF-0C3D-4093-8A14-8B94DB5F8CF6}" type="datetimeFigureOut">
              <a:rPr lang="en-US" smtClean="0"/>
              <a:t>9/13/2010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36A36-C479-4A38-B0FE-870B5EDDB4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E58EF-0C3D-4093-8A14-8B94DB5F8CF6}" type="datetimeFigureOut">
              <a:rPr lang="en-US" smtClean="0"/>
              <a:t>9/13/2010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36A36-C479-4A38-B0FE-870B5EDDB41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E58EF-0C3D-4093-8A14-8B94DB5F8CF6}" type="datetimeFigureOut">
              <a:rPr lang="en-US" smtClean="0"/>
              <a:t>9/13/2010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36A36-C479-4A38-B0FE-870B5EDDB4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E58EF-0C3D-4093-8A14-8B94DB5F8CF6}" type="datetimeFigureOut">
              <a:rPr lang="en-US" smtClean="0"/>
              <a:t>9/13/2010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36A36-C479-4A38-B0FE-870B5EDDB4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E58EF-0C3D-4093-8A14-8B94DB5F8CF6}" type="datetimeFigureOut">
              <a:rPr lang="en-US" smtClean="0"/>
              <a:t>9/13/2010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36A36-C479-4A38-B0FE-870B5EDDB4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E58EF-0C3D-4093-8A14-8B94DB5F8CF6}" type="datetimeFigureOut">
              <a:rPr lang="en-US" smtClean="0"/>
              <a:t>9/13/2010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36A36-C479-4A38-B0FE-870B5EDDB415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E58EF-0C3D-4093-8A14-8B94DB5F8CF6}" type="datetimeFigureOut">
              <a:rPr lang="en-US" smtClean="0"/>
              <a:t>9/13/2010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36A36-C479-4A38-B0FE-870B5EDDB4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1BAE58EF-0C3D-4093-8A14-8B94DB5F8CF6}" type="datetimeFigureOut">
              <a:rPr lang="en-US" smtClean="0"/>
              <a:t>9/13/2010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98B36A36-C479-4A38-B0FE-870B5EDDB41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YGv2QxmaRI0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24400" y="1524000"/>
            <a:ext cx="3313355" cy="170216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Tetrodotoxin</a:t>
            </a:r>
            <a:r>
              <a:rPr lang="en-US" dirty="0" smtClean="0"/>
              <a:t> Production in </a:t>
            </a:r>
            <a:r>
              <a:rPr lang="en-US" i="1" dirty="0" err="1" smtClean="0"/>
              <a:t>E.coli</a:t>
            </a:r>
            <a:r>
              <a:rPr lang="en-US" dirty="0" smtClean="0"/>
              <a:t> Using FLP Genes from </a:t>
            </a:r>
            <a:r>
              <a:rPr lang="en-US" dirty="0" err="1" smtClean="0"/>
              <a:t>Pufferfish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By:</a:t>
            </a:r>
          </a:p>
          <a:p>
            <a:r>
              <a:rPr lang="en-US" dirty="0" smtClean="0"/>
              <a:t>Brett Fuller</a:t>
            </a:r>
          </a:p>
          <a:p>
            <a:r>
              <a:rPr lang="en-US" dirty="0" smtClean="0"/>
              <a:t>Chase </a:t>
            </a:r>
            <a:r>
              <a:rPr lang="en-US" dirty="0" err="1" smtClean="0"/>
              <a:t>Meusel</a:t>
            </a:r>
            <a:endParaRPr lang="en-US" dirty="0" smtClean="0"/>
          </a:p>
          <a:p>
            <a:r>
              <a:rPr lang="en-US" dirty="0" smtClean="0"/>
              <a:t>Holly </a:t>
            </a:r>
            <a:r>
              <a:rPr lang="en-US" dirty="0" err="1" smtClean="0"/>
              <a:t>Tjaden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1828800"/>
            <a:ext cx="2790825" cy="262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750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457200"/>
            <a:ext cx="1699710" cy="1143000"/>
          </a:xfrm>
        </p:spPr>
        <p:txBody>
          <a:bodyPr/>
          <a:lstStyle/>
          <a:p>
            <a:r>
              <a:rPr lang="en-US" dirty="0" smtClean="0"/>
              <a:t>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00200"/>
            <a:ext cx="6777317" cy="4572000"/>
          </a:xfrm>
        </p:spPr>
        <p:txBody>
          <a:bodyPr>
            <a:normAutofit lnSpcReduction="10000"/>
          </a:bodyPr>
          <a:lstStyle/>
          <a:p>
            <a:pPr marL="525780" indent="-457200">
              <a:buFont typeface="+mj-lt"/>
              <a:buAutoNum type="arabicPeriod"/>
            </a:pPr>
            <a:r>
              <a:rPr lang="en-US" dirty="0" smtClean="0"/>
              <a:t>To Isolate </a:t>
            </a:r>
            <a:r>
              <a:rPr lang="en-US" dirty="0" err="1" smtClean="0"/>
              <a:t>tetrodotoxin</a:t>
            </a:r>
            <a:r>
              <a:rPr lang="en-US" dirty="0" smtClean="0"/>
              <a:t> genes (FLP) from the </a:t>
            </a:r>
            <a:r>
              <a:rPr lang="en-US" dirty="0" err="1" smtClean="0"/>
              <a:t>pufferfish</a:t>
            </a:r>
            <a:r>
              <a:rPr lang="en-US" dirty="0" smtClean="0"/>
              <a:t>.</a:t>
            </a:r>
          </a:p>
          <a:p>
            <a:pPr marL="525780" indent="-457200">
              <a:buFont typeface="+mj-lt"/>
              <a:buAutoNum type="arabicPeriod"/>
            </a:pPr>
            <a:r>
              <a:rPr lang="en-US" dirty="0" smtClean="0"/>
              <a:t>Isolate an orange fluorescence gene from </a:t>
            </a:r>
            <a:r>
              <a:rPr lang="en-US" dirty="0" err="1" smtClean="0"/>
              <a:t>biobrick</a:t>
            </a:r>
            <a:r>
              <a:rPr lang="en-US" dirty="0" smtClean="0"/>
              <a:t> BBa_K152005.</a:t>
            </a:r>
          </a:p>
          <a:p>
            <a:pPr marL="525780" indent="-457200">
              <a:buFont typeface="+mj-lt"/>
              <a:buAutoNum type="arabicPeriod"/>
            </a:pPr>
            <a:r>
              <a:rPr lang="en-US" dirty="0" smtClean="0"/>
              <a:t>Combine the FLP gene with the </a:t>
            </a:r>
            <a:r>
              <a:rPr lang="en-US" dirty="0" err="1" smtClean="0"/>
              <a:t>biobrick</a:t>
            </a:r>
            <a:r>
              <a:rPr lang="en-US" dirty="0" smtClean="0"/>
              <a:t> gene using the </a:t>
            </a:r>
            <a:r>
              <a:rPr lang="en-US" dirty="0" err="1" smtClean="0"/>
              <a:t>biobrick</a:t>
            </a:r>
            <a:r>
              <a:rPr lang="en-US" dirty="0" smtClean="0"/>
              <a:t> restriction sites.</a:t>
            </a:r>
          </a:p>
          <a:p>
            <a:pPr marL="525780" indent="-457200">
              <a:buFont typeface="+mj-lt"/>
              <a:buAutoNum type="arabicPeriod"/>
            </a:pPr>
            <a:r>
              <a:rPr lang="en-US" dirty="0" smtClean="0"/>
              <a:t>Insert the combine FLP gene into a plasmid and replicate the gene-containing plasmid in </a:t>
            </a:r>
            <a:r>
              <a:rPr lang="en-US" i="1" dirty="0" smtClean="0"/>
              <a:t>E. coli.</a:t>
            </a:r>
          </a:p>
          <a:p>
            <a:pPr marL="525780" indent="-457200">
              <a:buFont typeface="+mj-lt"/>
              <a:buAutoNum type="arabicPeriod"/>
            </a:pPr>
            <a:r>
              <a:rPr lang="en-US" dirty="0" smtClean="0"/>
              <a:t>Test whether the genes were successfully replicated by exposing the bacteria to UV radiation.</a:t>
            </a:r>
          </a:p>
          <a:p>
            <a:pPr marL="525780" indent="-457200">
              <a:buFont typeface="+mj-lt"/>
              <a:buAutoNum type="arabicPeriod"/>
            </a:pPr>
            <a:endParaRPr lang="en-US" dirty="0" smtClean="0"/>
          </a:p>
          <a:p>
            <a:pPr marL="525780" indent="-457200">
              <a:buFont typeface="+mj-lt"/>
              <a:buAutoNum type="arabicPeriod"/>
            </a:pPr>
            <a:endParaRPr lang="en-US" i="1" dirty="0" smtClean="0"/>
          </a:p>
        </p:txBody>
      </p:sp>
    </p:spTree>
    <p:extLst>
      <p:ext uri="{BB962C8B-B14F-4D97-AF65-F5344CB8AC3E}">
        <p14:creationId xmlns:p14="http://schemas.microsoft.com/office/powerpoint/2010/main" val="344765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Back-up Plans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FLP is a conglomerate of three different FLP genes. </a:t>
            </a:r>
          </a:p>
          <a:p>
            <a:pPr lvl="1"/>
            <a:r>
              <a:rPr lang="en-US" dirty="0" smtClean="0"/>
              <a:t>If the larger of the three genes does not work, we can isolate the other two and test them as well.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3400" y="4191000"/>
            <a:ext cx="2895600" cy="2171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5664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024744" cy="1143000"/>
          </a:xfrm>
        </p:spPr>
        <p:txBody>
          <a:bodyPr/>
          <a:lstStyle/>
          <a:p>
            <a:r>
              <a:rPr lang="en-US" dirty="0" smtClean="0"/>
              <a:t>Procedure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524000"/>
            <a:ext cx="6934200" cy="4724400"/>
          </a:xfrm>
        </p:spPr>
        <p:txBody>
          <a:bodyPr>
            <a:noAutofit/>
          </a:bodyPr>
          <a:lstStyle/>
          <a:p>
            <a:r>
              <a:rPr lang="en-US" sz="1550" dirty="0" smtClean="0"/>
              <a:t>1</a:t>
            </a:r>
            <a:r>
              <a:rPr lang="en-US" sz="1550" dirty="0"/>
              <a:t>. Obtain live puffer fish specimen and extract the total genomic DNA from fin </a:t>
            </a:r>
            <a:r>
              <a:rPr lang="en-US" sz="1550" dirty="0" smtClean="0"/>
              <a:t>tissue using a kit from Dr. </a:t>
            </a:r>
            <a:r>
              <a:rPr lang="en-US" sz="1550" dirty="0" err="1" smtClean="0"/>
              <a:t>Berendzen</a:t>
            </a:r>
            <a:r>
              <a:rPr lang="en-US" sz="1550" dirty="0" smtClean="0"/>
              <a:t>.</a:t>
            </a:r>
            <a:endParaRPr lang="en-US" sz="1550" dirty="0"/>
          </a:p>
          <a:p>
            <a:r>
              <a:rPr lang="en-US" sz="1550" dirty="0" smtClean="0"/>
              <a:t>2</a:t>
            </a:r>
            <a:r>
              <a:rPr lang="en-US" sz="1550" dirty="0"/>
              <a:t>. Design primers to amplify the three </a:t>
            </a:r>
            <a:r>
              <a:rPr lang="en-US" sz="1550" dirty="0" smtClean="0"/>
              <a:t>FLP </a:t>
            </a:r>
            <a:r>
              <a:rPr lang="en-US" sz="1550" dirty="0"/>
              <a:t>genes identified as well as a gene for orange fluorescence to confirm that the </a:t>
            </a:r>
            <a:r>
              <a:rPr lang="en-US" sz="1550" dirty="0" smtClean="0"/>
              <a:t>FLP </a:t>
            </a:r>
            <a:r>
              <a:rPr lang="en-US" sz="1550" dirty="0"/>
              <a:t>genes should be getting expressed. These primers should also contain the restriction site ends that are required for </a:t>
            </a:r>
            <a:r>
              <a:rPr lang="en-US" sz="1550" dirty="0" err="1"/>
              <a:t>biobrick</a:t>
            </a:r>
            <a:r>
              <a:rPr lang="en-US" sz="1550" dirty="0"/>
              <a:t> usage.</a:t>
            </a:r>
          </a:p>
          <a:p>
            <a:r>
              <a:rPr lang="en-US" sz="1550" dirty="0" smtClean="0"/>
              <a:t>3</a:t>
            </a:r>
            <a:r>
              <a:rPr lang="en-US" sz="1550" dirty="0"/>
              <a:t>. Amplify all </a:t>
            </a:r>
            <a:r>
              <a:rPr lang="en-US" sz="1550" dirty="0" smtClean="0"/>
              <a:t>three FLP genes </a:t>
            </a:r>
            <a:r>
              <a:rPr lang="en-US" sz="1550" dirty="0"/>
              <a:t>using PCR from the total genomic DNA isolated from the puffer fish tissue.</a:t>
            </a:r>
          </a:p>
          <a:p>
            <a:r>
              <a:rPr lang="en-US" sz="1550" dirty="0" smtClean="0"/>
              <a:t>4</a:t>
            </a:r>
            <a:r>
              <a:rPr lang="en-US" sz="1550" dirty="0"/>
              <a:t>. Amplify the orange fluorescence </a:t>
            </a:r>
            <a:r>
              <a:rPr lang="en-US" sz="1550" dirty="0" smtClean="0"/>
              <a:t>gene (BBa_K152005) </a:t>
            </a:r>
            <a:r>
              <a:rPr lang="en-US" sz="1550" dirty="0"/>
              <a:t>from the </a:t>
            </a:r>
            <a:r>
              <a:rPr lang="en-US" sz="1550" dirty="0" err="1"/>
              <a:t>biobrick</a:t>
            </a:r>
            <a:r>
              <a:rPr lang="en-US" sz="1550" dirty="0"/>
              <a:t> plasmid using the provided procedure.</a:t>
            </a:r>
          </a:p>
          <a:p>
            <a:r>
              <a:rPr lang="en-US" sz="1550" dirty="0" smtClean="0"/>
              <a:t>5</a:t>
            </a:r>
            <a:r>
              <a:rPr lang="en-US" sz="1550" dirty="0"/>
              <a:t>. Ligate the orange fluorescence gene and one or more of the </a:t>
            </a:r>
            <a:r>
              <a:rPr lang="en-US" sz="1550" dirty="0" smtClean="0"/>
              <a:t>FLP </a:t>
            </a:r>
            <a:r>
              <a:rPr lang="en-US" sz="1550" dirty="0"/>
              <a:t>genes.</a:t>
            </a:r>
          </a:p>
          <a:p>
            <a:r>
              <a:rPr lang="en-US" sz="1550" dirty="0" smtClean="0"/>
              <a:t>6</a:t>
            </a:r>
            <a:r>
              <a:rPr lang="en-US" sz="1550" dirty="0"/>
              <a:t>. Ligate the combined genes into a plasmid and </a:t>
            </a:r>
            <a:r>
              <a:rPr lang="en-US" sz="1550" dirty="0" smtClean="0"/>
              <a:t>transfer </a:t>
            </a:r>
            <a:r>
              <a:rPr lang="en-US" sz="1550" dirty="0"/>
              <a:t>the plasmid into the </a:t>
            </a:r>
            <a:r>
              <a:rPr lang="en-US" sz="1550" dirty="0" smtClean="0"/>
              <a:t>bacteria, </a:t>
            </a:r>
            <a:r>
              <a:rPr lang="en-US" sz="1550" i="1" dirty="0" smtClean="0"/>
              <a:t>E. coli</a:t>
            </a:r>
            <a:r>
              <a:rPr lang="en-US" sz="1550" dirty="0" smtClean="0"/>
              <a:t>.</a:t>
            </a:r>
            <a:endParaRPr lang="en-US" sz="1550" dirty="0"/>
          </a:p>
          <a:p>
            <a:r>
              <a:rPr lang="en-US" sz="1550" dirty="0" smtClean="0"/>
              <a:t>7</a:t>
            </a:r>
            <a:r>
              <a:rPr lang="en-US" sz="1550" dirty="0"/>
              <a:t>. Allow the bacteria to grow up and plate them </a:t>
            </a:r>
            <a:r>
              <a:rPr lang="en-US" sz="1550" dirty="0" smtClean="0"/>
              <a:t>on selective LB media with ampicillin.</a:t>
            </a:r>
            <a:endParaRPr lang="en-US" sz="1550" dirty="0"/>
          </a:p>
          <a:p>
            <a:r>
              <a:rPr lang="en-US" sz="1550" dirty="0" smtClean="0"/>
              <a:t>8</a:t>
            </a:r>
            <a:r>
              <a:rPr lang="en-US" sz="1550" dirty="0"/>
              <a:t>. Test bacterial colonies for fluorescence using UV radiation. </a:t>
            </a:r>
          </a:p>
        </p:txBody>
      </p:sp>
    </p:spTree>
    <p:extLst>
      <p:ext uri="{BB962C8B-B14F-4D97-AF65-F5344CB8AC3E}">
        <p14:creationId xmlns:p14="http://schemas.microsoft.com/office/powerpoint/2010/main" val="3125200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 and Sequence Details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Primer details:</a:t>
            </a:r>
          </a:p>
          <a:p>
            <a:pPr lvl="1"/>
            <a:r>
              <a:rPr lang="en-US" dirty="0" smtClean="0"/>
              <a:t>FLP1-F = </a:t>
            </a:r>
          </a:p>
          <a:p>
            <a:pPr marL="365760" lvl="1" indent="0">
              <a:buNone/>
            </a:pPr>
            <a:r>
              <a:rPr lang="en-US" dirty="0" smtClean="0"/>
              <a:t>     E-X-ATTCGACACCCAGCAGGGAAG</a:t>
            </a:r>
          </a:p>
          <a:p>
            <a:pPr lvl="1"/>
            <a:r>
              <a:rPr lang="en-US" dirty="0" smtClean="0"/>
              <a:t>FLP1-R =</a:t>
            </a:r>
          </a:p>
          <a:p>
            <a:pPr marL="365760" lvl="1" indent="0">
              <a:buNone/>
            </a:pPr>
            <a:r>
              <a:rPr lang="en-US" dirty="0" smtClean="0"/>
              <a:t>     CACGAGTATTTATTAGATCA-S-P</a:t>
            </a:r>
          </a:p>
          <a:p>
            <a:pPr lvl="1"/>
            <a:r>
              <a:rPr lang="en-US" dirty="0" smtClean="0"/>
              <a:t>FLP2,3-F =</a:t>
            </a:r>
          </a:p>
          <a:p>
            <a:pPr marL="365760" lvl="1" indent="0">
              <a:buNone/>
            </a:pPr>
            <a:r>
              <a:rPr lang="en-US" dirty="0" smtClean="0"/>
              <a:t>     E-X-GGAAGATGGAGCGAGTGACT</a:t>
            </a:r>
          </a:p>
          <a:p>
            <a:pPr lvl="1"/>
            <a:r>
              <a:rPr lang="en-US" dirty="0" smtClean="0"/>
              <a:t>FLP2-R =</a:t>
            </a:r>
          </a:p>
          <a:p>
            <a:pPr marL="365760" lvl="1" indent="0">
              <a:buNone/>
            </a:pPr>
            <a:r>
              <a:rPr lang="en-US" dirty="0" smtClean="0"/>
              <a:t>     ACGGTGCCATATCTGATAGG-S-P</a:t>
            </a:r>
          </a:p>
          <a:p>
            <a:pPr lvl="1"/>
            <a:r>
              <a:rPr lang="en-US" dirty="0" smtClean="0"/>
              <a:t>FLP3-R =</a:t>
            </a:r>
          </a:p>
          <a:p>
            <a:pPr marL="365760" lvl="1" indent="0">
              <a:buNone/>
            </a:pPr>
            <a:r>
              <a:rPr lang="en-US" dirty="0" smtClean="0"/>
              <a:t>     GGGAGTCTTTAGTGTTTATT-S-P </a:t>
            </a: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769766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152400"/>
            <a:ext cx="7024744" cy="1143000"/>
          </a:xfrm>
        </p:spPr>
        <p:txBody>
          <a:bodyPr/>
          <a:lstStyle/>
          <a:p>
            <a:r>
              <a:rPr lang="en-US" dirty="0" smtClean="0"/>
              <a:t>How will we test it?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219200"/>
            <a:ext cx="6777317" cy="4495800"/>
          </a:xfrm>
        </p:spPr>
        <p:txBody>
          <a:bodyPr>
            <a:normAutofit/>
          </a:bodyPr>
          <a:lstStyle/>
          <a:p>
            <a:r>
              <a:rPr lang="en-US" dirty="0" smtClean="0"/>
              <a:t>In order to ensure that our plasmid is in the bacteria, we will plate it on media with ampicillin (or whatever the plasmid carries a resistance to).</a:t>
            </a:r>
          </a:p>
          <a:p>
            <a:r>
              <a:rPr lang="en-US" dirty="0" smtClean="0"/>
              <a:t>If the bacteria grows, we will expose the bacteria to UV radiation.  If it glows, we </a:t>
            </a:r>
            <a:r>
              <a:rPr lang="en-US" dirty="0" smtClean="0"/>
              <a:t>know </a:t>
            </a:r>
            <a:r>
              <a:rPr lang="en-US" dirty="0" smtClean="0"/>
              <a:t>that the plasmid is in the bacteria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Or eat it?!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6600" y="3962400"/>
            <a:ext cx="3062705" cy="218217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846976" y="6211669"/>
            <a:ext cx="7315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3"/>
              </a:rPr>
              <a:t>Puffer Fish Dining Video from National Geographic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0503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90</TotalTime>
  <Words>408</Words>
  <Application>Microsoft Office PowerPoint</Application>
  <PresentationFormat>On-screen Show (4:3)</PresentationFormat>
  <Paragraphs>44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Austin</vt:lpstr>
      <vt:lpstr>Tetrodotoxin Production in E.coli Using FLP Genes from Pufferfish</vt:lpstr>
      <vt:lpstr>Goals</vt:lpstr>
      <vt:lpstr>Back-up Plans</vt:lpstr>
      <vt:lpstr>Procedure</vt:lpstr>
      <vt:lpstr>Part and Sequence Details</vt:lpstr>
      <vt:lpstr>How will we test it?</vt:lpstr>
    </vt:vector>
  </TitlesOfParts>
  <Company>University of Northern Iowa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Tetrodotoxin Production in E.coli Using FLP Genes from Pufferfish</dc:title>
  <dc:creator>Holly J Tjaden</dc:creator>
  <cp:lastModifiedBy>Chase</cp:lastModifiedBy>
  <cp:revision>11</cp:revision>
  <dcterms:created xsi:type="dcterms:W3CDTF">2010-09-09T19:28:12Z</dcterms:created>
  <dcterms:modified xsi:type="dcterms:W3CDTF">2010-09-13T18:58:37Z</dcterms:modified>
</cp:coreProperties>
</file>