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27"/>
  </p:notesMasterIdLst>
  <p:sldIdLst>
    <p:sldId id="256" r:id="rId2"/>
    <p:sldId id="257" r:id="rId3"/>
    <p:sldId id="259" r:id="rId4"/>
    <p:sldId id="266" r:id="rId5"/>
    <p:sldId id="258" r:id="rId6"/>
    <p:sldId id="260" r:id="rId7"/>
    <p:sldId id="267" r:id="rId8"/>
    <p:sldId id="261" r:id="rId9"/>
    <p:sldId id="262" r:id="rId10"/>
    <p:sldId id="263" r:id="rId11"/>
    <p:sldId id="264" r:id="rId12"/>
    <p:sldId id="268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69" r:id="rId21"/>
    <p:sldId id="270" r:id="rId22"/>
    <p:sldId id="271" r:id="rId23"/>
    <p:sldId id="272" r:id="rId24"/>
    <p:sldId id="273" r:id="rId25"/>
    <p:sldId id="274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30" autoAdjust="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-18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notesMaster" Target="notesMasters/notes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2A986E-E4DE-B242-89F9-14C11BBDB6E2}" type="datetimeFigureOut">
              <a:rPr lang="en-US" smtClean="0"/>
              <a:t>12/9/11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784C85-8959-4246-A47D-98F0EC547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486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784C85-8959-4246-A47D-98F0EC54759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0621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 smtClean="0"/>
              <a:t>genetic instability allows TCs to circumvent</a:t>
            </a:r>
            <a:r>
              <a:rPr lang="en-US" baseline="0" dirty="0" smtClean="0"/>
              <a:t> intrinsic anti-tumor signals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 smtClean="0"/>
              <a:t>extrinsic signals are encounters at the BM an onward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784C85-8959-4246-A47D-98F0EC54759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2383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altered cellular adhesions</a:t>
            </a: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- lack of responsiveness to surrounding cells allows for circumvention of apoptotic signals due to overcrowding (loss of E-cadherin-mediated adhesions via inactivating mutations or EMT)</a:t>
            </a:r>
          </a:p>
          <a:p>
            <a:endParaRPr lang="en-US" sz="1200" b="1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deregulated cell motility</a:t>
            </a: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- allows for cells to have increased mobility (caused by mutations in regulatory </a:t>
            </a:r>
            <a:r>
              <a:rPr lang="en-US" sz="1200" b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GTPases</a:t>
            </a: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like Rho, cdc42, and </a:t>
            </a:r>
            <a:r>
              <a:rPr lang="en-US" sz="1200" b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Rac</a:t>
            </a: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</a:p>
          <a:p>
            <a:endParaRPr lang="en-US" sz="1200" b="1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resistance to extracellular death signals</a:t>
            </a: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- metastatic cells have to face additional death threats from microenvironment (i.e. hypoxia, changes in cell shape during invasion, exposure to novel stromal micro-environments can all trigger cell death) and survive - can do this via ectopic over expression of potent anti-apoptotic effectors (BCL2, XIAP, </a:t>
            </a:r>
            <a:r>
              <a:rPr lang="en-US" sz="1200" b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etc</a:t>
            </a: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or loss of expression of apoptotic initiators (</a:t>
            </a:r>
            <a:r>
              <a:rPr lang="en-US" sz="1200" b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caspase</a:t>
            </a: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8)</a:t>
            </a:r>
          </a:p>
          <a:p>
            <a:endParaRPr lang="en-US" sz="1200" b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Tumor-initiating</a:t>
            </a:r>
            <a:r>
              <a:rPr lang="en-US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capacity: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self-renewal (ability to differentiate into any type of cell present in tumor and thus re-initiate tumor in a different location)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784C85-8959-4246-A47D-98F0EC54759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1828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disruption of the basement membrane and ECM</a:t>
            </a: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- BM normally acts as a barrier to the invasion of transformed cells to underlying </a:t>
            </a:r>
            <a:r>
              <a:rPr lang="en-US" sz="1200" b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stroma</a:t>
            </a: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so cells that can disrupt this barrier can break through into circulation (achieved through deregulation of ECM proteases)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co-option of stromal cells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by tumor cells have been implicated in increasing a cell's metastatic ability (basically getting a cell originally designed to maintain homeostasis to switch over to the dark side…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muahaha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- lots of reviews focused on this, but here are main findings: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Wingdings"/>
              </a:rPr>
              <a:t>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disrupting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TFGß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signaling between fibroblasts can induce carcinomas in certain organs in mice --&gt; shows that interfering with tumor-suppressing crosstalk in stromal cells can potentially lead to metastatic advantages in non-stromal tumor cells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looking at gene expression signature of fibroblast activation in vitro gave indication of which cancers were more likely to metastasize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breast cancer associated fibroblasts make chemokine CXCL12, which augments the proliferation and migratory activity of tumor cells + facilitates angiogenesis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recruitment of immune response cells can also increase metastatic progression: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inflammatory cells from the immune system synthesize prostaglandins (pro-metastasis)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tumor-associated macrophages secrete copious amounts of vasoactive factors (VEGF, IL-8,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etc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that potently induce angiogenesis and proteases that enhance their biological activity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macrophages also release GFs that facilitate survival, proliferation, and invasion during cancer progression (evidence: mice with defects in macrophage production seldom produce metastasizing carcinomas from aggressive mammary tumors)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784C85-8959-4246-A47D-98F0EC54759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8799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CAFS = carcinoma associated</a:t>
            </a:r>
            <a:r>
              <a:rPr lang="en-US" baseline="0" dirty="0" smtClean="0"/>
              <a:t> fibroblasts – promote angiogenesis</a:t>
            </a:r>
          </a:p>
          <a:p>
            <a:r>
              <a:rPr lang="en-US" baseline="0" dirty="0" smtClean="0"/>
              <a:t>T, B, NK = tumor-suppressive factors that are suppressed by cytokines released from tumor cells</a:t>
            </a:r>
          </a:p>
          <a:p>
            <a:r>
              <a:rPr lang="en-US" baseline="0" dirty="0" smtClean="0"/>
              <a:t>Once in blood stream, many die due to stresses in next slide but those that survive implant in target tissue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784C85-8959-4246-A47D-98F0EC54759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8749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Leptomeninges</a:t>
            </a:r>
            <a:r>
              <a:rPr lang="en-US" dirty="0" smtClean="0"/>
              <a:t> = refers to 2 of the membranes</a:t>
            </a:r>
            <a:r>
              <a:rPr lang="en-US" baseline="0" dirty="0" smtClean="0"/>
              <a:t> surround the brain and spinal core</a:t>
            </a:r>
          </a:p>
          <a:p>
            <a:r>
              <a:rPr lang="en-US" baseline="0" dirty="0" smtClean="0"/>
              <a:t>BBB = composed of tightly adjoined endothelial cells that are lined by basal lamina and astrocyte foot processes </a:t>
            </a:r>
            <a:r>
              <a:rPr lang="en-US" baseline="0" dirty="0" smtClean="0">
                <a:sym typeface="Wingdings"/>
              </a:rPr>
              <a:t> barrier is so restrictive that even serum proteins are excluded unless actively shuttled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784C85-8959-4246-A47D-98F0EC54759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296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Friday, December 9, 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Friday, December 9, 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Friday, December 9, 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Friday, December 9, 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Friday, December 9, 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Friday, December 9, 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Friday, December 9, 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Friday, December 9, 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Friday, December 9, 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Friday, December 9, 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Friday, December 9, 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Friday, December 9, 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4168"/>
            <a:ext cx="7848600" cy="2141939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ambria"/>
                <a:cs typeface="Cambria"/>
              </a:rPr>
              <a:t>Cancer Metastasis: Building a framework</a:t>
            </a:r>
            <a:endParaRPr lang="en-US" dirty="0">
              <a:solidFill>
                <a:schemeClr val="tx1">
                  <a:lumMod val="90000"/>
                  <a:lumOff val="10000"/>
                </a:schemeClr>
              </a:solidFill>
              <a:latin typeface="Cambria"/>
              <a:cs typeface="Cambri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848600" cy="1752600"/>
          </a:xfrm>
        </p:spPr>
        <p:txBody>
          <a:bodyPr/>
          <a:lstStyle/>
          <a:p>
            <a:pPr algn="ctr"/>
            <a:r>
              <a:rPr lang="en-US" dirty="0" err="1" smtClean="0"/>
              <a:t>Gaorav</a:t>
            </a:r>
            <a:r>
              <a:rPr lang="en-US" dirty="0" smtClean="0"/>
              <a:t> P. Gupta and Joan </a:t>
            </a:r>
            <a:r>
              <a:rPr lang="en-US" dirty="0" err="1" smtClean="0"/>
              <a:t>Massague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381359" y="5807662"/>
            <a:ext cx="41730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Gabriella F. de Paz and Susana S. </a:t>
            </a:r>
            <a:r>
              <a:rPr lang="en-US" dirty="0" err="1" smtClean="0"/>
              <a:t>Hak</a:t>
            </a:r>
            <a:endParaRPr lang="en-US" dirty="0" smtClean="0"/>
          </a:p>
          <a:p>
            <a:pPr algn="ctr"/>
            <a:r>
              <a:rPr lang="en-US" dirty="0" smtClean="0"/>
              <a:t>Fall 2011, 20.309</a:t>
            </a:r>
          </a:p>
        </p:txBody>
      </p:sp>
    </p:spTree>
    <p:extLst>
      <p:ext uri="{BB962C8B-B14F-4D97-AF65-F5344CB8AC3E}">
        <p14:creationId xmlns:p14="http://schemas.microsoft.com/office/powerpoint/2010/main" val="36691142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Extravasation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35014"/>
            <a:ext cx="8229600" cy="444198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</a:t>
            </a:r>
            <a:r>
              <a:rPr lang="en-US" dirty="0" smtClean="0"/>
              <a:t>iming and method of escape into vasculature and target tissue varies: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tumor cells grow in intravascular space until lesion bursts through surrounding vasculature</a:t>
            </a:r>
          </a:p>
          <a:p>
            <a:pPr lvl="1"/>
            <a:r>
              <a:rPr lang="en-US" dirty="0" smtClean="0"/>
              <a:t>tumor cells release </a:t>
            </a:r>
            <a:r>
              <a:rPr lang="en-US" dirty="0" err="1" smtClean="0"/>
              <a:t>ezrin</a:t>
            </a:r>
            <a:r>
              <a:rPr lang="en-US" dirty="0"/>
              <a:t> </a:t>
            </a:r>
            <a:r>
              <a:rPr lang="en-US" dirty="0" smtClean="0"/>
              <a:t>as an anchoring mechanism (osteosarcoma)</a:t>
            </a:r>
          </a:p>
          <a:p>
            <a:pPr lvl="1"/>
            <a:r>
              <a:rPr lang="en-US" dirty="0" smtClean="0"/>
              <a:t>tumor cells release signals that </a:t>
            </a:r>
            <a:r>
              <a:rPr lang="en-US" dirty="0" err="1" smtClean="0"/>
              <a:t>permeabilize</a:t>
            </a:r>
            <a:r>
              <a:rPr lang="en-US" dirty="0" smtClean="0"/>
              <a:t> vasculature (ex. VEGF)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325333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Colonization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39317"/>
            <a:ext cx="8229600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Two theories on target tissue selection:</a:t>
            </a:r>
          </a:p>
          <a:p>
            <a:pPr lvl="1"/>
            <a:r>
              <a:rPr lang="en-US" dirty="0" smtClean="0"/>
              <a:t>path-based theory:</a:t>
            </a:r>
          </a:p>
          <a:p>
            <a:pPr lvl="2">
              <a:buFont typeface="Wingdings" charset="2"/>
              <a:buChar char="Ø"/>
            </a:pPr>
            <a:r>
              <a:rPr lang="en-US" dirty="0"/>
              <a:t>t</a:t>
            </a:r>
            <a:r>
              <a:rPr lang="en-US" dirty="0" smtClean="0"/>
              <a:t>arget tissue of CTC is determined by the TCs circulatory pattern and immediate need to adhere </a:t>
            </a:r>
            <a:endParaRPr lang="en-US" dirty="0"/>
          </a:p>
          <a:p>
            <a:pPr lvl="1"/>
            <a:r>
              <a:rPr lang="en-US" dirty="0" smtClean="0"/>
              <a:t>surface interaction (honing) theory:</a:t>
            </a:r>
          </a:p>
          <a:p>
            <a:pPr lvl="2">
              <a:buFont typeface="Wingdings" charset="2"/>
              <a:buChar char="Ø"/>
            </a:pPr>
            <a:r>
              <a:rPr lang="en-US" dirty="0"/>
              <a:t>t</a:t>
            </a:r>
            <a:r>
              <a:rPr lang="en-US" dirty="0" smtClean="0"/>
              <a:t>arget tissue of CTC is determined by molecular interaction of ectopically expressed ligand-receptor pairings</a:t>
            </a:r>
            <a:endParaRPr lang="en-US" dirty="0"/>
          </a:p>
          <a:p>
            <a:pPr lvl="1"/>
            <a:r>
              <a:rPr lang="en-US" dirty="0"/>
              <a:t>r</a:t>
            </a:r>
            <a:r>
              <a:rPr lang="en-US" dirty="0" smtClean="0"/>
              <a:t>esearch indicates latter theory holds more merit</a:t>
            </a:r>
          </a:p>
          <a:p>
            <a:pPr marL="0" lvl="0" indent="0">
              <a:buClr>
                <a:srgbClr val="93A299"/>
              </a:buClr>
              <a:buNone/>
            </a:pPr>
            <a:endParaRPr lang="en-US" dirty="0">
              <a:solidFill>
                <a:srgbClr val="292934"/>
              </a:solidFill>
            </a:endParaRPr>
          </a:p>
          <a:p>
            <a:pPr marL="0" lvl="0" indent="0">
              <a:buClr>
                <a:srgbClr val="93A299"/>
              </a:buClr>
              <a:buNone/>
            </a:pPr>
            <a:r>
              <a:rPr lang="en-US" dirty="0" smtClean="0">
                <a:solidFill>
                  <a:srgbClr val="292934"/>
                </a:solidFill>
              </a:rPr>
              <a:t>Dormancy period:</a:t>
            </a:r>
          </a:p>
          <a:p>
            <a:pPr lvl="1">
              <a:buClr>
                <a:srgbClr val="93A299"/>
              </a:buClr>
            </a:pPr>
            <a:r>
              <a:rPr lang="en-US" dirty="0">
                <a:solidFill>
                  <a:srgbClr val="292934"/>
                </a:solidFill>
              </a:rPr>
              <a:t>s</a:t>
            </a:r>
            <a:r>
              <a:rPr lang="en-US" dirty="0" smtClean="0">
                <a:solidFill>
                  <a:srgbClr val="292934"/>
                </a:solidFill>
              </a:rPr>
              <a:t>ome TCs lose proliferative ability upon entering target tissue</a:t>
            </a:r>
          </a:p>
          <a:p>
            <a:pPr lvl="1">
              <a:buClr>
                <a:srgbClr val="93A299"/>
              </a:buClr>
            </a:pPr>
            <a:r>
              <a:rPr lang="en-US" dirty="0">
                <a:solidFill>
                  <a:srgbClr val="292934"/>
                </a:solidFill>
              </a:rPr>
              <a:t>limiting factors vary among tumors</a:t>
            </a:r>
          </a:p>
          <a:p>
            <a:pPr lvl="1">
              <a:buClr>
                <a:srgbClr val="93A299"/>
              </a:buClr>
            </a:pPr>
            <a:r>
              <a:rPr lang="en-US" dirty="0" smtClean="0">
                <a:solidFill>
                  <a:srgbClr val="292934"/>
                </a:solidFill>
              </a:rPr>
              <a:t>known as minimal residual disease (MRD)</a:t>
            </a:r>
          </a:p>
          <a:p>
            <a:pPr marL="0" lvl="0" indent="0">
              <a:buClr>
                <a:srgbClr val="93A299"/>
              </a:buClr>
              <a:buNone/>
            </a:pPr>
            <a:endParaRPr lang="en-US" dirty="0">
              <a:solidFill>
                <a:srgbClr val="292934"/>
              </a:solidFill>
            </a:endParaRPr>
          </a:p>
          <a:p>
            <a:pPr marL="27432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6464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creen Shot 2011-12-09 at 5.07.32 A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2307" r="-42307"/>
          <a:stretch>
            <a:fillRect/>
          </a:stretch>
        </p:blipFill>
        <p:spPr>
          <a:xfrm>
            <a:off x="457200" y="536575"/>
            <a:ext cx="8229600" cy="6154554"/>
          </a:xfrm>
        </p:spPr>
      </p:pic>
    </p:spTree>
    <p:extLst>
      <p:ext uri="{BB962C8B-B14F-4D97-AF65-F5344CB8AC3E}">
        <p14:creationId xmlns:p14="http://schemas.microsoft.com/office/powerpoint/2010/main" val="14400395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Site-Specific Colonization: Bone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Preservation of bone homeostasis</a:t>
            </a:r>
          </a:p>
          <a:p>
            <a:pPr lvl="1"/>
            <a:r>
              <a:rPr lang="en-US" i="1" dirty="0" smtClean="0"/>
              <a:t>Osteoclasts                      Osteoblasts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Two types of cancer cells metastasize to bone</a:t>
            </a:r>
          </a:p>
          <a:p>
            <a:pPr lvl="1"/>
            <a:r>
              <a:rPr lang="en-US" i="1" dirty="0"/>
              <a:t>B</a:t>
            </a:r>
            <a:r>
              <a:rPr lang="en-US" i="1" dirty="0" smtClean="0"/>
              <a:t>reast cancer: </a:t>
            </a:r>
            <a:r>
              <a:rPr lang="en-US" i="1" dirty="0" err="1" smtClean="0"/>
              <a:t>hyperactivation</a:t>
            </a:r>
            <a:r>
              <a:rPr lang="en-US" i="1" dirty="0" smtClean="0"/>
              <a:t> of osteoclasts</a:t>
            </a:r>
          </a:p>
          <a:p>
            <a:pPr lvl="1"/>
            <a:r>
              <a:rPr lang="en-US" i="1" dirty="0" smtClean="0"/>
              <a:t>Prostate cancer: </a:t>
            </a:r>
            <a:r>
              <a:rPr lang="en-US" i="1" dirty="0" smtClean="0"/>
              <a:t>stimulation </a:t>
            </a:r>
            <a:r>
              <a:rPr lang="en-US" i="1" dirty="0" smtClean="0"/>
              <a:t>of osteoblasts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Positive feedback loop</a:t>
            </a:r>
          </a:p>
          <a:p>
            <a:pPr lvl="1"/>
            <a:r>
              <a:rPr lang="en-US" i="1" dirty="0" smtClean="0"/>
              <a:t>“The vicious cycle of </a:t>
            </a:r>
            <a:r>
              <a:rPr lang="en-US" i="1" dirty="0" err="1" smtClean="0"/>
              <a:t>osteolytic</a:t>
            </a:r>
            <a:r>
              <a:rPr lang="en-US" i="1" dirty="0" smtClean="0"/>
              <a:t> bone metastasis”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Bone-metastatic signature manifested in breast cancer</a:t>
            </a:r>
          </a:p>
          <a:p>
            <a:pPr lvl="1"/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556301" y="2234426"/>
            <a:ext cx="1141492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39155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Site-Specific Colonization: Lungs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Common with metastatic diseases</a:t>
            </a:r>
          </a:p>
          <a:p>
            <a:pPr lvl="1"/>
            <a:r>
              <a:rPr lang="en-US" i="1" dirty="0" smtClean="0"/>
              <a:t>Cardiac output circulates through lung-capillary network</a:t>
            </a:r>
          </a:p>
          <a:p>
            <a:endParaRPr lang="en-US" dirty="0"/>
          </a:p>
          <a:p>
            <a:r>
              <a:rPr lang="en-US" dirty="0" smtClean="0"/>
              <a:t>Initiated through small pulmonary arterioles</a:t>
            </a:r>
          </a:p>
          <a:p>
            <a:pPr lvl="1"/>
            <a:r>
              <a:rPr lang="en-US" i="1" dirty="0" smtClean="0"/>
              <a:t>Burst through or breach endothelial junctions and basement membrane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Growth factors in breast cancers implicated in lung metastasis</a:t>
            </a:r>
          </a:p>
          <a:p>
            <a:pPr lvl="1"/>
            <a:r>
              <a:rPr lang="en-US" i="1" dirty="0" smtClean="0"/>
              <a:t>Same breast-cancer cell line associated to bone metastasis</a:t>
            </a:r>
          </a:p>
          <a:p>
            <a:pPr lvl="1"/>
            <a:r>
              <a:rPr lang="en-US" i="1" dirty="0" smtClean="0"/>
              <a:t>Gene-expression signature enriched with mediators</a:t>
            </a:r>
          </a:p>
        </p:txBody>
      </p:sp>
    </p:spTree>
    <p:extLst>
      <p:ext uri="{BB962C8B-B14F-4D97-AF65-F5344CB8AC3E}">
        <p14:creationId xmlns:p14="http://schemas.microsoft.com/office/powerpoint/2010/main" val="32769867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Site-Specific Colonization: Brain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Less frequent and poor prognosis</a:t>
            </a:r>
          </a:p>
          <a:p>
            <a:endParaRPr lang="en-US" dirty="0"/>
          </a:p>
          <a:p>
            <a:r>
              <a:rPr lang="en-US" dirty="0" smtClean="0"/>
              <a:t>Colonize brain parenchyma or thrive along the </a:t>
            </a:r>
            <a:r>
              <a:rPr lang="en-US" dirty="0" err="1" smtClean="0"/>
              <a:t>leptomeninges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B</a:t>
            </a:r>
            <a:r>
              <a:rPr lang="en-US" dirty="0" smtClean="0"/>
              <a:t>lood brain barrier (BBB)</a:t>
            </a:r>
            <a:r>
              <a:rPr lang="en-US" dirty="0"/>
              <a:t> </a:t>
            </a:r>
            <a:r>
              <a:rPr lang="en-US" dirty="0" smtClean="0"/>
              <a:t>protects the central nervous system</a:t>
            </a:r>
          </a:p>
          <a:p>
            <a:pPr lvl="1"/>
            <a:r>
              <a:rPr lang="en-US" i="1" dirty="0" smtClean="0"/>
              <a:t>Compromised in metastasis </a:t>
            </a:r>
          </a:p>
          <a:p>
            <a:endParaRPr lang="en-US" dirty="0" smtClean="0"/>
          </a:p>
          <a:p>
            <a:r>
              <a:rPr lang="en-US" dirty="0" smtClean="0"/>
              <a:t>Lack of reliable experimental models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0487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Site-Specific Colonization: Liver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Densely vascularized tissue</a:t>
            </a:r>
          </a:p>
          <a:p>
            <a:endParaRPr lang="en-US" dirty="0"/>
          </a:p>
          <a:p>
            <a:r>
              <a:rPr lang="en-US" dirty="0" smtClean="0"/>
              <a:t>Vessels highly porous for circulating cells and nutrients</a:t>
            </a:r>
          </a:p>
          <a:p>
            <a:endParaRPr lang="en-US" dirty="0"/>
          </a:p>
          <a:p>
            <a:r>
              <a:rPr lang="en-US" dirty="0" smtClean="0"/>
              <a:t>Rate-limited step for metastasis</a:t>
            </a:r>
          </a:p>
          <a:p>
            <a:pPr lvl="1"/>
            <a:r>
              <a:rPr lang="en-US" dirty="0" smtClean="0"/>
              <a:t>Invasion in hepatic parenchyma</a:t>
            </a:r>
          </a:p>
          <a:p>
            <a:pPr lvl="1"/>
            <a:r>
              <a:rPr lang="en-US" dirty="0" smtClean="0"/>
              <a:t>Avoidance of cell death from immune cells</a:t>
            </a:r>
          </a:p>
          <a:p>
            <a:pPr lvl="1"/>
            <a:endParaRPr lang="en-US" dirty="0"/>
          </a:p>
          <a:p>
            <a:r>
              <a:rPr lang="en-US" dirty="0" err="1" smtClean="0"/>
              <a:t>Hepsin</a:t>
            </a:r>
            <a:r>
              <a:rPr lang="en-US" dirty="0" smtClean="0"/>
              <a:t> </a:t>
            </a:r>
            <a:r>
              <a:rPr lang="en-US" dirty="0" smtClean="0"/>
              <a:t>proteases </a:t>
            </a:r>
            <a:r>
              <a:rPr lang="en-US" dirty="0" smtClean="0"/>
              <a:t>promote liver metastasis of prostate cancer</a:t>
            </a:r>
          </a:p>
          <a:p>
            <a:pPr lvl="1"/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896659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Seeding and Reseeding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Genes promoting metastasis </a:t>
            </a:r>
            <a:r>
              <a:rPr lang="en-US" dirty="0" err="1" smtClean="0"/>
              <a:t>coexpressed</a:t>
            </a:r>
            <a:r>
              <a:rPr lang="en-US" dirty="0" smtClean="0"/>
              <a:t> within subset of primary tumors</a:t>
            </a:r>
          </a:p>
          <a:p>
            <a:pPr lvl="1"/>
            <a:r>
              <a:rPr lang="en-US" i="1" dirty="0" smtClean="0"/>
              <a:t>Selectable growth advantage</a:t>
            </a:r>
          </a:p>
          <a:p>
            <a:pPr lvl="1"/>
            <a:endParaRPr lang="en-US" i="1" dirty="0"/>
          </a:p>
          <a:p>
            <a:r>
              <a:rPr lang="en-US" dirty="0" smtClean="0"/>
              <a:t>Metastatic cells may travel back to point of origin</a:t>
            </a:r>
          </a:p>
          <a:p>
            <a:pPr lvl="1"/>
            <a:r>
              <a:rPr lang="en-US" i="1" dirty="0" smtClean="0"/>
              <a:t>Intrinsic colonizing function </a:t>
            </a:r>
            <a:r>
              <a:rPr lang="en-US" i="1" dirty="0" smtClean="0">
                <a:sym typeface="Wingdings"/>
              </a:rPr>
              <a:t> constantly reseeding primary tumor</a:t>
            </a:r>
          </a:p>
          <a:p>
            <a:pPr lvl="1"/>
            <a:endParaRPr lang="en-US" i="1" dirty="0">
              <a:sym typeface="Wingdings"/>
            </a:endParaRPr>
          </a:p>
          <a:p>
            <a:r>
              <a:rPr lang="en-US" dirty="0" smtClean="0"/>
              <a:t>Linked </a:t>
            </a:r>
            <a:r>
              <a:rPr lang="en-US" dirty="0" smtClean="0"/>
              <a:t>with large tumor size, rapid growth rate, and metastatic behavior</a:t>
            </a:r>
          </a:p>
          <a:p>
            <a:endParaRPr lang="en-US" dirty="0"/>
          </a:p>
          <a:p>
            <a:endParaRPr lang="en-US" dirty="0" smtClean="0"/>
          </a:p>
          <a:p>
            <a:pPr lvl="1"/>
            <a:endParaRPr lang="en-US" i="1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3916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Impact of the Cell of Origin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Certain cell lineages </a:t>
            </a:r>
            <a:r>
              <a:rPr lang="en-US" dirty="0" smtClean="0"/>
              <a:t>express </a:t>
            </a:r>
            <a:r>
              <a:rPr lang="en-US" dirty="0" smtClean="0"/>
              <a:t>small molecules that bias </a:t>
            </a:r>
            <a:r>
              <a:rPr lang="en-US" dirty="0" smtClean="0"/>
              <a:t>metastatic </a:t>
            </a:r>
            <a:r>
              <a:rPr lang="en-US" dirty="0" smtClean="0"/>
              <a:t>efficiency to different target organs</a:t>
            </a:r>
          </a:p>
          <a:p>
            <a:endParaRPr lang="en-US" dirty="0"/>
          </a:p>
          <a:p>
            <a:r>
              <a:rPr lang="en-US" dirty="0" smtClean="0"/>
              <a:t>Development history of cell can cause activation of specific metastasis-promoting </a:t>
            </a:r>
            <a:r>
              <a:rPr lang="en-US" dirty="0" smtClean="0"/>
              <a:t>mechanisms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Impact of developmental predisposition </a:t>
            </a:r>
            <a:r>
              <a:rPr lang="en-US" dirty="0" smtClean="0">
                <a:sym typeface="Wingdings"/>
              </a:rPr>
              <a:t> transformation occurs at different stages within same lineage</a:t>
            </a:r>
          </a:p>
          <a:p>
            <a:endParaRPr lang="en-US" dirty="0">
              <a:sym typeface="Wingdings"/>
            </a:endParaRPr>
          </a:p>
          <a:p>
            <a:r>
              <a:rPr lang="en-US" dirty="0" smtClean="0">
                <a:sym typeface="Wingdings"/>
              </a:rPr>
              <a:t>Organism level predisposition  cell is mutated but is phenotypically silent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199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Metastasis, a somatic evolution from cancerous cells</a:t>
            </a:r>
          </a:p>
          <a:p>
            <a:endParaRPr lang="en-US" dirty="0"/>
          </a:p>
          <a:p>
            <a:r>
              <a:rPr lang="en-US" dirty="0" smtClean="0"/>
              <a:t>Heterogeneity allows selection for advantageous traits </a:t>
            </a:r>
            <a:r>
              <a:rPr lang="en-US" dirty="0" smtClean="0">
                <a:sym typeface="Wingdings"/>
              </a:rPr>
              <a:t> overcome environmental defenses</a:t>
            </a:r>
          </a:p>
          <a:p>
            <a:endParaRPr lang="en-US" dirty="0">
              <a:sym typeface="Wingdings"/>
            </a:endParaRPr>
          </a:p>
          <a:p>
            <a:r>
              <a:rPr lang="en-US" dirty="0">
                <a:sym typeface="Wingdings"/>
              </a:rPr>
              <a:t>U</a:t>
            </a:r>
            <a:r>
              <a:rPr lang="en-US" dirty="0" smtClean="0">
                <a:sym typeface="Wingdings"/>
              </a:rPr>
              <a:t>nderstanding </a:t>
            </a:r>
            <a:r>
              <a:rPr lang="en-US" dirty="0" smtClean="0">
                <a:sym typeface="Wingdings"/>
              </a:rPr>
              <a:t>metastasis </a:t>
            </a:r>
            <a:r>
              <a:rPr lang="en-US" dirty="0" smtClean="0">
                <a:sym typeface="Wingdings"/>
              </a:rPr>
              <a:t>as a series of mechanistic actions with associated markers and potentials can lead to new avenues for clinical </a:t>
            </a:r>
            <a:r>
              <a:rPr lang="en-US" smtClean="0">
                <a:sym typeface="Wingdings"/>
              </a:rPr>
              <a:t>metastasis therapies </a:t>
            </a:r>
            <a:endParaRPr lang="en-US" dirty="0" smtClean="0"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37910995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An Evolutionary Metaphor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Evolution = environmental stresses select for organisms with advantageous survival traits</a:t>
            </a:r>
          </a:p>
          <a:p>
            <a:endParaRPr lang="en-US" dirty="0" smtClean="0"/>
          </a:p>
          <a:p>
            <a:r>
              <a:rPr lang="en-US" dirty="0" smtClean="0"/>
              <a:t>Metastasis = cellular and micro-environmental stresses select for tumor cells with advantageous survival traits</a:t>
            </a:r>
          </a:p>
          <a:p>
            <a:endParaRPr lang="en-US" dirty="0"/>
          </a:p>
          <a:p>
            <a:r>
              <a:rPr lang="en-US" dirty="0" smtClean="0"/>
              <a:t>Both situations require genetic heterogeneity: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evolution </a:t>
            </a:r>
            <a:r>
              <a:rPr lang="en-US" dirty="0" smtClean="0">
                <a:sym typeface="Wingdings"/>
              </a:rPr>
              <a:t> meiosis</a:t>
            </a:r>
          </a:p>
          <a:p>
            <a:pPr marL="0" indent="0">
              <a:buNone/>
            </a:pPr>
            <a:r>
              <a:rPr lang="en-US" dirty="0">
                <a:sym typeface="Wingdings"/>
              </a:rPr>
              <a:t>	</a:t>
            </a:r>
            <a:r>
              <a:rPr lang="en-US" dirty="0" smtClean="0">
                <a:sym typeface="Wingdings"/>
              </a:rPr>
              <a:t>metastasis  genomic instability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3074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03401"/>
            <a:ext cx="8229600" cy="990600"/>
          </a:xfrm>
        </p:spPr>
        <p:txBody>
          <a:bodyPr/>
          <a:lstStyle/>
          <a:p>
            <a:pPr algn="ctr"/>
            <a:r>
              <a:rPr lang="en-US" dirty="0" smtClean="0"/>
              <a:t>Supplemental Slides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1313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</a:t>
            </a:r>
            <a:r>
              <a:rPr lang="en-US" dirty="0"/>
              <a:t>-option of </a:t>
            </a:r>
            <a:r>
              <a:rPr lang="en-US" dirty="0" smtClean="0"/>
              <a:t>Stromal Cells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</a:t>
            </a:r>
            <a:r>
              <a:rPr lang="en-US" dirty="0"/>
              <a:t>-option of stromal cells by tumor cells have been implicated in increasing a cell's metastatic </a:t>
            </a:r>
            <a:r>
              <a:rPr lang="en-US" dirty="0" smtClean="0"/>
              <a:t>ability:</a:t>
            </a:r>
          </a:p>
          <a:p>
            <a:endParaRPr lang="en-US" dirty="0"/>
          </a:p>
          <a:p>
            <a:pPr lvl="2">
              <a:buFont typeface="Wingdings" charset="0"/>
              <a:buChar char="à"/>
            </a:pPr>
            <a:r>
              <a:rPr lang="en-US" dirty="0" smtClean="0"/>
              <a:t>disrupting </a:t>
            </a:r>
            <a:r>
              <a:rPr lang="en-US" dirty="0" err="1"/>
              <a:t>TFGß</a:t>
            </a:r>
            <a:r>
              <a:rPr lang="en-US" dirty="0"/>
              <a:t> signaling between fibroblasts can induce carcinomas in certain organs in </a:t>
            </a:r>
            <a:r>
              <a:rPr lang="en-US" dirty="0" smtClean="0"/>
              <a:t>mice: </a:t>
            </a:r>
            <a:r>
              <a:rPr lang="en-US" dirty="0"/>
              <a:t>shows that interfering with tumor-suppressing crosstalk in stromal cells can potentially lead to metastatic advantages in non-stromal tumor </a:t>
            </a:r>
            <a:r>
              <a:rPr lang="en-US" dirty="0" smtClean="0"/>
              <a:t>cells</a:t>
            </a:r>
          </a:p>
          <a:p>
            <a:pPr lvl="2">
              <a:buFont typeface="Wingdings" charset="0"/>
              <a:buChar char="à"/>
            </a:pPr>
            <a:endParaRPr lang="en-US" dirty="0"/>
          </a:p>
          <a:p>
            <a:pPr lvl="2">
              <a:buFont typeface="Wingdings" charset="0"/>
              <a:buChar char="à"/>
            </a:pPr>
            <a:r>
              <a:rPr lang="en-US" dirty="0" smtClean="0"/>
              <a:t>looking </a:t>
            </a:r>
            <a:r>
              <a:rPr lang="en-US" dirty="0"/>
              <a:t>at gene expression signature of fibroblast activation in vitro gave indication of which cancers were more likely to </a:t>
            </a:r>
            <a:r>
              <a:rPr lang="en-US" dirty="0" smtClean="0"/>
              <a:t>metastasize</a:t>
            </a:r>
          </a:p>
          <a:p>
            <a:pPr lvl="2">
              <a:buFont typeface="Wingdings" charset="0"/>
              <a:buChar char="à"/>
            </a:pPr>
            <a:endParaRPr lang="en-US" dirty="0"/>
          </a:p>
          <a:p>
            <a:pPr lvl="2">
              <a:buFont typeface="Wingdings" charset="0"/>
              <a:buChar char="à"/>
            </a:pPr>
            <a:r>
              <a:rPr lang="en-US" dirty="0" smtClean="0"/>
              <a:t>breast </a:t>
            </a:r>
            <a:r>
              <a:rPr lang="en-US" dirty="0"/>
              <a:t>cancer associated fibroblasts make chemokine CXCL12, which augments the proliferation and migratory activity of tumor cells + facilitates </a:t>
            </a:r>
            <a:r>
              <a:rPr lang="en-US" dirty="0" smtClean="0"/>
              <a:t>angiogenesis</a:t>
            </a:r>
          </a:p>
          <a:p>
            <a:pPr lvl="2">
              <a:buFont typeface="Wingdings" charset="0"/>
              <a:buChar char="à"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561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Recruitment of Immune Response Cells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inflammatory </a:t>
            </a:r>
            <a:r>
              <a:rPr lang="en-US" dirty="0"/>
              <a:t>cells from the immune system synthesize prostaglandins (pro-metastasis)</a:t>
            </a:r>
          </a:p>
          <a:p>
            <a:r>
              <a:rPr lang="en-US" dirty="0"/>
              <a:t>tumor-associated macrophages secrete copious amounts of vasoactive factors (VEGF, IL-8, </a:t>
            </a:r>
            <a:r>
              <a:rPr lang="en-US" dirty="0" err="1"/>
              <a:t>etc</a:t>
            </a:r>
            <a:r>
              <a:rPr lang="en-US" dirty="0"/>
              <a:t>) that potently induce angiogenesis and proteases that enhance their biological activity</a:t>
            </a:r>
          </a:p>
          <a:p>
            <a:r>
              <a:rPr lang="en-US" dirty="0"/>
              <a:t>macrophages also release GFs that facilitate survival, proliferation, and invasion during cancer progression (evidence: mice with defects in macrophage production seldom produce metastasizing carcinomas from aggressive mammary tumors)</a:t>
            </a:r>
          </a:p>
        </p:txBody>
      </p:sp>
    </p:spTree>
    <p:extLst>
      <p:ext uri="{BB962C8B-B14F-4D97-AF65-F5344CB8AC3E}">
        <p14:creationId xmlns:p14="http://schemas.microsoft.com/office/powerpoint/2010/main" val="9374407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Homing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Homing of disseminated tumor cells to a secondary organ may be a result of rapid lodging into capillaries (i.e. cell not wanting to be </a:t>
            </a:r>
            <a:r>
              <a:rPr lang="en-US" dirty="0" smtClean="0"/>
              <a:t>un-adhered </a:t>
            </a:r>
            <a:r>
              <a:rPr lang="en-US" dirty="0"/>
              <a:t>for too long) but recent studies propose that it's more specific than that:</a:t>
            </a:r>
          </a:p>
          <a:p>
            <a:r>
              <a:rPr lang="en-US" dirty="0"/>
              <a:t>could be an adhesive interaction between cell-surface receptors expressed on malignant cells (</a:t>
            </a:r>
            <a:r>
              <a:rPr lang="en-US" dirty="0" err="1"/>
              <a:t>integrins</a:t>
            </a:r>
            <a:r>
              <a:rPr lang="en-US" dirty="0"/>
              <a:t>) and their cognate ligands expressed on various target sites (adhesive proteins) in target site for metastasis (ex: a3ß1----&gt; laminin-5 on exposed basement membrane in lung metastasis)</a:t>
            </a:r>
          </a:p>
          <a:p>
            <a:r>
              <a:rPr lang="en-US" dirty="0"/>
              <a:t>could also be interaction between ectopically expressed </a:t>
            </a:r>
            <a:r>
              <a:rPr lang="en-US" dirty="0" err="1"/>
              <a:t>chemokines</a:t>
            </a:r>
            <a:r>
              <a:rPr lang="en-US" dirty="0"/>
              <a:t> and their receptors (ex: in breast cancer cells, CXCR4 directed metastasis to CXCL12-rich tissues like lungs).</a:t>
            </a:r>
          </a:p>
        </p:txBody>
      </p:sp>
    </p:spTree>
    <p:extLst>
      <p:ext uri="{BB962C8B-B14F-4D97-AF65-F5344CB8AC3E}">
        <p14:creationId xmlns:p14="http://schemas.microsoft.com/office/powerpoint/2010/main" val="42832747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Confirmations of Extravasation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cytoskeletal </a:t>
            </a:r>
            <a:r>
              <a:rPr lang="en-US" dirty="0"/>
              <a:t>anchoring protein </a:t>
            </a:r>
            <a:r>
              <a:rPr lang="en-US" dirty="0" err="1"/>
              <a:t>ezrin</a:t>
            </a:r>
            <a:r>
              <a:rPr lang="en-US" dirty="0"/>
              <a:t> aids extravasation in osteosarcoma cells (inhibiting </a:t>
            </a:r>
            <a:r>
              <a:rPr lang="en-US" dirty="0" err="1"/>
              <a:t>ezrin's</a:t>
            </a:r>
            <a:r>
              <a:rPr lang="en-US" dirty="0"/>
              <a:t> expressions in these cells incited higher rates of cancer cell death prior to successful escape into lung parenchyma)</a:t>
            </a:r>
          </a:p>
          <a:p>
            <a:r>
              <a:rPr lang="en-US" dirty="0"/>
              <a:t>certain signals emanating from metastatic cells induce vascular permeability + make it easier for tumor cells to invade (VEGF has been shown to do this - activates </a:t>
            </a:r>
            <a:r>
              <a:rPr lang="en-US" dirty="0" err="1"/>
              <a:t>Src</a:t>
            </a:r>
            <a:r>
              <a:rPr lang="en-US" dirty="0"/>
              <a:t> family kinases in endothelial cell junctions and causes disruptions - proven by experiment that saw </a:t>
            </a:r>
            <a:r>
              <a:rPr lang="en-US" dirty="0" err="1"/>
              <a:t>Src</a:t>
            </a:r>
            <a:r>
              <a:rPr lang="en-US" dirty="0"/>
              <a:t> knockout mice protected from VEGF-secreting cancer cell metastasis)</a:t>
            </a:r>
          </a:p>
        </p:txBody>
      </p:sp>
    </p:spTree>
    <p:extLst>
      <p:ext uri="{BB962C8B-B14F-4D97-AF65-F5344CB8AC3E}">
        <p14:creationId xmlns:p14="http://schemas.microsoft.com/office/powerpoint/2010/main" val="5673093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Generating a Viable Niche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mobilization </a:t>
            </a:r>
            <a:r>
              <a:rPr lang="en-US" dirty="0"/>
              <a:t>of hematopoietic progenitors from the bone marrow via circulation and into target sites for metastatic </a:t>
            </a:r>
            <a:r>
              <a:rPr lang="en-US" dirty="0" smtClean="0"/>
              <a:t>colonization </a:t>
            </a:r>
          </a:p>
          <a:p>
            <a:r>
              <a:rPr lang="en-US" dirty="0"/>
              <a:t>r</a:t>
            </a:r>
            <a:r>
              <a:rPr lang="en-US" dirty="0" smtClean="0"/>
              <a:t>egulated/released in response to hormonal factors emitted by the primary TCs</a:t>
            </a:r>
          </a:p>
          <a:p>
            <a:r>
              <a:rPr lang="en-US" dirty="0"/>
              <a:t>h</a:t>
            </a:r>
            <a:r>
              <a:rPr lang="en-US" dirty="0" smtClean="0"/>
              <a:t>ematopoietic cells found </a:t>
            </a:r>
            <a:r>
              <a:rPr lang="en-US" dirty="0"/>
              <a:t>to express </a:t>
            </a:r>
            <a:r>
              <a:rPr lang="en-US" dirty="0" smtClean="0"/>
              <a:t>VEGFR1</a:t>
            </a:r>
            <a:r>
              <a:rPr lang="en-US" dirty="0"/>
              <a:t>, CD133, CD34, and c-</a:t>
            </a:r>
            <a:r>
              <a:rPr lang="en-US" dirty="0" smtClean="0"/>
              <a:t>kit in target tissue</a:t>
            </a:r>
          </a:p>
          <a:p>
            <a:pPr lvl="1"/>
            <a:r>
              <a:rPr lang="en-US" dirty="0"/>
              <a:t>“Targeted </a:t>
            </a:r>
            <a:r>
              <a:rPr lang="en-US" dirty="0" smtClean="0"/>
              <a:t>inhibition </a:t>
            </a:r>
            <a:r>
              <a:rPr lang="en-US" dirty="0"/>
              <a:t>of VEGFR1-expressing progenitors using </a:t>
            </a:r>
            <a:r>
              <a:rPr lang="en-US" dirty="0" smtClean="0"/>
              <a:t>neutralizing </a:t>
            </a:r>
            <a:r>
              <a:rPr lang="en-US" dirty="0"/>
              <a:t>antibodies suggested that this preconditioning was necessary for metastatic progression</a:t>
            </a:r>
            <a:r>
              <a:rPr lang="en-US" dirty="0" smtClean="0"/>
              <a:t>.”</a:t>
            </a:r>
          </a:p>
          <a:p>
            <a:pPr lvl="1"/>
            <a:r>
              <a:rPr lang="en-US" dirty="0" smtClean="0"/>
              <a:t>“A subcutaneously </a:t>
            </a:r>
            <a:r>
              <a:rPr lang="en-US" dirty="0"/>
              <a:t>inoculated lung carcinoma </a:t>
            </a:r>
            <a:r>
              <a:rPr lang="en-US" dirty="0" smtClean="0"/>
              <a:t>that </a:t>
            </a:r>
            <a:r>
              <a:rPr lang="en-US" dirty="0"/>
              <a:t>induced these bone marrow-derived progenitors to </a:t>
            </a:r>
            <a:r>
              <a:rPr lang="en-US" dirty="0" smtClean="0"/>
              <a:t>congregate </a:t>
            </a:r>
            <a:r>
              <a:rPr lang="en-US" dirty="0"/>
              <a:t>only in the lungs also metastasized only </a:t>
            </a:r>
            <a:r>
              <a:rPr lang="en-US" dirty="0" smtClean="0"/>
              <a:t>to that </a:t>
            </a:r>
            <a:r>
              <a:rPr lang="en-US" dirty="0"/>
              <a:t>site, whereas a melanoma that recruited these progenitors </a:t>
            </a:r>
            <a:r>
              <a:rPr lang="en-US" dirty="0" smtClean="0"/>
              <a:t>to multiple </a:t>
            </a:r>
            <a:r>
              <a:rPr lang="en-US" dirty="0"/>
              <a:t>organ sites exhibited a widespread </a:t>
            </a:r>
            <a:r>
              <a:rPr lang="en-US" dirty="0" smtClean="0"/>
              <a:t>metastatic </a:t>
            </a:r>
            <a:r>
              <a:rPr lang="en-US" dirty="0"/>
              <a:t>tropism</a:t>
            </a:r>
            <a:r>
              <a:rPr lang="en-US" dirty="0" smtClean="0"/>
              <a:t>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8336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73176"/>
            <a:ext cx="8229600" cy="990600"/>
          </a:xfrm>
        </p:spPr>
        <p:txBody>
          <a:bodyPr/>
          <a:lstStyle/>
          <a:p>
            <a:pPr algn="ctr"/>
            <a:r>
              <a:rPr lang="en-US" dirty="0" smtClean="0"/>
              <a:t>Take-home: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18780"/>
            <a:ext cx="8229600" cy="346517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 smtClean="0"/>
              <a:t>Successful metastasis requires TCs to face and overcome a wide array of biological defenses put forth by the body.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608650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creen Shot 2011-12-09 at 4.44.46 AM.pn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0939" r="-90939"/>
          <a:stretch>
            <a:fillRect/>
          </a:stretch>
        </p:blipFill>
        <p:spPr>
          <a:xfrm>
            <a:off x="-355601" y="591309"/>
            <a:ext cx="10160702" cy="6021157"/>
          </a:xfrm>
        </p:spPr>
      </p:pic>
    </p:spTree>
    <p:extLst>
      <p:ext uri="{BB962C8B-B14F-4D97-AF65-F5344CB8AC3E}">
        <p14:creationId xmlns:p14="http://schemas.microsoft.com/office/powerpoint/2010/main" val="9058552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649"/>
            <a:ext cx="8987292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Intrinsically Advantageous Molecular Mechanisms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418" y="1621908"/>
            <a:ext cx="8530092" cy="5236092"/>
          </a:xfrm>
        </p:spPr>
        <p:txBody>
          <a:bodyPr>
            <a:normAutofit/>
          </a:bodyPr>
          <a:lstStyle/>
          <a:p>
            <a:r>
              <a:rPr lang="en-US" dirty="0" smtClean="0"/>
              <a:t>altered cellular adhesions</a:t>
            </a:r>
          </a:p>
          <a:p>
            <a:pPr lvl="1"/>
            <a:r>
              <a:rPr lang="en-US" i="1" dirty="0" smtClean="0"/>
              <a:t>loss of E-cadherin-mediated adhesions</a:t>
            </a:r>
          </a:p>
          <a:p>
            <a:endParaRPr lang="en-US" dirty="0" smtClean="0"/>
          </a:p>
          <a:p>
            <a:r>
              <a:rPr lang="en-US" dirty="0"/>
              <a:t>d</a:t>
            </a:r>
            <a:r>
              <a:rPr lang="en-US" dirty="0" smtClean="0"/>
              <a:t>eregulated cell motility</a:t>
            </a:r>
          </a:p>
          <a:p>
            <a:pPr lvl="1"/>
            <a:r>
              <a:rPr lang="en-US" i="1" dirty="0"/>
              <a:t>g</a:t>
            </a:r>
            <a:r>
              <a:rPr lang="en-US" i="1" dirty="0" smtClean="0"/>
              <a:t>ain-of-function mutations in Rho family </a:t>
            </a:r>
            <a:r>
              <a:rPr lang="en-US" i="1" dirty="0" err="1" smtClean="0"/>
              <a:t>GTPases</a:t>
            </a:r>
            <a:r>
              <a:rPr lang="en-US" i="1" dirty="0" smtClean="0"/>
              <a:t> </a:t>
            </a:r>
          </a:p>
          <a:p>
            <a:endParaRPr lang="en-US" dirty="0" smtClean="0"/>
          </a:p>
          <a:p>
            <a:r>
              <a:rPr lang="en-US" dirty="0"/>
              <a:t>r</a:t>
            </a:r>
            <a:r>
              <a:rPr lang="en-US" dirty="0" smtClean="0"/>
              <a:t>esistance to extracellular death signals</a:t>
            </a:r>
          </a:p>
          <a:p>
            <a:pPr lvl="1"/>
            <a:r>
              <a:rPr lang="en-US" i="1" dirty="0"/>
              <a:t>e</a:t>
            </a:r>
            <a:r>
              <a:rPr lang="en-US" i="1" dirty="0" smtClean="0"/>
              <a:t>ctopic overexpression of anti-apoptotic effectors (i.e. BCL2)</a:t>
            </a:r>
          </a:p>
          <a:p>
            <a:pPr lvl="1"/>
            <a:endParaRPr lang="en-US" i="1" dirty="0" smtClean="0"/>
          </a:p>
          <a:p>
            <a:r>
              <a:rPr lang="en-US" dirty="0"/>
              <a:t>tumor-initiating capacity</a:t>
            </a:r>
          </a:p>
          <a:p>
            <a:pPr lvl="1"/>
            <a:r>
              <a:rPr lang="en-US" i="1" dirty="0"/>
              <a:t>overexpression of transcriptional repressor Bmi-1</a:t>
            </a:r>
          </a:p>
          <a:p>
            <a:pPr lvl="1"/>
            <a:endParaRPr lang="en-US" i="1" dirty="0" smtClean="0"/>
          </a:p>
        </p:txBody>
      </p:sp>
    </p:spTree>
    <p:extLst>
      <p:ext uri="{BB962C8B-B14F-4D97-AF65-F5344CB8AC3E}">
        <p14:creationId xmlns:p14="http://schemas.microsoft.com/office/powerpoint/2010/main" val="29517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  Beyond the Basement Membrane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3732" y="1774532"/>
            <a:ext cx="8229600" cy="4458265"/>
          </a:xfrm>
        </p:spPr>
        <p:txBody>
          <a:bodyPr/>
          <a:lstStyle/>
          <a:p>
            <a:r>
              <a:rPr lang="en-US" dirty="0" smtClean="0"/>
              <a:t>disruption </a:t>
            </a:r>
            <a:r>
              <a:rPr lang="en-US" dirty="0"/>
              <a:t>of the basement membrane and ECM</a:t>
            </a:r>
          </a:p>
          <a:p>
            <a:pPr lvl="1"/>
            <a:r>
              <a:rPr lang="en-US" i="1" dirty="0"/>
              <a:t>deregulation of ECM </a:t>
            </a:r>
            <a:r>
              <a:rPr lang="en-US" i="1" dirty="0" smtClean="0"/>
              <a:t>proteases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co-option of stromal cells</a:t>
            </a:r>
          </a:p>
          <a:p>
            <a:pPr lvl="1"/>
            <a:r>
              <a:rPr lang="en-US" i="1" dirty="0"/>
              <a:t>g</a:t>
            </a:r>
            <a:r>
              <a:rPr lang="en-US" i="1" dirty="0" smtClean="0"/>
              <a:t>ene expression signature of fibroblast activation in vitro </a:t>
            </a:r>
            <a:r>
              <a:rPr lang="en-US" i="1" dirty="0" smtClean="0">
                <a:sym typeface="Wingdings"/>
              </a:rPr>
              <a:t>indicates which cancers </a:t>
            </a:r>
            <a:r>
              <a:rPr lang="en-US" i="1" dirty="0">
                <a:sym typeface="Wingdings"/>
              </a:rPr>
              <a:t>a</a:t>
            </a:r>
            <a:r>
              <a:rPr lang="en-US" i="1" dirty="0" smtClean="0">
                <a:sym typeface="Wingdings"/>
              </a:rPr>
              <a:t>re more likely to metastasize</a:t>
            </a:r>
            <a:r>
              <a:rPr lang="en-US" i="1" dirty="0" smtClean="0"/>
              <a:t> </a:t>
            </a:r>
          </a:p>
          <a:p>
            <a:pPr lvl="1"/>
            <a:endParaRPr lang="en-US" i="1" dirty="0" smtClean="0"/>
          </a:p>
          <a:p>
            <a:r>
              <a:rPr lang="en-US" dirty="0" smtClean="0"/>
              <a:t>recruitment of immune response cells</a:t>
            </a:r>
            <a:endParaRPr lang="en-US" i="1" dirty="0" smtClean="0"/>
          </a:p>
          <a:p>
            <a:pPr lvl="1"/>
            <a:r>
              <a:rPr lang="en-US" i="1" dirty="0"/>
              <a:t>t</a:t>
            </a:r>
            <a:r>
              <a:rPr lang="en-US" i="1" dirty="0" smtClean="0"/>
              <a:t>umor-associated macrophages secrete vasoactive factors and GFs</a:t>
            </a:r>
            <a:endParaRPr lang="en-US" i="1" dirty="0"/>
          </a:p>
          <a:p>
            <a:pPr marL="27432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44205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creen Shot 2011-12-09 at 4.57.40 AM.pn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555" r="-3555"/>
          <a:stretch>
            <a:fillRect/>
          </a:stretch>
        </p:blipFill>
        <p:spPr>
          <a:xfrm>
            <a:off x="457200" y="619125"/>
            <a:ext cx="8229600" cy="5857875"/>
          </a:xfrm>
        </p:spPr>
      </p:pic>
    </p:spTree>
    <p:extLst>
      <p:ext uri="{BB962C8B-B14F-4D97-AF65-F5344CB8AC3E}">
        <p14:creationId xmlns:p14="http://schemas.microsoft.com/office/powerpoint/2010/main" val="17333812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Intravasation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Metastatic tumor cells </a:t>
            </a:r>
            <a:r>
              <a:rPr lang="en-US" dirty="0" smtClean="0">
                <a:sym typeface="Wingdings"/>
              </a:rPr>
              <a:t> cancer-associated vasculature  lymph nodes  </a:t>
            </a:r>
            <a:r>
              <a:rPr lang="en-US" dirty="0" err="1" smtClean="0">
                <a:sym typeface="Wingdings"/>
              </a:rPr>
              <a:t>hematogenous</a:t>
            </a:r>
            <a:r>
              <a:rPr lang="en-US" dirty="0" smtClean="0">
                <a:sym typeface="Wingdings"/>
              </a:rPr>
              <a:t> circulation</a:t>
            </a:r>
          </a:p>
          <a:p>
            <a:pPr marL="0" indent="0" algn="ctr">
              <a:buNone/>
            </a:pPr>
            <a:endParaRPr lang="en-US" dirty="0">
              <a:sym typeface="Wingdings"/>
            </a:endParaRPr>
          </a:p>
          <a:p>
            <a:pPr marL="0" indent="0">
              <a:buNone/>
            </a:pPr>
            <a:r>
              <a:rPr lang="en-US" dirty="0" smtClean="0">
                <a:sym typeface="Wingdings"/>
              </a:rPr>
              <a:t>Advantageous molecular mechanisms:</a:t>
            </a:r>
          </a:p>
          <a:p>
            <a:pPr lvl="1"/>
            <a:r>
              <a:rPr lang="en-US" dirty="0" smtClean="0">
                <a:sym typeface="Wingdings"/>
              </a:rPr>
              <a:t>Twist: TF that promotes EMT + rate of </a:t>
            </a:r>
            <a:r>
              <a:rPr lang="en-US" dirty="0" err="1" smtClean="0">
                <a:sym typeface="Wingdings"/>
              </a:rPr>
              <a:t>hematogenous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intravasation</a:t>
            </a:r>
            <a:endParaRPr lang="en-US" dirty="0" smtClean="0">
              <a:sym typeface="Wingdings"/>
            </a:endParaRPr>
          </a:p>
          <a:p>
            <a:pPr lvl="1"/>
            <a:r>
              <a:rPr lang="en-US" dirty="0" smtClean="0">
                <a:sym typeface="Wingdings"/>
              </a:rPr>
              <a:t>Motility: motile tumor cells can freely move down natural </a:t>
            </a:r>
            <a:r>
              <a:rPr lang="en-US" dirty="0" err="1" smtClean="0">
                <a:sym typeface="Wingdings"/>
              </a:rPr>
              <a:t>chemoattractive</a:t>
            </a:r>
            <a:r>
              <a:rPr lang="en-US" dirty="0" smtClean="0">
                <a:sym typeface="Wingdings"/>
              </a:rPr>
              <a:t> gradient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9271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Stresses Encountered in Transit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02454"/>
            <a:ext cx="8229600" cy="4735027"/>
          </a:xfrm>
        </p:spPr>
        <p:txBody>
          <a:bodyPr/>
          <a:lstStyle/>
          <a:p>
            <a:r>
              <a:rPr lang="en-US" dirty="0"/>
              <a:t>p</a:t>
            </a:r>
            <a:r>
              <a:rPr lang="en-US" dirty="0" smtClean="0"/>
              <a:t>hysical damage from hemodynamic shear forces</a:t>
            </a:r>
          </a:p>
          <a:p>
            <a:r>
              <a:rPr lang="en-US" dirty="0" smtClean="0"/>
              <a:t>immune-mediated killing</a:t>
            </a:r>
          </a:p>
          <a:p>
            <a:r>
              <a:rPr lang="en-US" dirty="0" err="1" smtClean="0"/>
              <a:t>anoikis</a:t>
            </a:r>
            <a:r>
              <a:rPr lang="en-US" dirty="0"/>
              <a:t> </a:t>
            </a:r>
            <a:r>
              <a:rPr lang="en-US" dirty="0" smtClean="0"/>
              <a:t>(debatably)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Circumvention Mechanisms:</a:t>
            </a:r>
          </a:p>
          <a:p>
            <a:pPr lvl="1"/>
            <a:r>
              <a:rPr lang="en-US" dirty="0" smtClean="0"/>
              <a:t>co-opt blood platelets</a:t>
            </a:r>
          </a:p>
          <a:p>
            <a:pPr lvl="1"/>
            <a:r>
              <a:rPr lang="en-US" dirty="0"/>
              <a:t>o</a:t>
            </a:r>
            <a:r>
              <a:rPr lang="en-US" dirty="0" smtClean="0"/>
              <a:t>verexpression of BDNF-receptor </a:t>
            </a:r>
            <a:r>
              <a:rPr lang="en-US" dirty="0" err="1" smtClean="0"/>
              <a:t>trkB</a:t>
            </a:r>
            <a:r>
              <a:rPr lang="en-US" dirty="0" smtClean="0"/>
              <a:t> </a:t>
            </a:r>
          </a:p>
          <a:p>
            <a:pPr lvl="1"/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354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251</TotalTime>
  <Words>1813</Words>
  <Application>Microsoft Macintosh PowerPoint</Application>
  <PresentationFormat>On-screen Show (4:3)</PresentationFormat>
  <Paragraphs>197</Paragraphs>
  <Slides>25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Clarity</vt:lpstr>
      <vt:lpstr>Cancer Metastasis: Building a framework</vt:lpstr>
      <vt:lpstr>An Evolutionary Metaphor</vt:lpstr>
      <vt:lpstr>Take-home:</vt:lpstr>
      <vt:lpstr>PowerPoint Presentation</vt:lpstr>
      <vt:lpstr>Intrinsically Advantageous Molecular Mechanisms</vt:lpstr>
      <vt:lpstr>  Beyond the Basement Membrane</vt:lpstr>
      <vt:lpstr>PowerPoint Presentation</vt:lpstr>
      <vt:lpstr>Intravasation</vt:lpstr>
      <vt:lpstr>Stresses Encountered in Transit</vt:lpstr>
      <vt:lpstr>Extravasation</vt:lpstr>
      <vt:lpstr>Colonization</vt:lpstr>
      <vt:lpstr>PowerPoint Presentation</vt:lpstr>
      <vt:lpstr>Site-Specific Colonization: Bone</vt:lpstr>
      <vt:lpstr>Site-Specific Colonization: Lungs</vt:lpstr>
      <vt:lpstr>Site-Specific Colonization: Brain</vt:lpstr>
      <vt:lpstr>Site-Specific Colonization: Liver</vt:lpstr>
      <vt:lpstr>Seeding and Reseeding</vt:lpstr>
      <vt:lpstr>Impact of the Cell of Origin</vt:lpstr>
      <vt:lpstr>Overview</vt:lpstr>
      <vt:lpstr>Supplemental Slides</vt:lpstr>
      <vt:lpstr>Co-option of Stromal Cells </vt:lpstr>
      <vt:lpstr>Recruitment of Immune Response Cells</vt:lpstr>
      <vt:lpstr>Homing Examples</vt:lpstr>
      <vt:lpstr>Confirmations of Extravasation Examples</vt:lpstr>
      <vt:lpstr>Generating a Viable Niche</vt:lpstr>
    </vt:vector>
  </TitlesOfParts>
  <Company>MIT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Cancer Metastasis: Building a framework</dc:title>
  <dc:creator>Gabriella de Paz</dc:creator>
  <cp:lastModifiedBy>Gabriella de Paz</cp:lastModifiedBy>
  <cp:revision>27</cp:revision>
  <dcterms:created xsi:type="dcterms:W3CDTF">2011-12-09T06:51:34Z</dcterms:created>
  <dcterms:modified xsi:type="dcterms:W3CDTF">2011-12-09T11:16:19Z</dcterms:modified>
</cp:coreProperties>
</file>