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F6CAA10-DA63-0144-9858-AAEE6A48A500}" type="datetimeFigureOut">
              <a:rPr lang="en-US" smtClean="0"/>
              <a:t>10/17/10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EE2C304-73F7-E844-8384-07C2A9E2F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x.doi.org/10.1186/1471-2105-8-2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6764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sz="6700" dirty="0" err="1" smtClean="0"/>
              <a:t>GenMAPP</a:t>
            </a:r>
            <a:r>
              <a:rPr lang="en-US" sz="6700" dirty="0" smtClean="0"/>
              <a:t> 2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1917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Margie Doyle and Andrew Forney</a:t>
            </a:r>
          </a:p>
          <a:p>
            <a:pPr algn="ctr"/>
            <a:r>
              <a:rPr lang="en-US" dirty="0" smtClean="0"/>
              <a:t>Loyola Marymount University</a:t>
            </a:r>
          </a:p>
          <a:p>
            <a:pPr algn="ctr"/>
            <a:r>
              <a:rPr lang="en-US" dirty="0" smtClean="0"/>
              <a:t>10/19/10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Inter-Database </a:t>
            </a: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Pathway Extension Improves Content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Because of overlap with many databases (like Gene Ontology), extraction can expand 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records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(Figure 3)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Possible extraction can be for 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coexpression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or transcriptional regulation as well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(Figure 4)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3</a:t>
            </a:r>
            <a:endParaRPr lang="en-US" sz="2400" b="1" dirty="0"/>
          </a:p>
        </p:txBody>
      </p:sp>
      <p:pic>
        <p:nvPicPr>
          <p:cNvPr id="4" name="Picture 3" descr="fig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65"/>
            <a:ext cx="9167175" cy="42627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4</a:t>
            </a:r>
            <a:endParaRPr lang="en-US" sz="2400" b="1" dirty="0"/>
          </a:p>
        </p:txBody>
      </p:sp>
      <p:pic>
        <p:nvPicPr>
          <p:cNvPr id="6" name="Picture 5" descr="fig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27701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Improved Visualization of Data Allows for Clearer Analysis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noProof="0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 2 allows for clear analysis of multiple time-point comparisons, even simultaneously</a:t>
            </a:r>
            <a:b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(Figure 5)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New feature to view multiple data types as a cohesive view all in one window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(Figure 6)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5</a:t>
            </a:r>
            <a:endParaRPr lang="en-US" sz="2400" b="1" dirty="0"/>
          </a:p>
        </p:txBody>
      </p:sp>
      <p:pic>
        <p:nvPicPr>
          <p:cNvPr id="6" name="Picture 5" descr="fig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73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6</a:t>
            </a:r>
            <a:endParaRPr lang="en-US" sz="2400" b="1" dirty="0"/>
          </a:p>
        </p:txBody>
      </p:sp>
      <p:pic>
        <p:nvPicPr>
          <p:cNvPr id="4" name="Picture 3" descr="fig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49173"/>
            <a:ext cx="7848600" cy="61088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Future Directions of </a:t>
            </a:r>
            <a:r>
              <a:rPr lang="en-US" sz="3500" b="1" noProof="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GenMAPP</a:t>
            </a:r>
            <a:r>
              <a:rPr lang="en-US" sz="35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Reach for Efficiency / Expansion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i="1" noProof="0" dirty="0" smtClean="0">
                <a:solidFill>
                  <a:schemeClr val="bg2">
                    <a:shade val="25000"/>
                  </a:schemeClr>
                </a:solidFill>
              </a:rPr>
              <a:t>Obstacle</a:t>
            </a: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: Windows only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i="1" dirty="0" smtClean="0">
                <a:solidFill>
                  <a:schemeClr val="bg2">
                    <a:shade val="25000"/>
                  </a:schemeClr>
                </a:solidFill>
              </a:rPr>
              <a:t>Solution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: Java-based implementation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endParaRPr lang="en-US" sz="31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i="1" dirty="0" smtClean="0">
                <a:solidFill>
                  <a:schemeClr val="bg2">
                    <a:shade val="25000"/>
                  </a:schemeClr>
                </a:solidFill>
              </a:rPr>
              <a:t>Obstacle: </a:t>
            </a:r>
            <a:r>
              <a:rPr lang="en-US" sz="3020" dirty="0" smtClean="0">
                <a:solidFill>
                  <a:schemeClr val="bg2">
                    <a:shade val="25000"/>
                  </a:schemeClr>
                </a:solidFill>
              </a:rPr>
              <a:t>Genetic feature representation</a:t>
            </a:r>
          </a:p>
          <a:p>
            <a:pPr marL="36576" lvl="0" defTabSz="914400"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02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i="1" dirty="0" smtClean="0">
                <a:solidFill>
                  <a:schemeClr val="bg2">
                    <a:shade val="25000"/>
                  </a:schemeClr>
                </a:solidFill>
              </a:rPr>
              <a:t>Solution: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Dynamic organization of records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endParaRPr lang="en-US" sz="31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36576" lvl="0" defTabSz="914400"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i="1" dirty="0" smtClean="0">
                <a:solidFill>
                  <a:schemeClr val="bg2">
                    <a:shade val="25000"/>
                  </a:schemeClr>
                </a:solidFill>
              </a:rPr>
              <a:t>Obstacle: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bg2">
                    <a:shade val="25000"/>
                  </a:schemeClr>
                </a:solidFill>
              </a:rPr>
              <a:t>More efficient pathway vocabularies</a:t>
            </a:r>
          </a:p>
          <a:p>
            <a:pPr marL="36576" lvl="0" defTabSz="914400"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0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i="1" dirty="0" smtClean="0">
                <a:solidFill>
                  <a:schemeClr val="bg2">
                    <a:shade val="25000"/>
                  </a:schemeClr>
                </a:solidFill>
              </a:rPr>
              <a:t>Solution: </a:t>
            </a:r>
            <a:r>
              <a:rPr lang="en-US" sz="3000" dirty="0" smtClean="0">
                <a:solidFill>
                  <a:schemeClr val="bg2">
                    <a:shade val="25000"/>
                  </a:schemeClr>
                </a:solidFill>
              </a:rPr>
              <a:t>Better analysis methods / tools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990600"/>
            <a:ext cx="8534400" cy="3581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GenMAPP</a:t>
            </a:r>
            <a:r>
              <a:rPr lang="en-US" sz="35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2 </a:t>
            </a: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connects and serves the community of biologists with powerful tools to visually interpret and juxtapose complex genetic information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tabLst/>
              <a:defRPr/>
            </a:pP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References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defTabSz="914400"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rgbClr val="000000"/>
                </a:solidFill>
                <a:hlinkClick r:id="rId2"/>
              </a:rPr>
              <a:t>Salomonis N, Hanspers K, Zambon AC,</a:t>
            </a:r>
            <a:r>
              <a:rPr lang="en-US" sz="3200" dirty="0" smtClean="0">
                <a:solidFill>
                  <a:srgbClr val="000000"/>
                </a:solidFill>
                <a:hlinkClick r:id="rId2"/>
              </a:rPr>
              <a:t> Vranizan </a:t>
            </a:r>
            <a:r>
              <a:rPr lang="en-US" sz="3200" dirty="0">
                <a:solidFill>
                  <a:srgbClr val="000000"/>
                </a:solidFill>
                <a:hlinkClick r:id="rId2"/>
              </a:rPr>
              <a:t>K, Lawlor SC, Dahlquist KD, Doniger SW, Stuart J, Conklin BR, and Pico AR. </a:t>
            </a:r>
            <a:r>
              <a:rPr lang="en-US" sz="3200" i="1" dirty="0">
                <a:solidFill>
                  <a:srgbClr val="000000"/>
                </a:solidFill>
                <a:hlinkClick r:id="rId2"/>
              </a:rPr>
              <a:t>GenMAPP 2: new features and resources for pathway analysis. BMC Bioinformatics 2007 Jun 24; 8 217. doi:10.1186/1471-2105-8-217 pmid:17588266.</a:t>
            </a:r>
            <a:endParaRPr lang="en-US" sz="31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287450"/>
            <a:ext cx="8534400" cy="7793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Goal and Outline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</a:t>
            </a:r>
            <a:r>
              <a:rPr kumimoji="0" lang="en-US" sz="3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familiarize </a:t>
            </a:r>
            <a:r>
              <a:rPr kumimoji="0" lang="en-US" sz="310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e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audience with the uses and nuances of 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2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31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Background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main application of </a:t>
            </a:r>
            <a:r>
              <a:rPr kumimoji="0" 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GenMAPP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b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aseline="0" dirty="0" smtClean="0">
                <a:solidFill>
                  <a:schemeClr val="bg2">
                    <a:shade val="25000"/>
                  </a:schemeClr>
                </a:solidFill>
              </a:rPr>
              <a:t> Application structure and composition</a:t>
            </a:r>
            <a:br>
              <a:rPr lang="en-US" sz="3100" baseline="0" dirty="0" smtClean="0">
                <a:solidFill>
                  <a:schemeClr val="bg2">
                    <a:shade val="25000"/>
                  </a:schemeClr>
                </a:solidFill>
              </a:rPr>
            </a:br>
            <a:endParaRPr lang="en-US" sz="3100" dirty="0" smtClean="0">
              <a:solidFill>
                <a:schemeClr val="bg2">
                  <a:shade val="25000"/>
                </a:schemeClr>
              </a:solidFill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Improvements of </a:t>
            </a:r>
            <a:r>
              <a:rPr kumimoji="0" 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GenMAPP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over predecessor</a:t>
            </a:r>
            <a:b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Future directions of 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2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287450"/>
            <a:ext cx="8534400" cy="77935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GenMAPP</a:t>
            </a:r>
            <a:r>
              <a:rPr lang="en-US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Responds to Biologists’ Needs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Developing need of biologists to visualize and analy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ze complex genomics</a:t>
            </a:r>
          </a:p>
          <a:p>
            <a:pPr marL="493776" lvl="1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Bridge gap between data and respective biological processes</a:t>
            </a:r>
          </a:p>
          <a:p>
            <a:pPr marL="493776" lvl="1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Pathway-oriented data examination</a:t>
            </a:r>
          </a:p>
          <a:p>
            <a:pPr marL="36576" lvl="0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b="1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2’s Main Result: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Visually rich, easy to use application for genomic analysis and data sharing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287450"/>
            <a:ext cx="8534400" cy="77935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GenMAPP’s</a:t>
            </a:r>
            <a:r>
              <a:rPr lang="en-US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ile </a:t>
            </a:r>
            <a:r>
              <a:rPr lang="en-US" sz="29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tructure is Specialized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219200"/>
            <a:ext cx="8534400" cy="5257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Programmed in Visual Basic 6.0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Three primary file categories</a:t>
            </a:r>
          </a:p>
          <a:p>
            <a:pPr marL="493776" lvl="1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Experimental data (.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gex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)</a:t>
            </a:r>
          </a:p>
          <a:p>
            <a:pPr marL="493776" lvl="1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Gene databases (.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gdb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)</a:t>
            </a:r>
          </a:p>
          <a:p>
            <a:pPr marL="493776" lvl="1" defTabSz="914400"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 Pathways (.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mapp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)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Data sharing enabled by “Data Acquisition Tool” within </a:t>
            </a:r>
            <a:r>
              <a:rPr lang="en-US" sz="3100" dirty="0" err="1" smtClean="0">
                <a:solidFill>
                  <a:schemeClr val="bg2">
                    <a:shade val="25000"/>
                  </a:schemeClr>
                </a:solidFill>
              </a:rPr>
              <a:t>GenMAPP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Improvements Focus on Analysis and Sharing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New database organization better connects user data to existing archives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New visualization tools to enable simultaneous viewing of multiple datasets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New export capabilities for ease of sharing information and data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304800" y="304800"/>
            <a:ext cx="8534400" cy="11516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Homology </a:t>
            </a:r>
            <a:r>
              <a:rPr lang="en-US" sz="35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MAPPs</a:t>
            </a:r>
            <a:r>
              <a:rPr lang="en-US" sz="35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Provide a Basis for Analysis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1600200"/>
            <a:ext cx="8534400" cy="4876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Various species can be mapped using preexisting human pathway data</a:t>
            </a:r>
            <a:b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noProof="0" dirty="0" smtClean="0">
                <a:solidFill>
                  <a:schemeClr val="bg2">
                    <a:shade val="25000"/>
                  </a:schemeClr>
                </a:solidFill>
              </a:rPr>
              <a:t>(Figure 1)</a:t>
            </a:r>
          </a:p>
          <a:p>
            <a:pPr marL="3657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Arial"/>
              <a:buChar char="•"/>
              <a:tabLst/>
              <a:defRPr/>
            </a:pPr>
            <a:r>
              <a:rPr lang="en-US" sz="3100" b="1" dirty="0" smtClean="0">
                <a:solidFill>
                  <a:schemeClr val="bg2">
                    <a:shade val="2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There are limitations to the conversion process for certain species</a:t>
            </a:r>
            <a:b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shade val="25000"/>
                  </a:schemeClr>
                </a:solidFill>
              </a:rPr>
              <a:t>(Figure 2, Table 1)</a:t>
            </a:r>
            <a:endParaRPr lang="en-US" sz="3100" b="1" dirty="0" smtClean="0">
              <a:solidFill>
                <a:schemeClr val="bg2">
                  <a:shade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" y="457200"/>
            <a:ext cx="913312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1</a:t>
            </a:r>
            <a:endParaRPr lang="en-US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160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Figure 2</a:t>
            </a:r>
            <a:endParaRPr lang="en-US" sz="2400" b="1" dirty="0"/>
          </a:p>
        </p:txBody>
      </p:sp>
      <p:pic>
        <p:nvPicPr>
          <p:cNvPr id="6" name="Picture 5" descr="fig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640"/>
            <a:ext cx="9144000" cy="50139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588"/>
            <a:ext cx="9144000" cy="30928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265</TotalTime>
  <Words>491</Words>
  <Application>Microsoft Macintosh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GenMAPP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GenMAPP 2</dc:title>
  <dc:creator>Andrew Forney</dc:creator>
  <cp:lastModifiedBy>Andrew Forney</cp:lastModifiedBy>
  <cp:revision>31</cp:revision>
  <dcterms:created xsi:type="dcterms:W3CDTF">2010-10-17T19:42:08Z</dcterms:created>
  <dcterms:modified xsi:type="dcterms:W3CDTF">2010-10-18T00:07:13Z</dcterms:modified>
</cp:coreProperties>
</file>