
<file path=[Content_Types].xml><?xml version="1.0" encoding="utf-8"?>
<Types xmlns="http://schemas.openxmlformats.org/package/2006/content-types">
  <Default Extension="xml" ContentType="application/xml"/>
  <Default Extension="jpeg" ContentType="image/jpeg"/>
  <Default Extension="mov" ContentType="video/unknown"/>
  <Default Extension="png" ContentType="image/pn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70" r:id="rId10"/>
    <p:sldId id="265" r:id="rId11"/>
    <p:sldId id="266" r:id="rId12"/>
    <p:sldId id="268" r:id="rId13"/>
    <p:sldId id="267" r:id="rId14"/>
    <p:sldId id="264"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957" autoAdjust="0"/>
  </p:normalViewPr>
  <p:slideViewPr>
    <p:cSldViewPr snapToGrid="0" snapToObjects="1">
      <p:cViewPr varScale="1">
        <p:scale>
          <a:sx n="151" d="100"/>
          <a:sy n="151" d="100"/>
        </p:scale>
        <p:origin x="-187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4" Type="http://schemas.openxmlformats.org/officeDocument/2006/relationships/slide" Target="slides/slide13.xml"/><Relationship Id="rId20" Type="http://schemas.openxmlformats.org/officeDocument/2006/relationships/theme" Target="theme/theme1.xml"/><Relationship Id="rId4" Type="http://schemas.openxmlformats.org/officeDocument/2006/relationships/slide" Target="slides/slide3.xml"/><Relationship Id="rId21" Type="http://schemas.openxmlformats.org/officeDocument/2006/relationships/tableStyles" Target="tableStyles.xml"/><Relationship Id="rId7" Type="http://schemas.openxmlformats.org/officeDocument/2006/relationships/slide" Target="slides/slide6.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16" Type="http://schemas.openxmlformats.org/officeDocument/2006/relationships/notesMaster" Target="notesMasters/notesMaster1.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5" Type="http://schemas.openxmlformats.org/officeDocument/2006/relationships/slide" Target="slides/slide4.xml"/><Relationship Id="rId15" Type="http://schemas.openxmlformats.org/officeDocument/2006/relationships/slide" Target="slides/slide14.xml"/><Relationship Id="rId12" Type="http://schemas.openxmlformats.org/officeDocument/2006/relationships/slide" Target="slides/slide11.xml"/><Relationship Id="rId17" Type="http://schemas.openxmlformats.org/officeDocument/2006/relationships/printerSettings" Target="printerSettings/printerSettings1.bin"/><Relationship Id="rId19" Type="http://schemas.openxmlformats.org/officeDocument/2006/relationships/viewProps" Target="viewProps.xml"/><Relationship Id="rId2" Type="http://schemas.openxmlformats.org/officeDocument/2006/relationships/slide" Target="slides/slide1.xml"/><Relationship Id="rId9" Type="http://schemas.openxmlformats.org/officeDocument/2006/relationships/slide" Target="slides/slide8.xml"/><Relationship Id="rId3" Type="http://schemas.openxmlformats.org/officeDocument/2006/relationships/slide" Target="slides/slide2.xml"/><Relationship Id="rId1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4F3599-C094-5B42-BF64-DAA9A64B83C8}" type="datetimeFigureOut">
              <a:rPr lang="en-US" smtClean="0"/>
              <a:t>12/12/11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C43310-47B9-9A46-A8E4-8D5308551F03}" type="slidenum">
              <a:rPr lang="en-US" smtClean="0"/>
              <a:t>‹#›</a:t>
            </a:fld>
            <a:endParaRPr lang="en-US"/>
          </a:p>
        </p:txBody>
      </p:sp>
    </p:spTree>
    <p:extLst>
      <p:ext uri="{BB962C8B-B14F-4D97-AF65-F5344CB8AC3E}">
        <p14:creationId xmlns:p14="http://schemas.microsoft.com/office/powerpoint/2010/main" val="10367578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a:t>
            </a:r>
            <a:r>
              <a:rPr lang="en-US" dirty="0" err="1" smtClean="0"/>
              <a:t>Src</a:t>
            </a:r>
            <a:r>
              <a:rPr lang="en-US" baseline="0" dirty="0" smtClean="0"/>
              <a:t> is very active in cell growth and motility. Mechanical stimuli activate </a:t>
            </a:r>
            <a:r>
              <a:rPr lang="en-US" baseline="0" dirty="0" err="1" smtClean="0"/>
              <a:t>integrins</a:t>
            </a:r>
            <a:r>
              <a:rPr lang="en-US" baseline="0" dirty="0" smtClean="0"/>
              <a:t>, which associate with the SH3 domain on </a:t>
            </a:r>
            <a:r>
              <a:rPr lang="en-US" baseline="0" dirty="0" err="1" smtClean="0"/>
              <a:t>Src</a:t>
            </a:r>
            <a:r>
              <a:rPr lang="en-US" baseline="0" dirty="0" smtClean="0"/>
              <a:t> and activate its kinase activity. Then, </a:t>
            </a:r>
            <a:r>
              <a:rPr lang="en-US" baseline="0" dirty="0" err="1" smtClean="0"/>
              <a:t>Src</a:t>
            </a:r>
            <a:r>
              <a:rPr lang="en-US" baseline="0" dirty="0" smtClean="0"/>
              <a:t> mediates the integrin/cytoskeleton interactions and causes cell motility by triggering the dissolution of actin stress fibers. </a:t>
            </a:r>
            <a:endParaRPr lang="en-US" dirty="0"/>
          </a:p>
        </p:txBody>
      </p:sp>
      <p:sp>
        <p:nvSpPr>
          <p:cNvPr id="4" name="Slide Number Placeholder 3"/>
          <p:cNvSpPr>
            <a:spLocks noGrp="1"/>
          </p:cNvSpPr>
          <p:nvPr>
            <p:ph type="sldNum" sz="quarter" idx="10"/>
          </p:nvPr>
        </p:nvSpPr>
        <p:spPr/>
        <p:txBody>
          <a:bodyPr/>
          <a:lstStyle/>
          <a:p>
            <a:fld id="{4EC43310-47B9-9A46-A8E4-8D5308551F03}" type="slidenum">
              <a:rPr lang="en-US" smtClean="0"/>
              <a:t>2</a:t>
            </a:fld>
            <a:endParaRPr lang="en-US"/>
          </a:p>
        </p:txBody>
      </p:sp>
    </p:spTree>
    <p:extLst>
      <p:ext uri="{BB962C8B-B14F-4D97-AF65-F5344CB8AC3E}">
        <p14:creationId xmlns:p14="http://schemas.microsoft.com/office/powerpoint/2010/main" val="4274954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test how important the cyto</a:t>
            </a:r>
            <a:r>
              <a:rPr lang="en-US" baseline="0" dirty="0" smtClean="0"/>
              <a:t>skeleton is, they blocked microfilament polymerization with </a:t>
            </a:r>
            <a:r>
              <a:rPr lang="en-US" baseline="0" dirty="0" err="1" smtClean="0"/>
              <a:t>cytochalasin</a:t>
            </a:r>
            <a:r>
              <a:rPr lang="en-US" baseline="0" dirty="0" smtClean="0"/>
              <a:t> D and blocked microtubules with </a:t>
            </a:r>
            <a:r>
              <a:rPr lang="en-US" baseline="0" dirty="0" err="1" smtClean="0"/>
              <a:t>nocodazole</a:t>
            </a:r>
            <a:r>
              <a:rPr lang="en-US" baseline="0" dirty="0" smtClean="0"/>
              <a:t> and then performed the same laser </a:t>
            </a:r>
            <a:r>
              <a:rPr lang="en-US" baseline="0" dirty="0" err="1" smtClean="0"/>
              <a:t>tweeer</a:t>
            </a:r>
            <a:r>
              <a:rPr lang="en-US" baseline="0" dirty="0" smtClean="0"/>
              <a:t> experiment. What they saw was that there was still local </a:t>
            </a:r>
            <a:r>
              <a:rPr lang="en-US" baseline="0" dirty="0" err="1" smtClean="0"/>
              <a:t>src</a:t>
            </a:r>
            <a:r>
              <a:rPr lang="en-US" baseline="0" dirty="0" smtClean="0"/>
              <a:t> activation, perhaps from integrin clustering, but there was not distal </a:t>
            </a:r>
            <a:r>
              <a:rPr lang="en-US" baseline="0" dirty="0" err="1" smtClean="0"/>
              <a:t>src</a:t>
            </a:r>
            <a:r>
              <a:rPr lang="en-US" baseline="0" dirty="0" smtClean="0"/>
              <a:t> activation or wave propagation. They concluded that actin filaments and </a:t>
            </a:r>
            <a:r>
              <a:rPr lang="en-US" baseline="0" dirty="0" err="1" smtClean="0"/>
              <a:t>micotubules</a:t>
            </a:r>
            <a:r>
              <a:rPr lang="en-US" baseline="0" dirty="0" smtClean="0"/>
              <a:t> are necessary for long-range activation but not for short range. </a:t>
            </a:r>
            <a:endParaRPr lang="en-US" dirty="0"/>
          </a:p>
        </p:txBody>
      </p:sp>
      <p:sp>
        <p:nvSpPr>
          <p:cNvPr id="4" name="Slide Number Placeholder 3"/>
          <p:cNvSpPr>
            <a:spLocks noGrp="1"/>
          </p:cNvSpPr>
          <p:nvPr>
            <p:ph type="sldNum" sz="quarter" idx="10"/>
          </p:nvPr>
        </p:nvSpPr>
        <p:spPr/>
        <p:txBody>
          <a:bodyPr/>
          <a:lstStyle/>
          <a:p>
            <a:fld id="{4EC43310-47B9-9A46-A8E4-8D5308551F03}" type="slidenum">
              <a:rPr lang="en-US" smtClean="0"/>
              <a:t>11</a:t>
            </a:fld>
            <a:endParaRPr lang="en-US"/>
          </a:p>
        </p:txBody>
      </p:sp>
    </p:spTree>
    <p:extLst>
      <p:ext uri="{BB962C8B-B14F-4D97-AF65-F5344CB8AC3E}">
        <p14:creationId xmlns:p14="http://schemas.microsoft.com/office/powerpoint/2010/main" val="4103440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way they</a:t>
            </a:r>
            <a:r>
              <a:rPr lang="en-US" baseline="0" dirty="0" smtClean="0"/>
              <a:t> analyzed this was through looking at the CFP/YPF ratios in each pixel after the force was applied. They found a large change in the ratio about 200 degrees from the direction the initial force was applied. Also, this was not shown when either </a:t>
            </a:r>
            <a:r>
              <a:rPr lang="en-US" baseline="0" dirty="0" err="1" smtClean="0"/>
              <a:t>micofilament</a:t>
            </a:r>
            <a:r>
              <a:rPr lang="en-US" baseline="0" dirty="0" smtClean="0"/>
              <a:t> or microtubule polymerization were blocked indicating their implication in </a:t>
            </a:r>
            <a:r>
              <a:rPr lang="en-US" baseline="0" dirty="0" err="1" smtClean="0"/>
              <a:t>src</a:t>
            </a:r>
            <a:r>
              <a:rPr lang="en-US" baseline="0" dirty="0" smtClean="0"/>
              <a:t> activation.</a:t>
            </a:r>
            <a:endParaRPr lang="en-US" dirty="0"/>
          </a:p>
        </p:txBody>
      </p:sp>
      <p:sp>
        <p:nvSpPr>
          <p:cNvPr id="4" name="Slide Number Placeholder 3"/>
          <p:cNvSpPr>
            <a:spLocks noGrp="1"/>
          </p:cNvSpPr>
          <p:nvPr>
            <p:ph type="sldNum" sz="quarter" idx="10"/>
          </p:nvPr>
        </p:nvSpPr>
        <p:spPr/>
        <p:txBody>
          <a:bodyPr/>
          <a:lstStyle/>
          <a:p>
            <a:fld id="{4EC43310-47B9-9A46-A8E4-8D5308551F03}" type="slidenum">
              <a:rPr lang="en-US" smtClean="0"/>
              <a:t>12</a:t>
            </a:fld>
            <a:endParaRPr lang="en-US"/>
          </a:p>
        </p:txBody>
      </p:sp>
    </p:spTree>
    <p:extLst>
      <p:ext uri="{BB962C8B-B14F-4D97-AF65-F5344CB8AC3E}">
        <p14:creationId xmlns:p14="http://schemas.microsoft.com/office/powerpoint/2010/main" val="3693594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C43310-47B9-9A46-A8E4-8D5308551F03}" type="slidenum">
              <a:rPr lang="en-US" smtClean="0"/>
              <a:t>13</a:t>
            </a:fld>
            <a:endParaRPr lang="en-US"/>
          </a:p>
        </p:txBody>
      </p:sp>
    </p:spTree>
    <p:extLst>
      <p:ext uri="{BB962C8B-B14F-4D97-AF65-F5344CB8AC3E}">
        <p14:creationId xmlns:p14="http://schemas.microsoft.com/office/powerpoint/2010/main" val="1320035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would we want to study </a:t>
            </a:r>
            <a:r>
              <a:rPr lang="en-US" dirty="0" err="1" smtClean="0"/>
              <a:t>Src</a:t>
            </a:r>
            <a:r>
              <a:rPr lang="en-US" dirty="0" smtClean="0"/>
              <a:t> activation?</a:t>
            </a:r>
            <a:r>
              <a:rPr lang="en-US" baseline="0" dirty="0" smtClean="0"/>
              <a:t> Well little is known about the specifics of </a:t>
            </a:r>
            <a:r>
              <a:rPr lang="en-US" baseline="0" dirty="0" err="1" smtClean="0"/>
              <a:t>mechanotransduction</a:t>
            </a:r>
            <a:r>
              <a:rPr lang="en-US" baseline="0" dirty="0" smtClean="0"/>
              <a:t>, and mechanical stimuli are very critical on cell functions like growth and division. We would like to learn more about </a:t>
            </a:r>
            <a:r>
              <a:rPr lang="en-US" baseline="0" dirty="0" err="1" smtClean="0"/>
              <a:t>mechanotransduction</a:t>
            </a:r>
            <a:r>
              <a:rPr lang="en-US" baseline="0" dirty="0" smtClean="0"/>
              <a:t> because when it goes wrong and cell stop responding to mechanical signals from the environment as expected, this is a marker of cancer. So the method to study </a:t>
            </a:r>
            <a:r>
              <a:rPr lang="en-US" baseline="0" dirty="0" err="1" smtClean="0"/>
              <a:t>mechanotransduction</a:t>
            </a:r>
            <a:r>
              <a:rPr lang="en-US" baseline="0" dirty="0" smtClean="0"/>
              <a:t> using </a:t>
            </a:r>
            <a:r>
              <a:rPr lang="en-US" baseline="0" dirty="0" err="1" smtClean="0"/>
              <a:t>Src</a:t>
            </a:r>
            <a:r>
              <a:rPr lang="en-US" baseline="0" dirty="0" smtClean="0"/>
              <a:t> activation is useful because it gives us a visual and quantifiable way to measure </a:t>
            </a:r>
            <a:r>
              <a:rPr lang="en-US" baseline="0" dirty="0" err="1" smtClean="0"/>
              <a:t>src</a:t>
            </a:r>
            <a:r>
              <a:rPr lang="en-US" baseline="0" dirty="0" smtClean="0"/>
              <a:t> activation on a </a:t>
            </a:r>
            <a:r>
              <a:rPr lang="en-US" baseline="0" dirty="0" err="1" smtClean="0"/>
              <a:t>spacio</a:t>
            </a:r>
            <a:r>
              <a:rPr lang="en-US" baseline="0" dirty="0" smtClean="0"/>
              <a:t>-temporal level. </a:t>
            </a:r>
          </a:p>
          <a:p>
            <a:endParaRPr lang="en-US" baseline="0" dirty="0" smtClean="0"/>
          </a:p>
          <a:p>
            <a:r>
              <a:rPr lang="en-US" baseline="0" dirty="0" smtClean="0"/>
              <a:t>The overview of how this experiment was accomplished began with developing a FRET based reporter specific for </a:t>
            </a:r>
            <a:r>
              <a:rPr lang="en-US" baseline="0" dirty="0" err="1" smtClean="0"/>
              <a:t>Src</a:t>
            </a:r>
            <a:r>
              <a:rPr lang="en-US" baseline="0" dirty="0" smtClean="0"/>
              <a:t> activation. Next, optical tweezers were used to create mechanical stimuli on beads coated with </a:t>
            </a:r>
            <a:r>
              <a:rPr lang="en-US" baseline="0" dirty="0" err="1" smtClean="0"/>
              <a:t>fibronectin</a:t>
            </a:r>
            <a:r>
              <a:rPr lang="en-US" baseline="0" dirty="0" smtClean="0"/>
              <a:t>. Finally, the </a:t>
            </a:r>
            <a:r>
              <a:rPr lang="en-US" baseline="0" dirty="0" err="1" smtClean="0"/>
              <a:t>Src</a:t>
            </a:r>
            <a:r>
              <a:rPr lang="en-US" baseline="0" dirty="0" smtClean="0"/>
              <a:t> activation was measured through fluorescence microscopy over the whole cell at many time points to get a good idea of how </a:t>
            </a:r>
            <a:r>
              <a:rPr lang="en-US" baseline="0" dirty="0" err="1" smtClean="0"/>
              <a:t>src</a:t>
            </a:r>
            <a:r>
              <a:rPr lang="en-US" baseline="0" dirty="0" smtClean="0"/>
              <a:t> activation spreads in space and in time. </a:t>
            </a:r>
          </a:p>
          <a:p>
            <a:endParaRPr lang="en-US" baseline="0" dirty="0" smtClean="0"/>
          </a:p>
          <a:p>
            <a:r>
              <a:rPr lang="en-US" baseline="0" dirty="0" smtClean="0"/>
              <a:t>So the first step was to develop a reporter. </a:t>
            </a:r>
            <a:endParaRPr lang="en-US" dirty="0"/>
          </a:p>
        </p:txBody>
      </p:sp>
      <p:sp>
        <p:nvSpPr>
          <p:cNvPr id="4" name="Slide Number Placeholder 3"/>
          <p:cNvSpPr>
            <a:spLocks noGrp="1"/>
          </p:cNvSpPr>
          <p:nvPr>
            <p:ph type="sldNum" sz="quarter" idx="10"/>
          </p:nvPr>
        </p:nvSpPr>
        <p:spPr/>
        <p:txBody>
          <a:bodyPr/>
          <a:lstStyle/>
          <a:p>
            <a:fld id="{4EC43310-47B9-9A46-A8E4-8D5308551F03}" type="slidenum">
              <a:rPr lang="en-US" smtClean="0"/>
              <a:t>3</a:t>
            </a:fld>
            <a:endParaRPr lang="en-US"/>
          </a:p>
        </p:txBody>
      </p:sp>
    </p:spTree>
    <p:extLst>
      <p:ext uri="{BB962C8B-B14F-4D97-AF65-F5344CB8AC3E}">
        <p14:creationId xmlns:p14="http://schemas.microsoft.com/office/powerpoint/2010/main" val="2201876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reporter is made from a cyan fluorescence protein</a:t>
            </a:r>
            <a:r>
              <a:rPr lang="en-US" baseline="0" dirty="0" smtClean="0"/>
              <a:t> domain, SH2 domain with a </a:t>
            </a:r>
            <a:r>
              <a:rPr lang="en-US" baseline="0" dirty="0" err="1" smtClean="0"/>
              <a:t>phosphopeptide</a:t>
            </a:r>
            <a:r>
              <a:rPr lang="en-US" baseline="0" dirty="0" smtClean="0"/>
              <a:t> binding pocket, a linker region, a substrate to be phosphorylated by </a:t>
            </a:r>
            <a:r>
              <a:rPr lang="en-US" baseline="0" dirty="0" err="1" smtClean="0"/>
              <a:t>src</a:t>
            </a:r>
            <a:r>
              <a:rPr lang="en-US" baseline="0" dirty="0" smtClean="0"/>
              <a:t>, and finally a yellow fluorescence protein. While the substrate remains </a:t>
            </a:r>
            <a:r>
              <a:rPr lang="en-US" baseline="0" dirty="0" err="1" smtClean="0"/>
              <a:t>unphosphorylated</a:t>
            </a:r>
            <a:r>
              <a:rPr lang="en-US" baseline="0" dirty="0" smtClean="0"/>
              <a:t>, the two fluorescent domains are close together and FRET occurs as seen in the left hand picture. However, when the substrate is phosphorylated by </a:t>
            </a:r>
            <a:r>
              <a:rPr lang="en-US" baseline="0" dirty="0" err="1" smtClean="0"/>
              <a:t>src</a:t>
            </a:r>
            <a:r>
              <a:rPr lang="en-US" baseline="0" dirty="0" smtClean="0"/>
              <a:t>, it binds to the SH2 domain shown by the arrow and this disrupts the FRET as you can see in the right side of the protein depiction. To make the reporter better, they made an </a:t>
            </a:r>
            <a:r>
              <a:rPr lang="en-US" baseline="0" dirty="0" err="1" smtClean="0"/>
              <a:t>analine</a:t>
            </a:r>
            <a:r>
              <a:rPr lang="en-US" baseline="0" dirty="0" smtClean="0"/>
              <a:t> 206 lysine mutation in the CFP to stop reporter dimerization. And to check to make sure there mechanism was correct, they made tyrosine 662/664 </a:t>
            </a:r>
            <a:r>
              <a:rPr lang="en-US" baseline="0" dirty="0" err="1" smtClean="0"/>
              <a:t>phenoalanine</a:t>
            </a:r>
            <a:r>
              <a:rPr lang="en-US" baseline="0" dirty="0" smtClean="0"/>
              <a:t> mutations and saw that these mutations prevented phosphorylation and loss of FRET. The next step was to test their reporter to make sure </a:t>
            </a:r>
            <a:r>
              <a:rPr lang="en-US" baseline="0" dirty="0" err="1" smtClean="0"/>
              <a:t>src</a:t>
            </a:r>
            <a:r>
              <a:rPr lang="en-US" baseline="0" dirty="0" smtClean="0"/>
              <a:t> activation is measurable and specific. </a:t>
            </a:r>
            <a:endParaRPr lang="en-US" dirty="0" smtClean="0"/>
          </a:p>
          <a:p>
            <a:endParaRPr lang="en-US" dirty="0" smtClean="0"/>
          </a:p>
          <a:p>
            <a:r>
              <a:rPr lang="en-US" dirty="0" smtClean="0"/>
              <a:t>A = alanine</a:t>
            </a:r>
          </a:p>
          <a:p>
            <a:r>
              <a:rPr lang="en-US" dirty="0" smtClean="0"/>
              <a:t>K</a:t>
            </a:r>
            <a:r>
              <a:rPr lang="en-US" baseline="0" dirty="0" smtClean="0"/>
              <a:t> = lysine</a:t>
            </a:r>
            <a:endParaRPr lang="en-US" dirty="0" smtClean="0"/>
          </a:p>
          <a:p>
            <a:r>
              <a:rPr lang="en-US" dirty="0" smtClean="0"/>
              <a:t>Y = tyrosine</a:t>
            </a:r>
          </a:p>
          <a:p>
            <a:r>
              <a:rPr lang="en-US" dirty="0" smtClean="0"/>
              <a:t>F</a:t>
            </a:r>
            <a:r>
              <a:rPr lang="en-US" baseline="0" dirty="0" smtClean="0"/>
              <a:t> = </a:t>
            </a:r>
            <a:r>
              <a:rPr lang="en-US" baseline="0" dirty="0" err="1" smtClean="0"/>
              <a:t>phenoalanine</a:t>
            </a:r>
            <a:endParaRPr lang="en-US" dirty="0"/>
          </a:p>
        </p:txBody>
      </p:sp>
      <p:sp>
        <p:nvSpPr>
          <p:cNvPr id="4" name="Slide Number Placeholder 3"/>
          <p:cNvSpPr>
            <a:spLocks noGrp="1"/>
          </p:cNvSpPr>
          <p:nvPr>
            <p:ph type="sldNum" sz="quarter" idx="10"/>
          </p:nvPr>
        </p:nvSpPr>
        <p:spPr/>
        <p:txBody>
          <a:bodyPr/>
          <a:lstStyle/>
          <a:p>
            <a:fld id="{4EC43310-47B9-9A46-A8E4-8D5308551F03}" type="slidenum">
              <a:rPr lang="en-US" smtClean="0"/>
              <a:t>4</a:t>
            </a:fld>
            <a:endParaRPr lang="en-US"/>
          </a:p>
        </p:txBody>
      </p:sp>
    </p:spTree>
    <p:extLst>
      <p:ext uri="{BB962C8B-B14F-4D97-AF65-F5344CB8AC3E}">
        <p14:creationId xmlns:p14="http://schemas.microsoft.com/office/powerpoint/2010/main" val="4173407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top graph shows the emission</a:t>
            </a:r>
            <a:r>
              <a:rPr lang="en-US" baseline="0" dirty="0" smtClean="0"/>
              <a:t> spectra change after </a:t>
            </a:r>
            <a:r>
              <a:rPr lang="en-US" baseline="0" dirty="0" err="1" smtClean="0"/>
              <a:t>src</a:t>
            </a:r>
            <a:r>
              <a:rPr lang="en-US" baseline="0" dirty="0" smtClean="0"/>
              <a:t> activation. There is a change is FRET that is measurable by the CFP/YFP ratio that can be analyzed in MATLAB on a pixel by pixel basis. </a:t>
            </a:r>
          </a:p>
          <a:p>
            <a:endParaRPr lang="en-US" baseline="0" dirty="0" smtClean="0"/>
          </a:p>
          <a:p>
            <a:r>
              <a:rPr lang="en-US" baseline="0" dirty="0" smtClean="0"/>
              <a:t>The bottom graph tests for specificity and shows that the reporter has the largest CFP/YFP ratio response with </a:t>
            </a:r>
            <a:r>
              <a:rPr lang="en-US" baseline="0" dirty="0" err="1" smtClean="0"/>
              <a:t>Src</a:t>
            </a:r>
            <a:r>
              <a:rPr lang="en-US" baseline="0" dirty="0" smtClean="0"/>
              <a:t> activation, but also changes slightly from Fyn kinase activation. The authors reasoned that since </a:t>
            </a:r>
            <a:r>
              <a:rPr lang="en-US" baseline="0" dirty="0" err="1" smtClean="0"/>
              <a:t>src</a:t>
            </a:r>
            <a:r>
              <a:rPr lang="en-US" baseline="0" dirty="0" smtClean="0"/>
              <a:t> still induced the largest response, the reporter would work for analysis given we were trying to measure an event with mainly </a:t>
            </a:r>
            <a:r>
              <a:rPr lang="en-US" baseline="0" dirty="0" err="1" smtClean="0"/>
              <a:t>src</a:t>
            </a:r>
            <a:r>
              <a:rPr lang="en-US" baseline="0" dirty="0" smtClean="0"/>
              <a:t> activation.</a:t>
            </a:r>
            <a:endParaRPr lang="en-US" dirty="0"/>
          </a:p>
        </p:txBody>
      </p:sp>
      <p:sp>
        <p:nvSpPr>
          <p:cNvPr id="4" name="Slide Number Placeholder 3"/>
          <p:cNvSpPr>
            <a:spLocks noGrp="1"/>
          </p:cNvSpPr>
          <p:nvPr>
            <p:ph type="sldNum" sz="quarter" idx="10"/>
          </p:nvPr>
        </p:nvSpPr>
        <p:spPr/>
        <p:txBody>
          <a:bodyPr/>
          <a:lstStyle/>
          <a:p>
            <a:fld id="{4EC43310-47B9-9A46-A8E4-8D5308551F03}" type="slidenum">
              <a:rPr lang="en-US" smtClean="0"/>
              <a:t>5</a:t>
            </a:fld>
            <a:endParaRPr lang="en-US"/>
          </a:p>
        </p:txBody>
      </p:sp>
    </p:spTree>
    <p:extLst>
      <p:ext uri="{BB962C8B-B14F-4D97-AF65-F5344CB8AC3E}">
        <p14:creationId xmlns:p14="http://schemas.microsoft.com/office/powerpoint/2010/main" val="2827018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tested to see if the reporter</a:t>
            </a:r>
            <a:r>
              <a:rPr lang="en-US" baseline="0" dirty="0" smtClean="0"/>
              <a:t> worked by treated cells with a known </a:t>
            </a:r>
            <a:r>
              <a:rPr lang="en-US" baseline="0" dirty="0" err="1" smtClean="0"/>
              <a:t>src</a:t>
            </a:r>
            <a:r>
              <a:rPr lang="en-US" baseline="0" dirty="0" smtClean="0"/>
              <a:t> activator called epidermal growth factor.. This activated </a:t>
            </a:r>
            <a:r>
              <a:rPr lang="en-US" baseline="0" dirty="0" err="1" smtClean="0"/>
              <a:t>src</a:t>
            </a:r>
            <a:r>
              <a:rPr lang="en-US" baseline="0" dirty="0" smtClean="0"/>
              <a:t> as shown in the pictures by reducing FRET as measured by the change in the CFP/YFP ratios. Without EGF on the left the cell was a dark blue color, but after EGF treatment, the ratios shifted and continued to shift after 3 and 10 minutes. </a:t>
            </a:r>
          </a:p>
          <a:p>
            <a:endParaRPr lang="en-US" baseline="0" dirty="0" smtClean="0"/>
          </a:p>
          <a:p>
            <a:r>
              <a:rPr lang="en-US" baseline="0" dirty="0" smtClean="0"/>
              <a:t>Now that the reporter was up and working, it was time to test the effects of mechanical stimuli on </a:t>
            </a:r>
            <a:r>
              <a:rPr lang="en-US" baseline="0" dirty="0" err="1" smtClean="0"/>
              <a:t>src</a:t>
            </a:r>
            <a:r>
              <a:rPr lang="en-US" baseline="0" dirty="0" smtClean="0"/>
              <a:t> activation. The first experiment was to introduce a bead to the cell. </a:t>
            </a:r>
            <a:endParaRPr lang="en-US" dirty="0"/>
          </a:p>
        </p:txBody>
      </p:sp>
      <p:sp>
        <p:nvSpPr>
          <p:cNvPr id="4" name="Slide Number Placeholder 3"/>
          <p:cNvSpPr>
            <a:spLocks noGrp="1"/>
          </p:cNvSpPr>
          <p:nvPr>
            <p:ph type="sldNum" sz="quarter" idx="10"/>
          </p:nvPr>
        </p:nvSpPr>
        <p:spPr/>
        <p:txBody>
          <a:bodyPr/>
          <a:lstStyle/>
          <a:p>
            <a:fld id="{4EC43310-47B9-9A46-A8E4-8D5308551F03}" type="slidenum">
              <a:rPr lang="en-US" smtClean="0"/>
              <a:t>6</a:t>
            </a:fld>
            <a:endParaRPr lang="en-US"/>
          </a:p>
        </p:txBody>
      </p:sp>
    </p:spTree>
    <p:extLst>
      <p:ext uri="{BB962C8B-B14F-4D97-AF65-F5344CB8AC3E}">
        <p14:creationId xmlns:p14="http://schemas.microsoft.com/office/powerpoint/2010/main" val="1215710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Fibronectin</a:t>
            </a:r>
            <a:r>
              <a:rPr lang="en-US" dirty="0" smtClean="0"/>
              <a:t> coated beads were applied</a:t>
            </a:r>
            <a:r>
              <a:rPr lang="en-US" baseline="0" dirty="0" smtClean="0"/>
              <a:t> to Human </a:t>
            </a:r>
            <a:r>
              <a:rPr lang="en-US" baseline="0" dirty="0" err="1" smtClean="0"/>
              <a:t>Umbillical</a:t>
            </a:r>
            <a:r>
              <a:rPr lang="en-US" baseline="0" dirty="0" smtClean="0"/>
              <a:t> Vein Endothelial cells and </a:t>
            </a:r>
            <a:r>
              <a:rPr lang="en-US" baseline="0" dirty="0" err="1" smtClean="0"/>
              <a:t>src</a:t>
            </a:r>
            <a:r>
              <a:rPr lang="en-US" baseline="0" dirty="0" smtClean="0"/>
              <a:t> activation was observed in the immediate where the bead was applied even without force on the bead. This is consistent with the theory that </a:t>
            </a:r>
            <a:r>
              <a:rPr lang="en-US" baseline="0" dirty="0" err="1" smtClean="0"/>
              <a:t>src</a:t>
            </a:r>
            <a:r>
              <a:rPr lang="en-US" baseline="0" dirty="0" smtClean="0"/>
              <a:t> can be activated locally by integrin clustering. </a:t>
            </a:r>
          </a:p>
          <a:p>
            <a:endParaRPr lang="en-US" baseline="0" dirty="0" smtClean="0"/>
          </a:p>
          <a:p>
            <a:r>
              <a:rPr lang="en-US" baseline="0" dirty="0" smtClean="0"/>
              <a:t>One thing the researchers noticed was that there needed to be a large concentration of reporter near the thin </a:t>
            </a:r>
            <a:r>
              <a:rPr lang="en-US" baseline="0" dirty="0" err="1" smtClean="0"/>
              <a:t>lamellipodia</a:t>
            </a:r>
            <a:r>
              <a:rPr lang="en-US" baseline="0" dirty="0" smtClean="0"/>
              <a:t> protrusion membranes in order to show activation on the edges. They modified the reporter by fusing the 16 N terminal residues from Lyn kinase and used the localized reporter in the remainder of the study. </a:t>
            </a:r>
          </a:p>
          <a:p>
            <a:endParaRPr lang="en-US" baseline="0" dirty="0" smtClean="0"/>
          </a:p>
          <a:p>
            <a:r>
              <a:rPr lang="en-US" baseline="0" dirty="0" smtClean="0"/>
              <a:t>The next area to study was the activation of </a:t>
            </a:r>
            <a:r>
              <a:rPr lang="en-US" baseline="0" dirty="0" err="1" smtClean="0"/>
              <a:t>src</a:t>
            </a:r>
            <a:r>
              <a:rPr lang="en-US" baseline="0" dirty="0" smtClean="0"/>
              <a:t> after mechanical stimuli was applied to the bead. </a:t>
            </a:r>
            <a:endParaRPr lang="en-US" dirty="0"/>
          </a:p>
        </p:txBody>
      </p:sp>
      <p:sp>
        <p:nvSpPr>
          <p:cNvPr id="4" name="Slide Number Placeholder 3"/>
          <p:cNvSpPr>
            <a:spLocks noGrp="1"/>
          </p:cNvSpPr>
          <p:nvPr>
            <p:ph type="sldNum" sz="quarter" idx="10"/>
          </p:nvPr>
        </p:nvSpPr>
        <p:spPr/>
        <p:txBody>
          <a:bodyPr/>
          <a:lstStyle/>
          <a:p>
            <a:fld id="{4EC43310-47B9-9A46-A8E4-8D5308551F03}" type="slidenum">
              <a:rPr lang="en-US" smtClean="0"/>
              <a:t>7</a:t>
            </a:fld>
            <a:endParaRPr lang="en-US"/>
          </a:p>
        </p:txBody>
      </p:sp>
    </p:spTree>
    <p:extLst>
      <p:ext uri="{BB962C8B-B14F-4D97-AF65-F5344CB8AC3E}">
        <p14:creationId xmlns:p14="http://schemas.microsoft.com/office/powerpoint/2010/main" val="4078103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Laser</a:t>
            </a:r>
            <a:r>
              <a:rPr lang="en-US" baseline="0" dirty="0" smtClean="0"/>
              <a:t> tweezers were used to apply a force to the beads, in this case putting 300 </a:t>
            </a:r>
            <a:r>
              <a:rPr lang="en-US" baseline="0" dirty="0" err="1" smtClean="0"/>
              <a:t>pN</a:t>
            </a:r>
            <a:r>
              <a:rPr lang="en-US" baseline="0" dirty="0" smtClean="0"/>
              <a:t> on the upper right bead shown in the bright field overlay image. This caused distal </a:t>
            </a:r>
            <a:r>
              <a:rPr lang="en-US" baseline="0" dirty="0" err="1" smtClean="0"/>
              <a:t>Src</a:t>
            </a:r>
            <a:r>
              <a:rPr lang="en-US" baseline="0" dirty="0" smtClean="0"/>
              <a:t> activation as clearly seen by the red and yellow areas on the side of the cell opposite the direction the force was applied. We would also like to know how this activation occurred in time. </a:t>
            </a:r>
            <a:endParaRPr lang="en-US" dirty="0"/>
          </a:p>
        </p:txBody>
      </p:sp>
      <p:sp>
        <p:nvSpPr>
          <p:cNvPr id="4" name="Slide Number Placeholder 3"/>
          <p:cNvSpPr>
            <a:spLocks noGrp="1"/>
          </p:cNvSpPr>
          <p:nvPr>
            <p:ph type="sldNum" sz="quarter" idx="10"/>
          </p:nvPr>
        </p:nvSpPr>
        <p:spPr/>
        <p:txBody>
          <a:bodyPr/>
          <a:lstStyle/>
          <a:p>
            <a:fld id="{4EC43310-47B9-9A46-A8E4-8D5308551F03}" type="slidenum">
              <a:rPr lang="en-US" smtClean="0"/>
              <a:t>8</a:t>
            </a:fld>
            <a:endParaRPr lang="en-US"/>
          </a:p>
        </p:txBody>
      </p:sp>
    </p:spTree>
    <p:extLst>
      <p:ext uri="{BB962C8B-B14F-4D97-AF65-F5344CB8AC3E}">
        <p14:creationId xmlns:p14="http://schemas.microsoft.com/office/powerpoint/2010/main" val="3445588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movie</a:t>
            </a:r>
            <a:r>
              <a:rPr lang="en-US" baseline="0" dirty="0" smtClean="0"/>
              <a:t> shows:</a:t>
            </a:r>
          </a:p>
          <a:p>
            <a:pPr marL="228600" indent="-228600">
              <a:buAutoNum type="arabicPeriod"/>
            </a:pPr>
            <a:r>
              <a:rPr lang="en-US" baseline="0" dirty="0" smtClean="0"/>
              <a:t>Immediate </a:t>
            </a:r>
            <a:r>
              <a:rPr lang="en-US" baseline="0" dirty="0" err="1" smtClean="0"/>
              <a:t>src</a:t>
            </a:r>
            <a:r>
              <a:rPr lang="en-US" baseline="0" dirty="0" smtClean="0"/>
              <a:t> activation at the distal cell membrane</a:t>
            </a:r>
          </a:p>
          <a:p>
            <a:pPr marL="228600" indent="-228600">
              <a:buAutoNum type="arabicPeriod"/>
            </a:pPr>
            <a:r>
              <a:rPr lang="en-US" baseline="0" dirty="0" smtClean="0"/>
              <a:t>Wave-like propagation of </a:t>
            </a:r>
            <a:r>
              <a:rPr lang="en-US" baseline="0" dirty="0" err="1" smtClean="0"/>
              <a:t>src</a:t>
            </a:r>
            <a:r>
              <a:rPr lang="en-US" baseline="0" dirty="0" smtClean="0"/>
              <a:t> </a:t>
            </a:r>
          </a:p>
          <a:p>
            <a:pPr marL="228600" indent="-228600">
              <a:buAutoNum type="arabicPeriod"/>
            </a:pPr>
            <a:r>
              <a:rPr lang="en-US" sz="1200" baseline="0" dirty="0" smtClean="0"/>
              <a:t>We can also see </a:t>
            </a:r>
            <a:r>
              <a:rPr lang="en-US" sz="1200" dirty="0" err="1" smtClean="0"/>
              <a:t>lamellipodia</a:t>
            </a:r>
            <a:r>
              <a:rPr lang="en-US" sz="1200" dirty="0" smtClean="0"/>
              <a:t> protrusions</a:t>
            </a:r>
            <a:endParaRPr lang="en-US" dirty="0"/>
          </a:p>
        </p:txBody>
      </p:sp>
      <p:sp>
        <p:nvSpPr>
          <p:cNvPr id="4" name="Slide Number Placeholder 3"/>
          <p:cNvSpPr>
            <a:spLocks noGrp="1"/>
          </p:cNvSpPr>
          <p:nvPr>
            <p:ph type="sldNum" sz="quarter" idx="10"/>
          </p:nvPr>
        </p:nvSpPr>
        <p:spPr/>
        <p:txBody>
          <a:bodyPr/>
          <a:lstStyle/>
          <a:p>
            <a:fld id="{4EC43310-47B9-9A46-A8E4-8D5308551F03}" type="slidenum">
              <a:rPr lang="en-US" smtClean="0"/>
              <a:t>9</a:t>
            </a:fld>
            <a:endParaRPr lang="en-US"/>
          </a:p>
        </p:txBody>
      </p:sp>
    </p:spTree>
    <p:extLst>
      <p:ext uri="{BB962C8B-B14F-4D97-AF65-F5344CB8AC3E}">
        <p14:creationId xmlns:p14="http://schemas.microsoft.com/office/powerpoint/2010/main" val="2917351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same experiment was performed and these</a:t>
            </a:r>
            <a:r>
              <a:rPr lang="en-US" baseline="0" dirty="0" smtClean="0"/>
              <a:t> images and videos clearly show the wave propagation of </a:t>
            </a:r>
            <a:r>
              <a:rPr lang="en-US" baseline="0" dirty="0" err="1" smtClean="0"/>
              <a:t>src</a:t>
            </a:r>
            <a:r>
              <a:rPr lang="en-US" baseline="0" dirty="0" smtClean="0"/>
              <a:t> activation that start at the activation site and spread out until they reach the membrane and cause protrusions. </a:t>
            </a:r>
          </a:p>
          <a:p>
            <a:endParaRPr lang="en-US" baseline="0" dirty="0" smtClean="0"/>
          </a:p>
          <a:p>
            <a:r>
              <a:rPr lang="en-US" baseline="0" dirty="0" smtClean="0"/>
              <a:t>Next the researchers asked how important the cytoskeleton is in </a:t>
            </a:r>
            <a:r>
              <a:rPr lang="en-US" baseline="0" dirty="0" err="1" smtClean="0"/>
              <a:t>src</a:t>
            </a:r>
            <a:r>
              <a:rPr lang="en-US" baseline="0" dirty="0" smtClean="0"/>
              <a:t> activation. </a:t>
            </a:r>
            <a:endParaRPr lang="en-US" dirty="0"/>
          </a:p>
        </p:txBody>
      </p:sp>
      <p:sp>
        <p:nvSpPr>
          <p:cNvPr id="4" name="Slide Number Placeholder 3"/>
          <p:cNvSpPr>
            <a:spLocks noGrp="1"/>
          </p:cNvSpPr>
          <p:nvPr>
            <p:ph type="sldNum" sz="quarter" idx="10"/>
          </p:nvPr>
        </p:nvSpPr>
        <p:spPr/>
        <p:txBody>
          <a:bodyPr/>
          <a:lstStyle/>
          <a:p>
            <a:fld id="{4EC43310-47B9-9A46-A8E4-8D5308551F03}" type="slidenum">
              <a:rPr lang="en-US" smtClean="0"/>
              <a:t>10</a:t>
            </a:fld>
            <a:endParaRPr lang="en-US"/>
          </a:p>
        </p:txBody>
      </p:sp>
    </p:spTree>
    <p:extLst>
      <p:ext uri="{BB962C8B-B14F-4D97-AF65-F5344CB8AC3E}">
        <p14:creationId xmlns:p14="http://schemas.microsoft.com/office/powerpoint/2010/main" val="3091100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t-B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Click to edit Master subtitle style</a:t>
            </a:r>
            <a:endParaRPr lang="en-US"/>
          </a:p>
        </p:txBody>
      </p:sp>
      <p:sp>
        <p:nvSpPr>
          <p:cNvPr id="4" name="Date Placeholder 3"/>
          <p:cNvSpPr>
            <a:spLocks noGrp="1"/>
          </p:cNvSpPr>
          <p:nvPr>
            <p:ph type="dt" sz="half" idx="10"/>
          </p:nvPr>
        </p:nvSpPr>
        <p:spPr/>
        <p:txBody>
          <a:bodyPr/>
          <a:lstStyle/>
          <a:p>
            <a:fld id="{2AA29277-AD66-9E42-ABC0-7BC85A2C9503}" type="datetimeFigureOut">
              <a:rPr lang="en-US" smtClean="0"/>
              <a:t>12/12/11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EDB5F-ACF3-4748-9963-A11EF4943351}" type="slidenum">
              <a:rPr lang="en-US" smtClean="0"/>
              <a:t>‹#›</a:t>
            </a:fld>
            <a:endParaRPr lang="en-US"/>
          </a:p>
        </p:txBody>
      </p:sp>
    </p:spTree>
    <p:extLst>
      <p:ext uri="{BB962C8B-B14F-4D97-AF65-F5344CB8AC3E}">
        <p14:creationId xmlns:p14="http://schemas.microsoft.com/office/powerpoint/2010/main" val="1790152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US"/>
          </a:p>
        </p:txBody>
      </p:sp>
      <p:sp>
        <p:nvSpPr>
          <p:cNvPr id="4" name="Date Placeholder 3"/>
          <p:cNvSpPr>
            <a:spLocks noGrp="1"/>
          </p:cNvSpPr>
          <p:nvPr>
            <p:ph type="dt" sz="half" idx="10"/>
          </p:nvPr>
        </p:nvSpPr>
        <p:spPr/>
        <p:txBody>
          <a:bodyPr/>
          <a:lstStyle/>
          <a:p>
            <a:fld id="{2AA29277-AD66-9E42-ABC0-7BC85A2C9503}" type="datetimeFigureOut">
              <a:rPr lang="en-US" smtClean="0"/>
              <a:t>12/12/11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EDB5F-ACF3-4748-9963-A11EF4943351}" type="slidenum">
              <a:rPr lang="en-US" smtClean="0"/>
              <a:t>‹#›</a:t>
            </a:fld>
            <a:endParaRPr lang="en-US"/>
          </a:p>
        </p:txBody>
      </p:sp>
    </p:spTree>
    <p:extLst>
      <p:ext uri="{BB962C8B-B14F-4D97-AF65-F5344CB8AC3E}">
        <p14:creationId xmlns:p14="http://schemas.microsoft.com/office/powerpoint/2010/main" val="529164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t-B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US"/>
          </a:p>
        </p:txBody>
      </p:sp>
      <p:sp>
        <p:nvSpPr>
          <p:cNvPr id="4" name="Date Placeholder 3"/>
          <p:cNvSpPr>
            <a:spLocks noGrp="1"/>
          </p:cNvSpPr>
          <p:nvPr>
            <p:ph type="dt" sz="half" idx="10"/>
          </p:nvPr>
        </p:nvSpPr>
        <p:spPr/>
        <p:txBody>
          <a:bodyPr/>
          <a:lstStyle/>
          <a:p>
            <a:fld id="{2AA29277-AD66-9E42-ABC0-7BC85A2C9503}" type="datetimeFigureOut">
              <a:rPr lang="en-US" smtClean="0"/>
              <a:t>12/12/11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EDB5F-ACF3-4748-9963-A11EF4943351}" type="slidenum">
              <a:rPr lang="en-US" smtClean="0"/>
              <a:t>‹#›</a:t>
            </a:fld>
            <a:endParaRPr lang="en-US"/>
          </a:p>
        </p:txBody>
      </p:sp>
    </p:spTree>
    <p:extLst>
      <p:ext uri="{BB962C8B-B14F-4D97-AF65-F5344CB8AC3E}">
        <p14:creationId xmlns:p14="http://schemas.microsoft.com/office/powerpoint/2010/main" val="66886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US"/>
          </a:p>
        </p:txBody>
      </p:sp>
      <p:sp>
        <p:nvSpPr>
          <p:cNvPr id="3" name="Content Placeholder 2"/>
          <p:cNvSpPr>
            <a:spLocks noGrp="1"/>
          </p:cNvSpPr>
          <p:nvPr>
            <p:ph idx="1"/>
          </p:nvPr>
        </p:nvSpPr>
        <p:spPr/>
        <p:txBody>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US"/>
          </a:p>
        </p:txBody>
      </p:sp>
      <p:sp>
        <p:nvSpPr>
          <p:cNvPr id="4" name="Date Placeholder 3"/>
          <p:cNvSpPr>
            <a:spLocks noGrp="1"/>
          </p:cNvSpPr>
          <p:nvPr>
            <p:ph type="dt" sz="half" idx="10"/>
          </p:nvPr>
        </p:nvSpPr>
        <p:spPr/>
        <p:txBody>
          <a:bodyPr/>
          <a:lstStyle/>
          <a:p>
            <a:fld id="{2AA29277-AD66-9E42-ABC0-7BC85A2C9503}" type="datetimeFigureOut">
              <a:rPr lang="en-US" smtClean="0"/>
              <a:t>12/12/11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EDB5F-ACF3-4748-9963-A11EF4943351}" type="slidenum">
              <a:rPr lang="en-US" smtClean="0"/>
              <a:t>‹#›</a:t>
            </a:fld>
            <a:endParaRPr lang="en-US"/>
          </a:p>
        </p:txBody>
      </p:sp>
    </p:spTree>
    <p:extLst>
      <p:ext uri="{BB962C8B-B14F-4D97-AF65-F5344CB8AC3E}">
        <p14:creationId xmlns:p14="http://schemas.microsoft.com/office/powerpoint/2010/main" val="869149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t-B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Click to edit Master text styles</a:t>
            </a:r>
          </a:p>
        </p:txBody>
      </p:sp>
      <p:sp>
        <p:nvSpPr>
          <p:cNvPr id="4" name="Date Placeholder 3"/>
          <p:cNvSpPr>
            <a:spLocks noGrp="1"/>
          </p:cNvSpPr>
          <p:nvPr>
            <p:ph type="dt" sz="half" idx="10"/>
          </p:nvPr>
        </p:nvSpPr>
        <p:spPr/>
        <p:txBody>
          <a:bodyPr/>
          <a:lstStyle/>
          <a:p>
            <a:fld id="{2AA29277-AD66-9E42-ABC0-7BC85A2C9503}" type="datetimeFigureOut">
              <a:rPr lang="en-US" smtClean="0"/>
              <a:t>12/12/11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EDB5F-ACF3-4748-9963-A11EF4943351}" type="slidenum">
              <a:rPr lang="en-US" smtClean="0"/>
              <a:t>‹#›</a:t>
            </a:fld>
            <a:endParaRPr lang="en-US"/>
          </a:p>
        </p:txBody>
      </p:sp>
    </p:spTree>
    <p:extLst>
      <p:ext uri="{BB962C8B-B14F-4D97-AF65-F5344CB8AC3E}">
        <p14:creationId xmlns:p14="http://schemas.microsoft.com/office/powerpoint/2010/main" val="2563698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US"/>
          </a:p>
        </p:txBody>
      </p:sp>
      <p:sp>
        <p:nvSpPr>
          <p:cNvPr id="5" name="Date Placeholder 4"/>
          <p:cNvSpPr>
            <a:spLocks noGrp="1"/>
          </p:cNvSpPr>
          <p:nvPr>
            <p:ph type="dt" sz="half" idx="10"/>
          </p:nvPr>
        </p:nvSpPr>
        <p:spPr/>
        <p:txBody>
          <a:bodyPr/>
          <a:lstStyle/>
          <a:p>
            <a:fld id="{2AA29277-AD66-9E42-ABC0-7BC85A2C9503}" type="datetimeFigureOut">
              <a:rPr lang="en-US" smtClean="0"/>
              <a:t>12/12/11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EDB5F-ACF3-4748-9963-A11EF4943351}" type="slidenum">
              <a:rPr lang="en-US" smtClean="0"/>
              <a:t>‹#›</a:t>
            </a:fld>
            <a:endParaRPr lang="en-US"/>
          </a:p>
        </p:txBody>
      </p:sp>
    </p:spTree>
    <p:extLst>
      <p:ext uri="{BB962C8B-B14F-4D97-AF65-F5344CB8AC3E}">
        <p14:creationId xmlns:p14="http://schemas.microsoft.com/office/powerpoint/2010/main" val="2857373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US"/>
          </a:p>
        </p:txBody>
      </p:sp>
      <p:sp>
        <p:nvSpPr>
          <p:cNvPr id="7" name="Date Placeholder 6"/>
          <p:cNvSpPr>
            <a:spLocks noGrp="1"/>
          </p:cNvSpPr>
          <p:nvPr>
            <p:ph type="dt" sz="half" idx="10"/>
          </p:nvPr>
        </p:nvSpPr>
        <p:spPr/>
        <p:txBody>
          <a:bodyPr/>
          <a:lstStyle/>
          <a:p>
            <a:fld id="{2AA29277-AD66-9E42-ABC0-7BC85A2C9503}" type="datetimeFigureOut">
              <a:rPr lang="en-US" smtClean="0"/>
              <a:t>12/12/11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EDB5F-ACF3-4748-9963-A11EF4943351}" type="slidenum">
              <a:rPr lang="en-US" smtClean="0"/>
              <a:t>‹#›</a:t>
            </a:fld>
            <a:endParaRPr lang="en-US"/>
          </a:p>
        </p:txBody>
      </p:sp>
    </p:spTree>
    <p:extLst>
      <p:ext uri="{BB962C8B-B14F-4D97-AF65-F5344CB8AC3E}">
        <p14:creationId xmlns:p14="http://schemas.microsoft.com/office/powerpoint/2010/main" val="2034239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Click to edit Master title style</a:t>
            </a:r>
            <a:endParaRPr lang="en-US"/>
          </a:p>
        </p:txBody>
      </p:sp>
      <p:sp>
        <p:nvSpPr>
          <p:cNvPr id="3" name="Date Placeholder 2"/>
          <p:cNvSpPr>
            <a:spLocks noGrp="1"/>
          </p:cNvSpPr>
          <p:nvPr>
            <p:ph type="dt" sz="half" idx="10"/>
          </p:nvPr>
        </p:nvSpPr>
        <p:spPr/>
        <p:txBody>
          <a:bodyPr/>
          <a:lstStyle/>
          <a:p>
            <a:fld id="{2AA29277-AD66-9E42-ABC0-7BC85A2C9503}" type="datetimeFigureOut">
              <a:rPr lang="en-US" smtClean="0"/>
              <a:t>12/12/11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EDB5F-ACF3-4748-9963-A11EF4943351}" type="slidenum">
              <a:rPr lang="en-US" smtClean="0"/>
              <a:t>‹#›</a:t>
            </a:fld>
            <a:endParaRPr lang="en-US"/>
          </a:p>
        </p:txBody>
      </p:sp>
    </p:spTree>
    <p:extLst>
      <p:ext uri="{BB962C8B-B14F-4D97-AF65-F5344CB8AC3E}">
        <p14:creationId xmlns:p14="http://schemas.microsoft.com/office/powerpoint/2010/main" val="1553197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A29277-AD66-9E42-ABC0-7BC85A2C9503}" type="datetimeFigureOut">
              <a:rPr lang="en-US" smtClean="0"/>
              <a:t>12/12/11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EDB5F-ACF3-4748-9963-A11EF4943351}" type="slidenum">
              <a:rPr lang="en-US" smtClean="0"/>
              <a:t>‹#›</a:t>
            </a:fld>
            <a:endParaRPr lang="en-US"/>
          </a:p>
        </p:txBody>
      </p:sp>
    </p:spTree>
    <p:extLst>
      <p:ext uri="{BB962C8B-B14F-4D97-AF65-F5344CB8AC3E}">
        <p14:creationId xmlns:p14="http://schemas.microsoft.com/office/powerpoint/2010/main" val="1105893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B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Click to edit Master text styles</a:t>
            </a:r>
          </a:p>
        </p:txBody>
      </p:sp>
      <p:sp>
        <p:nvSpPr>
          <p:cNvPr id="5" name="Date Placeholder 4"/>
          <p:cNvSpPr>
            <a:spLocks noGrp="1"/>
          </p:cNvSpPr>
          <p:nvPr>
            <p:ph type="dt" sz="half" idx="10"/>
          </p:nvPr>
        </p:nvSpPr>
        <p:spPr/>
        <p:txBody>
          <a:bodyPr/>
          <a:lstStyle/>
          <a:p>
            <a:fld id="{2AA29277-AD66-9E42-ABC0-7BC85A2C9503}" type="datetimeFigureOut">
              <a:rPr lang="en-US" smtClean="0"/>
              <a:t>12/12/11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EDB5F-ACF3-4748-9963-A11EF4943351}" type="slidenum">
              <a:rPr lang="en-US" smtClean="0"/>
              <a:t>‹#›</a:t>
            </a:fld>
            <a:endParaRPr lang="en-US"/>
          </a:p>
        </p:txBody>
      </p:sp>
    </p:spTree>
    <p:extLst>
      <p:ext uri="{BB962C8B-B14F-4D97-AF65-F5344CB8AC3E}">
        <p14:creationId xmlns:p14="http://schemas.microsoft.com/office/powerpoint/2010/main" val="2612520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B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Click to edit Master text styles</a:t>
            </a:r>
          </a:p>
        </p:txBody>
      </p:sp>
      <p:sp>
        <p:nvSpPr>
          <p:cNvPr id="5" name="Date Placeholder 4"/>
          <p:cNvSpPr>
            <a:spLocks noGrp="1"/>
          </p:cNvSpPr>
          <p:nvPr>
            <p:ph type="dt" sz="half" idx="10"/>
          </p:nvPr>
        </p:nvSpPr>
        <p:spPr/>
        <p:txBody>
          <a:bodyPr/>
          <a:lstStyle/>
          <a:p>
            <a:fld id="{2AA29277-AD66-9E42-ABC0-7BC85A2C9503}" type="datetimeFigureOut">
              <a:rPr lang="en-US" smtClean="0"/>
              <a:t>12/12/11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EDB5F-ACF3-4748-9963-A11EF4943351}" type="slidenum">
              <a:rPr lang="en-US" smtClean="0"/>
              <a:t>‹#›</a:t>
            </a:fld>
            <a:endParaRPr lang="en-US"/>
          </a:p>
        </p:txBody>
      </p:sp>
    </p:spTree>
    <p:extLst>
      <p:ext uri="{BB962C8B-B14F-4D97-AF65-F5344CB8AC3E}">
        <p14:creationId xmlns:p14="http://schemas.microsoft.com/office/powerpoint/2010/main" val="3355771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A29277-AD66-9E42-ABC0-7BC85A2C9503}" type="datetimeFigureOut">
              <a:rPr lang="en-US" smtClean="0"/>
              <a:t>12/12/11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EDB5F-ACF3-4748-9963-A11EF4943351}" type="slidenum">
              <a:rPr lang="en-US" smtClean="0"/>
              <a:t>‹#›</a:t>
            </a:fld>
            <a:endParaRPr lang="en-US"/>
          </a:p>
        </p:txBody>
      </p:sp>
    </p:spTree>
    <p:extLst>
      <p:ext uri="{BB962C8B-B14F-4D97-AF65-F5344CB8AC3E}">
        <p14:creationId xmlns:p14="http://schemas.microsoft.com/office/powerpoint/2010/main" val="1945524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6" Type="http://schemas.openxmlformats.org/officeDocument/2006/relationships/image" Target="../media/image9.png"/><Relationship Id="rId4" Type="http://schemas.openxmlformats.org/officeDocument/2006/relationships/notesSlide" Target="../notesSlides/notesSlide9.xml"/><Relationship Id="rId1" Type="http://schemas.microsoft.com/office/2007/relationships/media" Target="../media/media3.mov"/><Relationship Id="rId2" Type="http://schemas.openxmlformats.org/officeDocument/2006/relationships/video" Target="../media/media3.mov"/><Relationship Id="rId3" Type="http://schemas.openxmlformats.org/officeDocument/2006/relationships/slideLayout" Target="../slideLayouts/slideLayout2.xml"/><Relationship Id="rId5"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6" Type="http://schemas.openxmlformats.org/officeDocument/2006/relationships/image" Target="../media/image5.png"/><Relationship Id="rId4" Type="http://schemas.openxmlformats.org/officeDocument/2006/relationships/notesSlide" Target="../notesSlides/notesSlide6.xml"/><Relationship Id="rId1" Type="http://schemas.microsoft.com/office/2007/relationships/media" Target="../media/media1.mov"/><Relationship Id="rId2" Type="http://schemas.openxmlformats.org/officeDocument/2006/relationships/video" Target="../media/media1.mov"/><Relationship Id="rId3" Type="http://schemas.openxmlformats.org/officeDocument/2006/relationships/slideLayout" Target="../slideLayouts/slideLayout2.xml"/><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1" Type="http://schemas.microsoft.com/office/2007/relationships/media" Target="../media/media2.mov"/><Relationship Id="rId2" Type="http://schemas.openxmlformats.org/officeDocument/2006/relationships/video" Target="../media/media2.mov"/><Relationship Id="rId3" Type="http://schemas.openxmlformats.org/officeDocument/2006/relationships/slideLayout" Target="../slideLayouts/slideLayout2.xml"/><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Visualizing the Mechanical Activation of </a:t>
            </a:r>
            <a:r>
              <a:rPr lang="en-US" dirty="0" err="1" smtClean="0"/>
              <a:t>Src</a:t>
            </a:r>
            <a:endParaRPr lang="en-US" dirty="0"/>
          </a:p>
        </p:txBody>
      </p:sp>
      <p:sp>
        <p:nvSpPr>
          <p:cNvPr id="3" name="Subtitle 2"/>
          <p:cNvSpPr>
            <a:spLocks noGrp="1"/>
          </p:cNvSpPr>
          <p:nvPr>
            <p:ph type="subTitle" idx="1"/>
          </p:nvPr>
        </p:nvSpPr>
        <p:spPr/>
        <p:txBody>
          <a:bodyPr>
            <a:normAutofit fontScale="70000" lnSpcReduction="20000"/>
          </a:bodyPr>
          <a:lstStyle/>
          <a:p>
            <a:r>
              <a:rPr lang="en-US" dirty="0" err="1" smtClean="0"/>
              <a:t>Yingxiao</a:t>
            </a:r>
            <a:r>
              <a:rPr lang="en-US" dirty="0" smtClean="0"/>
              <a:t> </a:t>
            </a:r>
            <a:r>
              <a:rPr lang="en-US" dirty="0"/>
              <a:t>Wang, Elliot L. </a:t>
            </a:r>
            <a:r>
              <a:rPr lang="en-US" dirty="0" err="1"/>
              <a:t>Botvinick</a:t>
            </a:r>
            <a:r>
              <a:rPr lang="en-US" dirty="0"/>
              <a:t>, </a:t>
            </a:r>
            <a:r>
              <a:rPr lang="en-US" dirty="0" err="1"/>
              <a:t>Yihua</a:t>
            </a:r>
            <a:r>
              <a:rPr lang="en-US" dirty="0"/>
              <a:t> Zhao, </a:t>
            </a:r>
            <a:r>
              <a:rPr lang="en-US" dirty="0" smtClean="0"/>
              <a:t>Michael W</a:t>
            </a:r>
            <a:r>
              <a:rPr lang="en-US" dirty="0"/>
              <a:t>. </a:t>
            </a:r>
            <a:r>
              <a:rPr lang="en-US" dirty="0" err="1"/>
              <a:t>Berns</a:t>
            </a:r>
            <a:r>
              <a:rPr lang="en-US" dirty="0"/>
              <a:t>, </a:t>
            </a:r>
            <a:r>
              <a:rPr lang="en-US" dirty="0" smtClean="0"/>
              <a:t>Shunichi </a:t>
            </a:r>
            <a:r>
              <a:rPr lang="en-US" dirty="0" err="1" smtClean="0"/>
              <a:t>Usami</a:t>
            </a:r>
            <a:r>
              <a:rPr lang="en-US" dirty="0" smtClean="0"/>
              <a:t>, </a:t>
            </a:r>
            <a:r>
              <a:rPr lang="en-US" dirty="0"/>
              <a:t>Roger Y. </a:t>
            </a:r>
            <a:r>
              <a:rPr lang="en-US" dirty="0" err="1" smtClean="0"/>
              <a:t>Tsien</a:t>
            </a:r>
            <a:r>
              <a:rPr lang="en-US" dirty="0" smtClean="0"/>
              <a:t> </a:t>
            </a:r>
            <a:r>
              <a:rPr lang="en-US" dirty="0"/>
              <a:t>&amp; </a:t>
            </a:r>
            <a:r>
              <a:rPr lang="en-US" dirty="0" err="1"/>
              <a:t>Shu</a:t>
            </a:r>
            <a:r>
              <a:rPr lang="en-US" dirty="0"/>
              <a:t> </a:t>
            </a:r>
            <a:r>
              <a:rPr lang="en-US" dirty="0" err="1" smtClean="0"/>
              <a:t>Chien</a:t>
            </a:r>
            <a:endParaRPr lang="en-US" dirty="0"/>
          </a:p>
          <a:p>
            <a:endParaRPr lang="en-US" dirty="0"/>
          </a:p>
          <a:p>
            <a:r>
              <a:rPr lang="en-US" dirty="0" smtClean="0"/>
              <a:t>Presented by Tina </a:t>
            </a:r>
            <a:r>
              <a:rPr lang="en-US" dirty="0" smtClean="0"/>
              <a:t>Stutzman</a:t>
            </a:r>
          </a:p>
          <a:p>
            <a:r>
              <a:rPr lang="en-US" dirty="0" smtClean="0"/>
              <a:t>Dec. 13, 2011</a:t>
            </a:r>
            <a:endParaRPr lang="en-US" dirty="0"/>
          </a:p>
        </p:txBody>
      </p:sp>
    </p:spTree>
    <p:extLst>
      <p:ext uri="{BB962C8B-B14F-4D97-AF65-F5344CB8AC3E}">
        <p14:creationId xmlns:p14="http://schemas.microsoft.com/office/powerpoint/2010/main" val="23498348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5886" y="622493"/>
            <a:ext cx="3377234" cy="1302844"/>
          </a:xfrm>
        </p:spPr>
        <p:txBody>
          <a:bodyPr>
            <a:noAutofit/>
          </a:bodyPr>
          <a:lstStyle/>
          <a:p>
            <a:r>
              <a:rPr lang="en-US" sz="2800" dirty="0" smtClean="0"/>
              <a:t>Wave propagation of </a:t>
            </a:r>
            <a:r>
              <a:rPr lang="en-US" sz="2800" dirty="0" err="1" smtClean="0"/>
              <a:t>Src</a:t>
            </a:r>
            <a:r>
              <a:rPr lang="en-US" sz="2800" dirty="0" smtClean="0"/>
              <a:t> activation by laser-</a:t>
            </a:r>
            <a:r>
              <a:rPr lang="en-US" sz="2800" dirty="0" err="1" smtClean="0"/>
              <a:t>tweezer</a:t>
            </a:r>
            <a:r>
              <a:rPr lang="en-US" sz="2800" dirty="0" smtClean="0"/>
              <a:t> force</a:t>
            </a:r>
            <a:endParaRPr lang="en-US" sz="2800" dirty="0"/>
          </a:p>
        </p:txBody>
      </p:sp>
      <p:pic>
        <p:nvPicPr>
          <p:cNvPr id="5" name="Content Placeholder 4" descr="Picture 8.png"/>
          <p:cNvPicPr>
            <a:picLocks noGrp="1" noChangeAspect="1"/>
          </p:cNvPicPr>
          <p:nvPr>
            <p:ph idx="1"/>
          </p:nvPr>
        </p:nvPicPr>
        <p:blipFill rotWithShape="1">
          <a:blip r:embed="rId5">
            <a:extLst>
              <a:ext uri="{28A0092B-C50C-407E-A947-70E740481C1C}">
                <a14:useLocalDpi xmlns:a14="http://schemas.microsoft.com/office/drawing/2010/main" val="0"/>
              </a:ext>
            </a:extLst>
          </a:blip>
          <a:srcRect l="29378" r="2063"/>
          <a:stretch/>
        </p:blipFill>
        <p:spPr>
          <a:xfrm>
            <a:off x="3976380" y="4484454"/>
            <a:ext cx="4843254" cy="1774987"/>
          </a:xfrm>
        </p:spPr>
      </p:pic>
      <p:pic>
        <p:nvPicPr>
          <p:cNvPr id="8" name="sup 1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9218" y="68087"/>
            <a:ext cx="3706751" cy="6199444"/>
          </a:xfrm>
          <a:prstGeom prst="rect">
            <a:avLst/>
          </a:prstGeom>
        </p:spPr>
      </p:pic>
      <p:pic>
        <p:nvPicPr>
          <p:cNvPr id="9" name="Content Placeholder 4" descr="Picture 8.png"/>
          <p:cNvPicPr>
            <a:picLocks noChangeAspect="1"/>
          </p:cNvPicPr>
          <p:nvPr/>
        </p:nvPicPr>
        <p:blipFill rotWithShape="1">
          <a:blip r:embed="rId5">
            <a:extLst>
              <a:ext uri="{28A0092B-C50C-407E-A947-70E740481C1C}">
                <a14:useLocalDpi xmlns:a14="http://schemas.microsoft.com/office/drawing/2010/main" val="0"/>
              </a:ext>
            </a:extLst>
          </a:blip>
          <a:srcRect r="71237"/>
          <a:stretch/>
        </p:blipFill>
        <p:spPr>
          <a:xfrm>
            <a:off x="5191529" y="2504842"/>
            <a:ext cx="2162085" cy="1888689"/>
          </a:xfrm>
          <a:prstGeom prst="rect">
            <a:avLst/>
          </a:prstGeom>
        </p:spPr>
      </p:pic>
    </p:spTree>
    <p:extLst>
      <p:ext uri="{BB962C8B-B14F-4D97-AF65-F5344CB8AC3E}">
        <p14:creationId xmlns:p14="http://schemas.microsoft.com/office/powerpoint/2010/main" val="36983195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5658"/>
            <a:ext cx="8229600" cy="417458"/>
          </a:xfrm>
        </p:spPr>
        <p:txBody>
          <a:bodyPr>
            <a:normAutofit fontScale="90000"/>
          </a:bodyPr>
          <a:lstStyle/>
          <a:p>
            <a:r>
              <a:rPr lang="en-US" dirty="0" smtClean="0"/>
              <a:t>Inhibition of Microfilaments and Microtubules</a:t>
            </a:r>
            <a:endParaRPr lang="en-US" dirty="0"/>
          </a:p>
        </p:txBody>
      </p:sp>
      <p:pic>
        <p:nvPicPr>
          <p:cNvPr id="4" name="Content Placeholder 3" descr="Picture 9.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06" r="49387"/>
          <a:stretch/>
        </p:blipFill>
        <p:spPr>
          <a:xfrm>
            <a:off x="1294740" y="1665593"/>
            <a:ext cx="6048170" cy="2300770"/>
          </a:xfrm>
        </p:spPr>
      </p:pic>
      <p:pic>
        <p:nvPicPr>
          <p:cNvPr id="5" name="Content Placeholder 3" descr="Picture 9.png"/>
          <p:cNvPicPr>
            <a:picLocks noChangeAspect="1"/>
          </p:cNvPicPr>
          <p:nvPr/>
        </p:nvPicPr>
        <p:blipFill rotWithShape="1">
          <a:blip r:embed="rId3">
            <a:extLst>
              <a:ext uri="{28A0092B-C50C-407E-A947-70E740481C1C}">
                <a14:useLocalDpi xmlns:a14="http://schemas.microsoft.com/office/drawing/2010/main" val="0"/>
              </a:ext>
            </a:extLst>
          </a:blip>
          <a:srcRect l="50613" r="251"/>
          <a:stretch/>
        </p:blipFill>
        <p:spPr>
          <a:xfrm>
            <a:off x="1485515" y="3711448"/>
            <a:ext cx="5926667" cy="2331826"/>
          </a:xfrm>
          <a:prstGeom prst="rect">
            <a:avLst/>
          </a:prstGeom>
        </p:spPr>
      </p:pic>
      <p:sp>
        <p:nvSpPr>
          <p:cNvPr id="6" name="TextBox 5"/>
          <p:cNvSpPr txBox="1"/>
          <p:nvPr/>
        </p:nvSpPr>
        <p:spPr>
          <a:xfrm>
            <a:off x="283957" y="6177700"/>
            <a:ext cx="8860043" cy="369332"/>
          </a:xfrm>
          <a:prstGeom prst="rect">
            <a:avLst/>
          </a:prstGeom>
          <a:noFill/>
        </p:spPr>
        <p:txBody>
          <a:bodyPr wrap="none" rtlCol="0">
            <a:spAutoFit/>
          </a:bodyPr>
          <a:lstStyle/>
          <a:p>
            <a:r>
              <a:rPr lang="en-US" dirty="0"/>
              <a:t>Actin filaments and microtubules are necessary for long-range activation but not short range</a:t>
            </a:r>
          </a:p>
        </p:txBody>
      </p:sp>
    </p:spTree>
    <p:extLst>
      <p:ext uri="{BB962C8B-B14F-4D97-AF65-F5344CB8AC3E}">
        <p14:creationId xmlns:p14="http://schemas.microsoft.com/office/powerpoint/2010/main" val="251097494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087" y="1128724"/>
            <a:ext cx="3369187" cy="1143000"/>
          </a:xfrm>
        </p:spPr>
        <p:txBody>
          <a:bodyPr>
            <a:normAutofit fontScale="90000"/>
          </a:bodyPr>
          <a:lstStyle/>
          <a:p>
            <a:r>
              <a:rPr lang="en-US" dirty="0" err="1" smtClean="0"/>
              <a:t>Src</a:t>
            </a:r>
            <a:r>
              <a:rPr lang="en-US" dirty="0" smtClean="0"/>
              <a:t> Direction </a:t>
            </a:r>
            <a:br>
              <a:rPr lang="en-US" dirty="0" smtClean="0"/>
            </a:br>
            <a:r>
              <a:rPr lang="en-US" dirty="0" smtClean="0"/>
              <a:t>of Activation</a:t>
            </a:r>
            <a:endParaRPr lang="en-US" dirty="0"/>
          </a:p>
        </p:txBody>
      </p:sp>
      <p:pic>
        <p:nvPicPr>
          <p:cNvPr id="4" name="Content Placeholder 3" descr="Picture 10.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35" r="1333"/>
          <a:stretch/>
        </p:blipFill>
        <p:spPr>
          <a:xfrm>
            <a:off x="735419" y="2993000"/>
            <a:ext cx="7360046" cy="2845593"/>
          </a:xfrm>
        </p:spPr>
      </p:pic>
      <p:sp>
        <p:nvSpPr>
          <p:cNvPr id="3" name="TextBox 2"/>
          <p:cNvSpPr txBox="1"/>
          <p:nvPr/>
        </p:nvSpPr>
        <p:spPr>
          <a:xfrm>
            <a:off x="4771263" y="1269285"/>
            <a:ext cx="1650227" cy="923330"/>
          </a:xfrm>
          <a:prstGeom prst="rect">
            <a:avLst/>
          </a:prstGeom>
          <a:noFill/>
        </p:spPr>
        <p:txBody>
          <a:bodyPr wrap="square" rtlCol="0">
            <a:spAutoFit/>
          </a:bodyPr>
          <a:lstStyle/>
          <a:p>
            <a:r>
              <a:rPr lang="en-US" dirty="0" smtClean="0"/>
              <a:t> Inhibit Actin </a:t>
            </a:r>
            <a:r>
              <a:rPr lang="en-US" dirty="0" err="1" smtClean="0"/>
              <a:t>Polymerization:cytochalasin</a:t>
            </a:r>
            <a:r>
              <a:rPr lang="en-US" dirty="0" smtClean="0"/>
              <a:t> D</a:t>
            </a:r>
            <a:endParaRPr lang="en-US" dirty="0"/>
          </a:p>
        </p:txBody>
      </p:sp>
      <p:sp>
        <p:nvSpPr>
          <p:cNvPr id="5" name="Rectangle 4"/>
          <p:cNvSpPr/>
          <p:nvPr/>
        </p:nvSpPr>
        <p:spPr>
          <a:xfrm>
            <a:off x="6557641" y="1244804"/>
            <a:ext cx="2023806" cy="923330"/>
          </a:xfrm>
          <a:prstGeom prst="rect">
            <a:avLst/>
          </a:prstGeom>
        </p:spPr>
        <p:txBody>
          <a:bodyPr wrap="square">
            <a:spAutoFit/>
          </a:bodyPr>
          <a:lstStyle/>
          <a:p>
            <a:r>
              <a:rPr lang="en-US" dirty="0" smtClean="0"/>
              <a:t>Inhibit Microtubule polymerization:</a:t>
            </a:r>
          </a:p>
          <a:p>
            <a:r>
              <a:rPr lang="en-US" dirty="0" err="1" smtClean="0"/>
              <a:t>nocodazole</a:t>
            </a:r>
            <a:endParaRPr lang="en-US" dirty="0"/>
          </a:p>
        </p:txBody>
      </p:sp>
      <p:cxnSp>
        <p:nvCxnSpPr>
          <p:cNvPr id="7" name="Straight Arrow Connector 6"/>
          <p:cNvCxnSpPr/>
          <p:nvPr/>
        </p:nvCxnSpPr>
        <p:spPr>
          <a:xfrm>
            <a:off x="5661925" y="2271724"/>
            <a:ext cx="671672" cy="72127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7430254" y="2271724"/>
            <a:ext cx="0" cy="84999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593221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Proposed </a:t>
            </a:r>
            <a:r>
              <a:rPr lang="en-US" dirty="0" err="1" smtClean="0"/>
              <a:t>meachanism</a:t>
            </a:r>
            <a:r>
              <a:rPr lang="en-US" dirty="0" smtClean="0"/>
              <a:t>:</a:t>
            </a:r>
          </a:p>
          <a:p>
            <a:pPr lvl="1"/>
            <a:r>
              <a:rPr lang="en-US" dirty="0" smtClean="0"/>
              <a:t>Local </a:t>
            </a:r>
            <a:r>
              <a:rPr lang="en-US" dirty="0" err="1" smtClean="0"/>
              <a:t>src</a:t>
            </a:r>
            <a:r>
              <a:rPr lang="en-US" dirty="0" smtClean="0"/>
              <a:t> activation stimulates actin polymerization and ruffle extension</a:t>
            </a:r>
          </a:p>
          <a:p>
            <a:pPr lvl="1"/>
            <a:r>
              <a:rPr lang="en-US" dirty="0" smtClean="0"/>
              <a:t>The tip of the extending actin recruits and activates </a:t>
            </a:r>
            <a:r>
              <a:rPr lang="en-US" dirty="0" err="1" smtClean="0"/>
              <a:t>src</a:t>
            </a:r>
            <a:r>
              <a:rPr lang="en-US" dirty="0" smtClean="0"/>
              <a:t> again</a:t>
            </a:r>
          </a:p>
          <a:p>
            <a:pPr lvl="1"/>
            <a:r>
              <a:rPr lang="en-US" dirty="0" err="1" smtClean="0"/>
              <a:t>Src</a:t>
            </a:r>
            <a:r>
              <a:rPr lang="en-US" dirty="0" smtClean="0"/>
              <a:t> stimulates actin-ruffle extension</a:t>
            </a:r>
            <a:endParaRPr lang="en-US" dirty="0"/>
          </a:p>
          <a:p>
            <a:r>
              <a:rPr lang="en-US" dirty="0" smtClean="0"/>
              <a:t>Directionality</a:t>
            </a:r>
            <a:endParaRPr lang="en-US" dirty="0"/>
          </a:p>
          <a:p>
            <a:pPr lvl="1"/>
            <a:r>
              <a:rPr lang="en-US" dirty="0" smtClean="0"/>
              <a:t>Initial tension in directions opposite initial force</a:t>
            </a:r>
            <a:endParaRPr lang="en-US" dirty="0"/>
          </a:p>
          <a:p>
            <a:pPr lvl="1"/>
            <a:r>
              <a:rPr lang="en-US" dirty="0" smtClean="0"/>
              <a:t>Quickly transmitted through cytoskeletal network to distal locations</a:t>
            </a:r>
          </a:p>
        </p:txBody>
      </p:sp>
      <p:sp>
        <p:nvSpPr>
          <p:cNvPr id="4" name="Title 1"/>
          <p:cNvSpPr txBox="1">
            <a:spLocks/>
          </p:cNvSpPr>
          <p:nvPr/>
        </p:nvSpPr>
        <p:spPr>
          <a:xfrm>
            <a:off x="441806" y="211523"/>
            <a:ext cx="8229600" cy="1143000"/>
          </a:xfrm>
          <a:prstGeom prst="rect">
            <a:avLst/>
          </a:prstGeom>
          <a:solidFill>
            <a:srgbClr val="FFFEB3">
              <a:alpha val="39000"/>
            </a:srgbClr>
          </a:solidFill>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Possible mechanism of wave propagation</a:t>
            </a:r>
            <a:endParaRPr lang="en-US" dirty="0"/>
          </a:p>
        </p:txBody>
      </p:sp>
    </p:spTree>
    <p:extLst>
      <p:ext uri="{BB962C8B-B14F-4D97-AF65-F5344CB8AC3E}">
        <p14:creationId xmlns:p14="http://schemas.microsoft.com/office/powerpoint/2010/main" val="240072236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051615" y="2568008"/>
            <a:ext cx="7487705" cy="33686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FRET reporter of </a:t>
            </a:r>
            <a:r>
              <a:rPr lang="en-US" sz="2400" dirty="0" err="1" smtClean="0"/>
              <a:t>Src</a:t>
            </a:r>
            <a:r>
              <a:rPr lang="en-US" sz="2400" dirty="0" smtClean="0"/>
              <a:t> activation from mechanical stimuli shows:</a:t>
            </a:r>
          </a:p>
          <a:p>
            <a:pPr lvl="1"/>
            <a:r>
              <a:rPr lang="en-US" sz="2000" dirty="0" smtClean="0"/>
              <a:t>Immediate </a:t>
            </a:r>
            <a:r>
              <a:rPr lang="en-US" sz="2000" dirty="0" smtClean="0"/>
              <a:t>distal </a:t>
            </a:r>
            <a:r>
              <a:rPr lang="en-US" sz="2000" dirty="0" err="1" smtClean="0"/>
              <a:t>Src</a:t>
            </a:r>
            <a:r>
              <a:rPr lang="en-US" sz="2000" dirty="0" smtClean="0"/>
              <a:t> activation</a:t>
            </a:r>
          </a:p>
          <a:p>
            <a:pPr lvl="1"/>
            <a:r>
              <a:rPr lang="en-US" sz="2000" dirty="0" smtClean="0"/>
              <a:t>Slower, wave-propagation of activation with speed </a:t>
            </a:r>
            <a:r>
              <a:rPr lang="en-US" sz="2000" dirty="0"/>
              <a:t>18.1 </a:t>
            </a:r>
            <a:r>
              <a:rPr lang="en-US" sz="2000" dirty="0" smtClean="0"/>
              <a:t>+/- </a:t>
            </a:r>
            <a:r>
              <a:rPr lang="en-US" sz="2000" dirty="0"/>
              <a:t>1.7 </a:t>
            </a:r>
            <a:r>
              <a:rPr lang="en-US" sz="2000" dirty="0" smtClean="0"/>
              <a:t>nm s</a:t>
            </a:r>
            <a:r>
              <a:rPr lang="en-US" sz="2000" baseline="30000" dirty="0" smtClean="0"/>
              <a:t>-1</a:t>
            </a:r>
            <a:r>
              <a:rPr lang="en-US" sz="2000" dirty="0" smtClean="0"/>
              <a:t> </a:t>
            </a:r>
          </a:p>
          <a:p>
            <a:pPr lvl="1"/>
            <a:r>
              <a:rPr lang="en-US" sz="2000" dirty="0" err="1"/>
              <a:t>L</a:t>
            </a:r>
            <a:r>
              <a:rPr lang="en-US" sz="2000" dirty="0" err="1" smtClean="0"/>
              <a:t>amellipodia</a:t>
            </a:r>
            <a:r>
              <a:rPr lang="en-US" sz="2000" dirty="0" smtClean="0"/>
              <a:t> protrusions appear at cell </a:t>
            </a:r>
            <a:r>
              <a:rPr lang="en-US" sz="2000" dirty="0" smtClean="0"/>
              <a:t>periphery</a:t>
            </a:r>
          </a:p>
          <a:p>
            <a:pPr lvl="1"/>
            <a:r>
              <a:rPr lang="en-US" sz="2000" dirty="0" smtClean="0"/>
              <a:t>Cytoskeleton necessary for long range activation</a:t>
            </a:r>
            <a:endParaRPr lang="en-US" sz="2000" dirty="0" smtClean="0"/>
          </a:p>
        </p:txBody>
      </p:sp>
      <p:sp>
        <p:nvSpPr>
          <p:cNvPr id="8" name="Title 1"/>
          <p:cNvSpPr txBox="1">
            <a:spLocks/>
          </p:cNvSpPr>
          <p:nvPr/>
        </p:nvSpPr>
        <p:spPr>
          <a:xfrm>
            <a:off x="441806" y="680723"/>
            <a:ext cx="8229600" cy="1143000"/>
          </a:xfrm>
          <a:prstGeom prst="rect">
            <a:avLst/>
          </a:prstGeom>
          <a:solidFill>
            <a:srgbClr val="FFFEB3">
              <a:alpha val="39000"/>
            </a:srgb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Summary – Key Results</a:t>
            </a:r>
            <a:endParaRPr lang="en-US" dirty="0"/>
          </a:p>
        </p:txBody>
      </p:sp>
    </p:spTree>
    <p:extLst>
      <p:ext uri="{BB962C8B-B14F-4D97-AF65-F5344CB8AC3E}">
        <p14:creationId xmlns:p14="http://schemas.microsoft.com/office/powerpoint/2010/main" val="357870666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xplosion 2 30"/>
          <p:cNvSpPr/>
          <p:nvPr/>
        </p:nvSpPr>
        <p:spPr>
          <a:xfrm>
            <a:off x="464897" y="1716422"/>
            <a:ext cx="2021224" cy="1570182"/>
          </a:xfrm>
          <a:prstGeom prst="irregularSeal2">
            <a:avLst/>
          </a:prstGeom>
          <a:solidFill>
            <a:srgbClr val="FFFE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Background: Effect of </a:t>
            </a:r>
            <a:br>
              <a:rPr lang="en-US" dirty="0" smtClean="0"/>
            </a:br>
            <a:r>
              <a:rPr lang="en-US" dirty="0" smtClean="0"/>
              <a:t>Mechanical Stimuli</a:t>
            </a:r>
            <a:endParaRPr lang="en-US" dirty="0"/>
          </a:p>
        </p:txBody>
      </p:sp>
      <p:sp>
        <p:nvSpPr>
          <p:cNvPr id="4" name="Rectangle 3"/>
          <p:cNvSpPr/>
          <p:nvPr/>
        </p:nvSpPr>
        <p:spPr>
          <a:xfrm>
            <a:off x="746607" y="2162846"/>
            <a:ext cx="1454728" cy="67733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Mechanical </a:t>
            </a:r>
          </a:p>
          <a:p>
            <a:pPr algn="ctr"/>
            <a:r>
              <a:rPr lang="en-US" dirty="0" smtClean="0"/>
              <a:t>Stimuli</a:t>
            </a:r>
            <a:endParaRPr lang="en-US" dirty="0"/>
          </a:p>
        </p:txBody>
      </p:sp>
      <p:sp>
        <p:nvSpPr>
          <p:cNvPr id="5" name="Rectangle 4"/>
          <p:cNvSpPr/>
          <p:nvPr/>
        </p:nvSpPr>
        <p:spPr>
          <a:xfrm>
            <a:off x="3071091" y="2162845"/>
            <a:ext cx="2147455" cy="67733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err="1" smtClean="0"/>
              <a:t>Integrins</a:t>
            </a:r>
            <a:endParaRPr lang="en-US" dirty="0"/>
          </a:p>
        </p:txBody>
      </p:sp>
      <p:sp>
        <p:nvSpPr>
          <p:cNvPr id="6" name="Rectangle 5"/>
          <p:cNvSpPr/>
          <p:nvPr/>
        </p:nvSpPr>
        <p:spPr>
          <a:xfrm>
            <a:off x="6604001" y="1908849"/>
            <a:ext cx="1676399" cy="116224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Cytoskeleton</a:t>
            </a:r>
            <a:endParaRPr lang="en-US" dirty="0" smtClean="0"/>
          </a:p>
        </p:txBody>
      </p:sp>
      <p:sp>
        <p:nvSpPr>
          <p:cNvPr id="7" name="Rectangle 6"/>
          <p:cNvSpPr/>
          <p:nvPr/>
        </p:nvSpPr>
        <p:spPr>
          <a:xfrm>
            <a:off x="3071091" y="3592943"/>
            <a:ext cx="2147455" cy="67733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err="1" smtClean="0"/>
              <a:t>Src</a:t>
            </a:r>
            <a:endParaRPr lang="en-US" dirty="0"/>
          </a:p>
        </p:txBody>
      </p:sp>
      <p:cxnSp>
        <p:nvCxnSpPr>
          <p:cNvPr id="11" name="Straight Arrow Connector 10"/>
          <p:cNvCxnSpPr>
            <a:stCxn id="4" idx="3"/>
            <a:endCxn id="5" idx="1"/>
          </p:cNvCxnSpPr>
          <p:nvPr/>
        </p:nvCxnSpPr>
        <p:spPr>
          <a:xfrm flipV="1">
            <a:off x="2201335" y="2501512"/>
            <a:ext cx="869756"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a:stCxn id="5" idx="2"/>
            <a:endCxn id="7" idx="0"/>
          </p:cNvCxnSpPr>
          <p:nvPr/>
        </p:nvCxnSpPr>
        <p:spPr>
          <a:xfrm>
            <a:off x="4144819" y="2840179"/>
            <a:ext cx="0" cy="75276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Straight Arrow Connector 23"/>
          <p:cNvCxnSpPr>
            <a:stCxn id="5" idx="3"/>
            <a:endCxn id="6" idx="1"/>
          </p:cNvCxnSpPr>
          <p:nvPr/>
        </p:nvCxnSpPr>
        <p:spPr>
          <a:xfrm flipV="1">
            <a:off x="5218546" y="2489970"/>
            <a:ext cx="1385455" cy="1154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Connector 27"/>
          <p:cNvCxnSpPr>
            <a:stCxn id="7" idx="3"/>
          </p:cNvCxnSpPr>
          <p:nvPr/>
        </p:nvCxnSpPr>
        <p:spPr>
          <a:xfrm>
            <a:off x="5218546" y="3931610"/>
            <a:ext cx="615757" cy="1539"/>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Arrow Connector 29"/>
          <p:cNvCxnSpPr/>
          <p:nvPr/>
        </p:nvCxnSpPr>
        <p:spPr>
          <a:xfrm flipV="1">
            <a:off x="5834303" y="2501512"/>
            <a:ext cx="0" cy="14316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2" name="Oval 31"/>
          <p:cNvSpPr/>
          <p:nvPr/>
        </p:nvSpPr>
        <p:spPr>
          <a:xfrm>
            <a:off x="2994121" y="2840179"/>
            <a:ext cx="808182" cy="554182"/>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SH3</a:t>
            </a:r>
            <a:endParaRPr lang="en-US" dirty="0"/>
          </a:p>
        </p:txBody>
      </p:sp>
      <p:cxnSp>
        <p:nvCxnSpPr>
          <p:cNvPr id="35" name="Elbow Connector 34"/>
          <p:cNvCxnSpPr>
            <a:stCxn id="32" idx="2"/>
          </p:cNvCxnSpPr>
          <p:nvPr/>
        </p:nvCxnSpPr>
        <p:spPr>
          <a:xfrm rot="10800000" flipH="1" flipV="1">
            <a:off x="2994121" y="3117270"/>
            <a:ext cx="76970" cy="762000"/>
          </a:xfrm>
          <a:prstGeom prst="bentConnector4">
            <a:avLst>
              <a:gd name="adj1" fmla="val -296999"/>
              <a:gd name="adj2" fmla="val 68182"/>
            </a:avLst>
          </a:prstGeom>
        </p:spPr>
        <p:style>
          <a:lnRef idx="2">
            <a:schemeClr val="dk1"/>
          </a:lnRef>
          <a:fillRef idx="0">
            <a:schemeClr val="dk1"/>
          </a:fillRef>
          <a:effectRef idx="1">
            <a:schemeClr val="dk1"/>
          </a:effectRef>
          <a:fontRef idx="minor">
            <a:schemeClr val="tx1"/>
          </a:fontRef>
        </p:style>
      </p:cxnSp>
      <p:sp>
        <p:nvSpPr>
          <p:cNvPr id="38" name="Content Placeholder 2"/>
          <p:cNvSpPr>
            <a:spLocks noGrp="1"/>
          </p:cNvSpPr>
          <p:nvPr>
            <p:ph idx="1"/>
          </p:nvPr>
        </p:nvSpPr>
        <p:spPr>
          <a:xfrm>
            <a:off x="457200" y="4541212"/>
            <a:ext cx="8229600" cy="1584951"/>
          </a:xfrm>
        </p:spPr>
        <p:txBody>
          <a:bodyPr>
            <a:normAutofit fontScale="92500" lnSpcReduction="10000"/>
          </a:bodyPr>
          <a:lstStyle/>
          <a:p>
            <a:r>
              <a:rPr lang="en-US" dirty="0" smtClean="0"/>
              <a:t>Mechanical stimuli activate </a:t>
            </a:r>
            <a:r>
              <a:rPr lang="en-US" dirty="0" err="1" smtClean="0"/>
              <a:t>integrins</a:t>
            </a:r>
            <a:endParaRPr lang="en-US" dirty="0" smtClean="0"/>
          </a:p>
          <a:p>
            <a:r>
              <a:rPr lang="en-US" dirty="0" err="1" smtClean="0"/>
              <a:t>Integrins</a:t>
            </a:r>
            <a:r>
              <a:rPr lang="en-US" dirty="0" smtClean="0"/>
              <a:t> activate </a:t>
            </a:r>
            <a:r>
              <a:rPr lang="en-US" dirty="0" err="1" smtClean="0"/>
              <a:t>Src</a:t>
            </a:r>
            <a:r>
              <a:rPr lang="en-US" dirty="0" smtClean="0"/>
              <a:t> kinase activity</a:t>
            </a:r>
          </a:p>
          <a:p>
            <a:r>
              <a:rPr lang="en-US" dirty="0" err="1" smtClean="0"/>
              <a:t>Src</a:t>
            </a:r>
            <a:r>
              <a:rPr lang="en-US" dirty="0" smtClean="0"/>
              <a:t> regulates integrin/cytoskeleton interactions</a:t>
            </a:r>
            <a:endParaRPr lang="en-US" dirty="0"/>
          </a:p>
        </p:txBody>
      </p:sp>
    </p:spTree>
    <p:extLst>
      <p:ext uri="{BB962C8B-B14F-4D97-AF65-F5344CB8AC3E}">
        <p14:creationId xmlns:p14="http://schemas.microsoft.com/office/powerpoint/2010/main" val="40756608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837" y="2960881"/>
            <a:ext cx="8229600" cy="1143000"/>
          </a:xfrm>
          <a:solidFill>
            <a:srgbClr val="FFFEB3">
              <a:alpha val="45000"/>
            </a:srgbClr>
          </a:solidFill>
        </p:spPr>
        <p:txBody>
          <a:bodyPr/>
          <a:lstStyle/>
          <a:p>
            <a:r>
              <a:rPr lang="en-US" dirty="0" smtClean="0"/>
              <a:t>Experimental Overview</a:t>
            </a:r>
            <a:endParaRPr lang="en-US" dirty="0"/>
          </a:p>
        </p:txBody>
      </p:sp>
      <p:sp>
        <p:nvSpPr>
          <p:cNvPr id="3" name="Content Placeholder 2"/>
          <p:cNvSpPr>
            <a:spLocks noGrp="1"/>
          </p:cNvSpPr>
          <p:nvPr>
            <p:ph idx="1"/>
          </p:nvPr>
        </p:nvSpPr>
        <p:spPr>
          <a:xfrm>
            <a:off x="457200" y="4310303"/>
            <a:ext cx="8229600" cy="1885758"/>
          </a:xfrm>
        </p:spPr>
        <p:txBody>
          <a:bodyPr>
            <a:normAutofit lnSpcReduction="10000"/>
          </a:bodyPr>
          <a:lstStyle/>
          <a:p>
            <a:r>
              <a:rPr lang="en-US" sz="2200" dirty="0" smtClean="0"/>
              <a:t>Develop a FRET reporter specific for </a:t>
            </a:r>
            <a:r>
              <a:rPr lang="en-US" sz="2200" dirty="0" err="1" smtClean="0"/>
              <a:t>Src</a:t>
            </a:r>
            <a:r>
              <a:rPr lang="en-US" sz="2200" dirty="0" smtClean="0"/>
              <a:t> activation</a:t>
            </a:r>
          </a:p>
          <a:p>
            <a:r>
              <a:rPr lang="en-US" sz="2200" dirty="0" smtClean="0"/>
              <a:t>Use optical tweezers to create mechanical stimuli on beads coated with </a:t>
            </a:r>
            <a:r>
              <a:rPr lang="en-US" sz="2200" dirty="0" err="1" smtClean="0"/>
              <a:t>fibronectin</a:t>
            </a:r>
            <a:endParaRPr lang="en-US" sz="2200" dirty="0" smtClean="0"/>
          </a:p>
          <a:p>
            <a:r>
              <a:rPr lang="en-US" sz="2200" dirty="0" smtClean="0"/>
              <a:t>Measure </a:t>
            </a:r>
            <a:r>
              <a:rPr lang="en-US" sz="2200" dirty="0" err="1" smtClean="0"/>
              <a:t>Src</a:t>
            </a:r>
            <a:r>
              <a:rPr lang="en-US" sz="2200" dirty="0" smtClean="0"/>
              <a:t> activation through entire cell through fluorescence microscopy</a:t>
            </a:r>
            <a:endParaRPr lang="en-US" sz="2200" dirty="0"/>
          </a:p>
        </p:txBody>
      </p:sp>
      <p:sp>
        <p:nvSpPr>
          <p:cNvPr id="4" name="Title 1"/>
          <p:cNvSpPr txBox="1">
            <a:spLocks/>
          </p:cNvSpPr>
          <p:nvPr/>
        </p:nvSpPr>
        <p:spPr>
          <a:xfrm>
            <a:off x="441806" y="211523"/>
            <a:ext cx="8229600" cy="1143000"/>
          </a:xfrm>
          <a:prstGeom prst="rect">
            <a:avLst/>
          </a:prstGeom>
          <a:solidFill>
            <a:srgbClr val="FFFEB3">
              <a:alpha val="39000"/>
            </a:srgb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Motivation</a:t>
            </a:r>
            <a:endParaRPr lang="en-US" dirty="0"/>
          </a:p>
        </p:txBody>
      </p:sp>
      <p:sp>
        <p:nvSpPr>
          <p:cNvPr id="5" name="Content Placeholder 2"/>
          <p:cNvSpPr txBox="1">
            <a:spLocks/>
          </p:cNvSpPr>
          <p:nvPr/>
        </p:nvSpPr>
        <p:spPr>
          <a:xfrm>
            <a:off x="615758" y="1577878"/>
            <a:ext cx="7820121" cy="1383003"/>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Mechanical stimuli influence critical cell functions yet little is known about the mechanism of </a:t>
            </a:r>
            <a:r>
              <a:rPr lang="en-US" dirty="0" err="1" smtClean="0"/>
              <a:t>mechanotransduction</a:t>
            </a:r>
            <a:endParaRPr lang="en-US" dirty="0" smtClean="0"/>
          </a:p>
          <a:p>
            <a:r>
              <a:rPr lang="en-US" dirty="0" smtClean="0"/>
              <a:t>This method allows imagining and quantification of </a:t>
            </a:r>
            <a:r>
              <a:rPr lang="en-US" dirty="0" err="1" smtClean="0"/>
              <a:t>spacio</a:t>
            </a:r>
            <a:r>
              <a:rPr lang="en-US" dirty="0" smtClean="0"/>
              <a:t>-temporal </a:t>
            </a:r>
            <a:r>
              <a:rPr lang="en-US" dirty="0" err="1" smtClean="0"/>
              <a:t>Src</a:t>
            </a:r>
            <a:r>
              <a:rPr lang="en-US" dirty="0" smtClean="0"/>
              <a:t> activation</a:t>
            </a:r>
            <a:endParaRPr lang="en-US" dirty="0"/>
          </a:p>
        </p:txBody>
      </p:sp>
    </p:spTree>
    <p:extLst>
      <p:ext uri="{BB962C8B-B14F-4D97-AF65-F5344CB8AC3E}">
        <p14:creationId xmlns:p14="http://schemas.microsoft.com/office/powerpoint/2010/main" val="7887130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Picture 4.png"/>
          <p:cNvPicPr>
            <a:picLocks noGrp="1" noChangeAspect="1"/>
          </p:cNvPicPr>
          <p:nvPr>
            <p:ph idx="1"/>
          </p:nvPr>
        </p:nvPicPr>
        <p:blipFill rotWithShape="1">
          <a:blip r:embed="rId3">
            <a:extLst>
              <a:ext uri="{28A0092B-C50C-407E-A947-70E740481C1C}">
                <a14:useLocalDpi xmlns:a14="http://schemas.microsoft.com/office/drawing/2010/main" val="0"/>
              </a:ext>
            </a:extLst>
          </a:blip>
          <a:srcRect t="27" b="732"/>
          <a:stretch/>
        </p:blipFill>
        <p:spPr>
          <a:xfrm>
            <a:off x="241684" y="1696336"/>
            <a:ext cx="5933019" cy="4561299"/>
          </a:xfrm>
        </p:spPr>
      </p:pic>
      <p:sp>
        <p:nvSpPr>
          <p:cNvPr id="2" name="Title 1"/>
          <p:cNvSpPr>
            <a:spLocks noGrp="1"/>
          </p:cNvSpPr>
          <p:nvPr>
            <p:ph type="title"/>
          </p:nvPr>
        </p:nvSpPr>
        <p:spPr/>
        <p:txBody>
          <a:bodyPr/>
          <a:lstStyle/>
          <a:p>
            <a:r>
              <a:rPr lang="en-US" dirty="0" err="1" smtClean="0"/>
              <a:t>Src</a:t>
            </a:r>
            <a:r>
              <a:rPr lang="en-US" dirty="0" smtClean="0"/>
              <a:t> Activation Reporter Design</a:t>
            </a:r>
            <a:endParaRPr lang="en-US" dirty="0"/>
          </a:p>
        </p:txBody>
      </p:sp>
      <p:cxnSp>
        <p:nvCxnSpPr>
          <p:cNvPr id="8" name="Straight Connector 7"/>
          <p:cNvCxnSpPr/>
          <p:nvPr/>
        </p:nvCxnSpPr>
        <p:spPr>
          <a:xfrm flipV="1">
            <a:off x="4325697" y="1485515"/>
            <a:ext cx="0" cy="546485"/>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flipH="1">
            <a:off x="1624061" y="1485515"/>
            <a:ext cx="2701636" cy="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a:off x="1624061" y="1485515"/>
            <a:ext cx="0" cy="54648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Content Placeholder 2"/>
          <p:cNvSpPr txBox="1">
            <a:spLocks/>
          </p:cNvSpPr>
          <p:nvPr/>
        </p:nvSpPr>
        <p:spPr>
          <a:xfrm>
            <a:off x="6126787" y="2162847"/>
            <a:ext cx="2447637" cy="3963315"/>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t>Src</a:t>
            </a:r>
            <a:r>
              <a:rPr lang="en-US" dirty="0"/>
              <a:t>-</a:t>
            </a:r>
            <a:r>
              <a:rPr lang="en-US" dirty="0" smtClean="0"/>
              <a:t>induced phosphorylation of the substrate allows it to bind to the SH2 </a:t>
            </a:r>
            <a:r>
              <a:rPr lang="en-US" dirty="0" err="1" smtClean="0"/>
              <a:t>phosphopeptide</a:t>
            </a:r>
            <a:r>
              <a:rPr lang="en-US" dirty="0" smtClean="0"/>
              <a:t> binding pocket</a:t>
            </a:r>
          </a:p>
          <a:p>
            <a:r>
              <a:rPr lang="en-US" dirty="0" err="1" smtClean="0"/>
              <a:t>Src</a:t>
            </a:r>
            <a:r>
              <a:rPr lang="en-US" dirty="0" smtClean="0"/>
              <a:t> activation causes a loss of FRET</a:t>
            </a:r>
          </a:p>
          <a:p>
            <a:r>
              <a:rPr lang="en-US" dirty="0" smtClean="0"/>
              <a:t>A206K mutation to create monomeric reporter</a:t>
            </a:r>
          </a:p>
          <a:p>
            <a:r>
              <a:rPr lang="en-US" dirty="0" smtClean="0"/>
              <a:t>Mutation of Y662/664F prevented phosphorylation and FRET loss</a:t>
            </a:r>
          </a:p>
        </p:txBody>
      </p:sp>
    </p:spTree>
    <p:extLst>
      <p:ext uri="{BB962C8B-B14F-4D97-AF65-F5344CB8AC3E}">
        <p14:creationId xmlns:p14="http://schemas.microsoft.com/office/powerpoint/2010/main" val="268093887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Reporter shows change in emission intensity and </a:t>
            </a:r>
            <a:r>
              <a:rPr lang="en-US" dirty="0" err="1" smtClean="0"/>
              <a:t>Src</a:t>
            </a:r>
            <a:r>
              <a:rPr lang="en-US" dirty="0" smtClean="0"/>
              <a:t> specificity</a:t>
            </a:r>
            <a:endParaRPr lang="en-US" dirty="0"/>
          </a:p>
        </p:txBody>
      </p:sp>
      <p:pic>
        <p:nvPicPr>
          <p:cNvPr id="4" name="Content Placeholder 3"/>
          <p:cNvPicPr>
            <a:picLocks noGrp="1" noChangeAspect="1"/>
          </p:cNvPicPr>
          <p:nvPr>
            <p:ph idx="1"/>
          </p:nvPr>
        </p:nvPicPr>
        <p:blipFill rotWithShape="1">
          <a:blip r:embed="rId3"/>
          <a:srcRect l="66267" r="-739"/>
          <a:stretch/>
        </p:blipFill>
        <p:spPr>
          <a:xfrm>
            <a:off x="1008302" y="1792624"/>
            <a:ext cx="3017214" cy="4525963"/>
          </a:xfrm>
        </p:spPr>
      </p:pic>
      <p:sp>
        <p:nvSpPr>
          <p:cNvPr id="5" name="Content Placeholder 2"/>
          <p:cNvSpPr txBox="1">
            <a:spLocks/>
          </p:cNvSpPr>
          <p:nvPr/>
        </p:nvSpPr>
        <p:spPr>
          <a:xfrm>
            <a:off x="5049213" y="2355273"/>
            <a:ext cx="3348182" cy="30403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Emission spectra changes after </a:t>
            </a:r>
            <a:r>
              <a:rPr lang="en-US" sz="2400" dirty="0" err="1" smtClean="0"/>
              <a:t>Src</a:t>
            </a:r>
            <a:r>
              <a:rPr lang="en-US" sz="2400" dirty="0" smtClean="0"/>
              <a:t> activation</a:t>
            </a:r>
          </a:p>
          <a:p>
            <a:r>
              <a:rPr lang="en-US" sz="2400" dirty="0" smtClean="0"/>
              <a:t>CFP/YFP ratio change after kinase activation shows high </a:t>
            </a:r>
            <a:r>
              <a:rPr lang="en-US" sz="2400" dirty="0" err="1" smtClean="0"/>
              <a:t>Src</a:t>
            </a:r>
            <a:r>
              <a:rPr lang="en-US" sz="2400" dirty="0" smtClean="0"/>
              <a:t> specificity</a:t>
            </a:r>
          </a:p>
        </p:txBody>
      </p:sp>
    </p:spTree>
    <p:extLst>
      <p:ext uri="{BB962C8B-B14F-4D97-AF65-F5344CB8AC3E}">
        <p14:creationId xmlns:p14="http://schemas.microsoft.com/office/powerpoint/2010/main" val="344712059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Src</a:t>
            </a:r>
            <a:r>
              <a:rPr lang="en-US" dirty="0" smtClean="0"/>
              <a:t> activated by </a:t>
            </a:r>
            <a:r>
              <a:rPr lang="en-US" dirty="0" smtClean="0"/>
              <a:t>EGF in </a:t>
            </a:r>
            <a:r>
              <a:rPr lang="en-US" dirty="0" err="1" smtClean="0"/>
              <a:t>HeLa</a:t>
            </a:r>
            <a:r>
              <a:rPr lang="en-US" dirty="0" smtClean="0"/>
              <a:t> cells</a:t>
            </a:r>
            <a:endParaRPr lang="en-US" dirty="0"/>
          </a:p>
        </p:txBody>
      </p:sp>
      <p:sp>
        <p:nvSpPr>
          <p:cNvPr id="7" name="Content Placeholder 2"/>
          <p:cNvSpPr txBox="1">
            <a:spLocks/>
          </p:cNvSpPr>
          <p:nvPr/>
        </p:nvSpPr>
        <p:spPr>
          <a:xfrm>
            <a:off x="823576" y="1785697"/>
            <a:ext cx="7212059" cy="18780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The CFP/YFP emission ratio changes in response to epidermal growth factor (EGF) treatment – a known activator of </a:t>
            </a:r>
            <a:r>
              <a:rPr lang="en-US" sz="2400" dirty="0" err="1" smtClean="0"/>
              <a:t>Src</a:t>
            </a:r>
            <a:endParaRPr lang="en-US" sz="2400" dirty="0" smtClean="0"/>
          </a:p>
        </p:txBody>
      </p:sp>
      <p:pic>
        <p:nvPicPr>
          <p:cNvPr id="9" name="Content Placeholder 8" descr="Picture 3.png"/>
          <p:cNvPicPr>
            <a:picLocks noGrp="1" noChangeAspect="1"/>
          </p:cNvPicPr>
          <p:nvPr>
            <p:ph idx="1"/>
          </p:nvPr>
        </p:nvPicPr>
        <p:blipFill rotWithShape="1">
          <a:blip r:embed="rId3">
            <a:extLst>
              <a:ext uri="{28A0092B-C50C-407E-A947-70E740481C1C}">
                <a14:useLocalDpi xmlns:a14="http://schemas.microsoft.com/office/drawing/2010/main" val="0"/>
              </a:ext>
            </a:extLst>
          </a:blip>
          <a:srcRect r="1723"/>
          <a:stretch/>
        </p:blipFill>
        <p:spPr>
          <a:xfrm>
            <a:off x="235633" y="3253582"/>
            <a:ext cx="8601538" cy="2215598"/>
          </a:xfrm>
        </p:spPr>
      </p:pic>
    </p:spTree>
    <p:extLst>
      <p:ext uri="{BB962C8B-B14F-4D97-AF65-F5344CB8AC3E}">
        <p14:creationId xmlns:p14="http://schemas.microsoft.com/office/powerpoint/2010/main" val="149308045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2182" y="560484"/>
            <a:ext cx="5084618" cy="1143000"/>
          </a:xfrm>
        </p:spPr>
        <p:txBody>
          <a:bodyPr>
            <a:noAutofit/>
          </a:bodyPr>
          <a:lstStyle/>
          <a:p>
            <a:r>
              <a:rPr lang="en-US" sz="3200" dirty="0" err="1" smtClean="0"/>
              <a:t>Fibronectin</a:t>
            </a:r>
            <a:r>
              <a:rPr lang="en-US" sz="3200" dirty="0" smtClean="0"/>
              <a:t> coated beads activate </a:t>
            </a:r>
            <a:r>
              <a:rPr lang="en-US" sz="3200" dirty="0" err="1" smtClean="0"/>
              <a:t>Src</a:t>
            </a:r>
            <a:r>
              <a:rPr lang="en-US" sz="3200" dirty="0" smtClean="0"/>
              <a:t> shown by local FRET </a:t>
            </a:r>
            <a:r>
              <a:rPr lang="en-US" sz="3200" dirty="0" smtClean="0"/>
              <a:t>response in HUVEC cells</a:t>
            </a:r>
            <a:endParaRPr lang="en-US" sz="3200" dirty="0"/>
          </a:p>
        </p:txBody>
      </p:sp>
      <p:pic>
        <p:nvPicPr>
          <p:cNvPr id="5" name="Picture 4" descr="Picture 1.png"/>
          <p:cNvPicPr>
            <a:picLocks noChangeAspect="1"/>
          </p:cNvPicPr>
          <p:nvPr/>
        </p:nvPicPr>
        <p:blipFill rotWithShape="1">
          <a:blip r:embed="rId5">
            <a:extLst>
              <a:ext uri="{28A0092B-C50C-407E-A947-70E740481C1C}">
                <a14:useLocalDpi xmlns:a14="http://schemas.microsoft.com/office/drawing/2010/main" val="0"/>
              </a:ext>
            </a:extLst>
          </a:blip>
          <a:srcRect l="7938"/>
          <a:stretch/>
        </p:blipFill>
        <p:spPr>
          <a:xfrm>
            <a:off x="1601066" y="3746770"/>
            <a:ext cx="5980546" cy="2717987"/>
          </a:xfrm>
          <a:prstGeom prst="rect">
            <a:avLst/>
          </a:prstGeom>
        </p:spPr>
      </p:pic>
      <p:pic>
        <p:nvPicPr>
          <p:cNvPr id="7" name="nature03469-s5.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700520" y="585451"/>
            <a:ext cx="2693843" cy="3111594"/>
          </a:xfrm>
        </p:spPr>
      </p:pic>
      <p:sp>
        <p:nvSpPr>
          <p:cNvPr id="8" name="Content Placeholder 2"/>
          <p:cNvSpPr txBox="1">
            <a:spLocks/>
          </p:cNvSpPr>
          <p:nvPr/>
        </p:nvSpPr>
        <p:spPr>
          <a:xfrm>
            <a:off x="3871576" y="2203974"/>
            <a:ext cx="4756728" cy="1542796"/>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err="1" smtClean="0"/>
              <a:t>Src</a:t>
            </a:r>
            <a:r>
              <a:rPr lang="en-US" sz="2400" dirty="0" smtClean="0"/>
              <a:t> is activated by integrin clustering</a:t>
            </a:r>
          </a:p>
          <a:p>
            <a:r>
              <a:rPr lang="en-US" sz="2400" dirty="0" smtClean="0"/>
              <a:t>Small concentration of reporter near membrane so </a:t>
            </a:r>
            <a:r>
              <a:rPr lang="en-US" sz="2400" dirty="0"/>
              <a:t>r</a:t>
            </a:r>
            <a:r>
              <a:rPr lang="en-US" sz="2400" dirty="0" smtClean="0"/>
              <a:t>eporter is localized to </a:t>
            </a:r>
            <a:r>
              <a:rPr lang="en-US" sz="2400" dirty="0" err="1" smtClean="0"/>
              <a:t>lamellipodia</a:t>
            </a:r>
            <a:r>
              <a:rPr lang="en-US" sz="2400" dirty="0" smtClean="0"/>
              <a:t> with a fusion of the 16 N-terminal residues from Lyn kinase</a:t>
            </a:r>
          </a:p>
          <a:p>
            <a:endParaRPr lang="en-US" sz="2400" dirty="0" smtClean="0"/>
          </a:p>
        </p:txBody>
      </p:sp>
    </p:spTree>
    <p:extLst>
      <p:ext uri="{BB962C8B-B14F-4D97-AF65-F5344CB8AC3E}">
        <p14:creationId xmlns:p14="http://schemas.microsoft.com/office/powerpoint/2010/main" val="12759588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485" y="636397"/>
            <a:ext cx="8394315" cy="1143000"/>
          </a:xfrm>
        </p:spPr>
        <p:txBody>
          <a:bodyPr>
            <a:noAutofit/>
          </a:bodyPr>
          <a:lstStyle/>
          <a:p>
            <a:r>
              <a:rPr lang="en-US" sz="3800" dirty="0" smtClean="0"/>
              <a:t>Laser-</a:t>
            </a:r>
            <a:r>
              <a:rPr lang="en-US" sz="3800" dirty="0" err="1" smtClean="0"/>
              <a:t>tweezer</a:t>
            </a:r>
            <a:r>
              <a:rPr lang="en-US" sz="3800" dirty="0" smtClean="0"/>
              <a:t> traction on upper right bead causes distal </a:t>
            </a:r>
            <a:r>
              <a:rPr lang="en-US" sz="3800" dirty="0" err="1" smtClean="0"/>
              <a:t>Src</a:t>
            </a:r>
            <a:r>
              <a:rPr lang="en-US" sz="3800" dirty="0" smtClean="0"/>
              <a:t> activation</a:t>
            </a:r>
            <a:endParaRPr lang="en-US" sz="3800" dirty="0"/>
          </a:p>
        </p:txBody>
      </p:sp>
      <p:pic>
        <p:nvPicPr>
          <p:cNvPr id="4" name="Content Placeholder 3" descr="Picture 7.png"/>
          <p:cNvPicPr>
            <a:picLocks noGrp="1" noChangeAspect="1"/>
          </p:cNvPicPr>
          <p:nvPr>
            <p:ph idx="1"/>
          </p:nvPr>
        </p:nvPicPr>
        <p:blipFill rotWithShape="1">
          <a:blip r:embed="rId3">
            <a:extLst>
              <a:ext uri="{28A0092B-C50C-407E-A947-70E740481C1C}">
                <a14:useLocalDpi xmlns:a14="http://schemas.microsoft.com/office/drawing/2010/main" val="0"/>
              </a:ext>
            </a:extLst>
          </a:blip>
          <a:srcRect l="30776" r="878"/>
          <a:stretch/>
        </p:blipFill>
        <p:spPr>
          <a:xfrm>
            <a:off x="2763211" y="2226171"/>
            <a:ext cx="6165273" cy="4184780"/>
          </a:xfrm>
        </p:spPr>
      </p:pic>
      <p:pic>
        <p:nvPicPr>
          <p:cNvPr id="5" name="Content Placeholder 3" descr="Picture 7.png"/>
          <p:cNvPicPr>
            <a:picLocks noChangeAspect="1"/>
          </p:cNvPicPr>
          <p:nvPr/>
        </p:nvPicPr>
        <p:blipFill rotWithShape="1">
          <a:blip r:embed="rId3">
            <a:extLst>
              <a:ext uri="{28A0092B-C50C-407E-A947-70E740481C1C}">
                <a14:useLocalDpi xmlns:a14="http://schemas.microsoft.com/office/drawing/2010/main" val="0"/>
              </a:ext>
            </a:extLst>
          </a:blip>
          <a:srcRect l="3387" t="14305" r="69224" b="20769"/>
          <a:stretch/>
        </p:blipFill>
        <p:spPr>
          <a:xfrm>
            <a:off x="292485" y="2994120"/>
            <a:ext cx="2470727" cy="2717031"/>
          </a:xfrm>
          <a:prstGeom prst="rect">
            <a:avLst/>
          </a:prstGeom>
        </p:spPr>
      </p:pic>
      <p:sp>
        <p:nvSpPr>
          <p:cNvPr id="7" name="TextBox 6"/>
          <p:cNvSpPr txBox="1"/>
          <p:nvPr/>
        </p:nvSpPr>
        <p:spPr>
          <a:xfrm>
            <a:off x="1931939" y="614987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4703990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p 9.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59667" y="120182"/>
            <a:ext cx="5145017" cy="6317159"/>
          </a:xfrm>
        </p:spPr>
      </p:pic>
    </p:spTree>
    <p:extLst>
      <p:ext uri="{BB962C8B-B14F-4D97-AF65-F5344CB8AC3E}">
        <p14:creationId xmlns:p14="http://schemas.microsoft.com/office/powerpoint/2010/main" val="26264547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1005</TotalTime>
  <Words>1469</Words>
  <Application>Microsoft Macintosh PowerPoint</Application>
  <PresentationFormat>On-screen Show (4:3)</PresentationFormat>
  <Paragraphs>102</Paragraphs>
  <Slides>14</Slides>
  <Notes>12</Notes>
  <HiddenSlides>0</HiddenSlides>
  <MMClips>3</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Visualizing the Mechanical Activation of Src</vt:lpstr>
      <vt:lpstr>Background: Effect of  Mechanical Stimuli</vt:lpstr>
      <vt:lpstr>Experimental Overview</vt:lpstr>
      <vt:lpstr>Src Activation Reporter Design</vt:lpstr>
      <vt:lpstr>Reporter shows change in emission intensity and Src specificity</vt:lpstr>
      <vt:lpstr>Src activated by EGF in HeLa cells</vt:lpstr>
      <vt:lpstr>Fibronectin coated beads activate Src shown by local FRET response in HUVEC cells</vt:lpstr>
      <vt:lpstr>Laser-tweezer traction on upper right bead causes distal Src activation</vt:lpstr>
      <vt:lpstr>PowerPoint Presentation</vt:lpstr>
      <vt:lpstr>Wave propagation of Src activation by laser-tweezer force</vt:lpstr>
      <vt:lpstr>Inhibition of Microfilaments and Microtubules</vt:lpstr>
      <vt:lpstr>Src Direction  of Activation</vt:lpstr>
      <vt:lpstr>PowerPoint Presentation</vt:lpstr>
      <vt:lpstr>PowerPoint Presentation</vt:lpstr>
    </vt:vector>
  </TitlesOfParts>
  <Company>Massachusetts Institute of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Visualizing the Mechanical Activation of Src</dc:title>
  <dc:creator>Tina Stutzman</dc:creator>
  <cp:lastModifiedBy>Tina Stutzman</cp:lastModifiedBy>
  <cp:revision>28</cp:revision>
  <dcterms:created xsi:type="dcterms:W3CDTF">2011-12-04T15:48:57Z</dcterms:created>
  <dcterms:modified xsi:type="dcterms:W3CDTF">2011-12-13T08:30:54Z</dcterms:modified>
</cp:coreProperties>
</file>