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77" r:id="rId8"/>
    <p:sldId id="263" r:id="rId9"/>
    <p:sldId id="264" r:id="rId10"/>
    <p:sldId id="265" r:id="rId11"/>
    <p:sldId id="266" r:id="rId12"/>
    <p:sldId id="271" r:id="rId13"/>
    <p:sldId id="262" r:id="rId14"/>
    <p:sldId id="270" r:id="rId15"/>
    <p:sldId id="275" r:id="rId16"/>
    <p:sldId id="267" r:id="rId17"/>
    <p:sldId id="269" r:id="rId18"/>
    <p:sldId id="272" r:id="rId19"/>
    <p:sldId id="276" r:id="rId20"/>
    <p:sldId id="273" r:id="rId21"/>
    <p:sldId id="279" r:id="rId22"/>
    <p:sldId id="274" r:id="rId23"/>
    <p:sldId id="278"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p:scale>
          <a:sx n="122" d="100"/>
          <a:sy n="122" d="100"/>
        </p:scale>
        <p:origin x="-96"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2E4C381-1803-475B-844F-9C3E1B33B82B}" type="datetimeFigureOut">
              <a:rPr lang="en-US" smtClean="0"/>
              <a:t>10/1/2014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CA100A-3A5B-45B9-8D54-E71121D3FC68}" type="slidenum">
              <a:rPr lang="en-US" smtClean="0"/>
              <a:t>‹#›</a:t>
            </a:fld>
            <a:endParaRPr lang="en-US"/>
          </a:p>
        </p:txBody>
      </p:sp>
    </p:spTree>
    <p:extLst>
      <p:ext uri="{BB962C8B-B14F-4D97-AF65-F5344CB8AC3E}">
        <p14:creationId xmlns:p14="http://schemas.microsoft.com/office/powerpoint/2010/main" val="3451731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E4C381-1803-475B-844F-9C3E1B33B82B}" type="datetimeFigureOut">
              <a:rPr lang="en-US" smtClean="0"/>
              <a:t>10/1/2014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CA100A-3A5B-45B9-8D54-E71121D3FC68}" type="slidenum">
              <a:rPr lang="en-US" smtClean="0"/>
              <a:t>‹#›</a:t>
            </a:fld>
            <a:endParaRPr lang="en-US"/>
          </a:p>
        </p:txBody>
      </p:sp>
    </p:spTree>
    <p:extLst>
      <p:ext uri="{BB962C8B-B14F-4D97-AF65-F5344CB8AC3E}">
        <p14:creationId xmlns:p14="http://schemas.microsoft.com/office/powerpoint/2010/main" val="3802697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E4C381-1803-475B-844F-9C3E1B33B82B}" type="datetimeFigureOut">
              <a:rPr lang="en-US" smtClean="0"/>
              <a:t>10/1/2014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CA100A-3A5B-45B9-8D54-E71121D3FC68}" type="slidenum">
              <a:rPr lang="en-US" smtClean="0"/>
              <a:t>‹#›</a:t>
            </a:fld>
            <a:endParaRPr lang="en-US"/>
          </a:p>
        </p:txBody>
      </p:sp>
    </p:spTree>
    <p:extLst>
      <p:ext uri="{BB962C8B-B14F-4D97-AF65-F5344CB8AC3E}">
        <p14:creationId xmlns:p14="http://schemas.microsoft.com/office/powerpoint/2010/main" val="6930659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E4C381-1803-475B-844F-9C3E1B33B82B}" type="datetimeFigureOut">
              <a:rPr lang="en-US" smtClean="0"/>
              <a:t>10/1/2014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CA100A-3A5B-45B9-8D54-E71121D3FC68}" type="slidenum">
              <a:rPr lang="en-US" smtClean="0"/>
              <a:t>‹#›</a:t>
            </a:fld>
            <a:endParaRPr lang="en-US"/>
          </a:p>
        </p:txBody>
      </p:sp>
    </p:spTree>
    <p:extLst>
      <p:ext uri="{BB962C8B-B14F-4D97-AF65-F5344CB8AC3E}">
        <p14:creationId xmlns:p14="http://schemas.microsoft.com/office/powerpoint/2010/main" val="31084854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2E4C381-1803-475B-844F-9C3E1B33B82B}" type="datetimeFigureOut">
              <a:rPr lang="en-US" smtClean="0"/>
              <a:t>10/1/2014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CA100A-3A5B-45B9-8D54-E71121D3FC68}" type="slidenum">
              <a:rPr lang="en-US" smtClean="0"/>
              <a:t>‹#›</a:t>
            </a:fld>
            <a:endParaRPr lang="en-US"/>
          </a:p>
        </p:txBody>
      </p:sp>
    </p:spTree>
    <p:extLst>
      <p:ext uri="{BB962C8B-B14F-4D97-AF65-F5344CB8AC3E}">
        <p14:creationId xmlns:p14="http://schemas.microsoft.com/office/powerpoint/2010/main" val="38513925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2E4C381-1803-475B-844F-9C3E1B33B82B}" type="datetimeFigureOut">
              <a:rPr lang="en-US" smtClean="0"/>
              <a:t>10/1/2014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CA100A-3A5B-45B9-8D54-E71121D3FC68}" type="slidenum">
              <a:rPr lang="en-US" smtClean="0"/>
              <a:t>‹#›</a:t>
            </a:fld>
            <a:endParaRPr lang="en-US"/>
          </a:p>
        </p:txBody>
      </p:sp>
    </p:spTree>
    <p:extLst>
      <p:ext uri="{BB962C8B-B14F-4D97-AF65-F5344CB8AC3E}">
        <p14:creationId xmlns:p14="http://schemas.microsoft.com/office/powerpoint/2010/main" val="10957899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2E4C381-1803-475B-844F-9C3E1B33B82B}" type="datetimeFigureOut">
              <a:rPr lang="en-US" smtClean="0"/>
              <a:t>10/1/2014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8CA100A-3A5B-45B9-8D54-E71121D3FC68}" type="slidenum">
              <a:rPr lang="en-US" smtClean="0"/>
              <a:t>‹#›</a:t>
            </a:fld>
            <a:endParaRPr lang="en-US"/>
          </a:p>
        </p:txBody>
      </p:sp>
    </p:spTree>
    <p:extLst>
      <p:ext uri="{BB962C8B-B14F-4D97-AF65-F5344CB8AC3E}">
        <p14:creationId xmlns:p14="http://schemas.microsoft.com/office/powerpoint/2010/main" val="877980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2E4C381-1803-475B-844F-9C3E1B33B82B}" type="datetimeFigureOut">
              <a:rPr lang="en-US" smtClean="0"/>
              <a:t>10/1/2014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8CA100A-3A5B-45B9-8D54-E71121D3FC68}" type="slidenum">
              <a:rPr lang="en-US" smtClean="0"/>
              <a:t>‹#›</a:t>
            </a:fld>
            <a:endParaRPr lang="en-US"/>
          </a:p>
        </p:txBody>
      </p:sp>
    </p:spTree>
    <p:extLst>
      <p:ext uri="{BB962C8B-B14F-4D97-AF65-F5344CB8AC3E}">
        <p14:creationId xmlns:p14="http://schemas.microsoft.com/office/powerpoint/2010/main" val="42587845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E4C381-1803-475B-844F-9C3E1B33B82B}" type="datetimeFigureOut">
              <a:rPr lang="en-US" smtClean="0"/>
              <a:t>10/1/2014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8CA100A-3A5B-45B9-8D54-E71121D3FC68}" type="slidenum">
              <a:rPr lang="en-US" smtClean="0"/>
              <a:t>‹#›</a:t>
            </a:fld>
            <a:endParaRPr lang="en-US"/>
          </a:p>
        </p:txBody>
      </p:sp>
    </p:spTree>
    <p:extLst>
      <p:ext uri="{BB962C8B-B14F-4D97-AF65-F5344CB8AC3E}">
        <p14:creationId xmlns:p14="http://schemas.microsoft.com/office/powerpoint/2010/main" val="20478724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2E4C381-1803-475B-844F-9C3E1B33B82B}" type="datetimeFigureOut">
              <a:rPr lang="en-US" smtClean="0"/>
              <a:t>10/1/2014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CA100A-3A5B-45B9-8D54-E71121D3FC68}" type="slidenum">
              <a:rPr lang="en-US" smtClean="0"/>
              <a:t>‹#›</a:t>
            </a:fld>
            <a:endParaRPr lang="en-US"/>
          </a:p>
        </p:txBody>
      </p:sp>
    </p:spTree>
    <p:extLst>
      <p:ext uri="{BB962C8B-B14F-4D97-AF65-F5344CB8AC3E}">
        <p14:creationId xmlns:p14="http://schemas.microsoft.com/office/powerpoint/2010/main" val="11992401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2E4C381-1803-475B-844F-9C3E1B33B82B}" type="datetimeFigureOut">
              <a:rPr lang="en-US" smtClean="0"/>
              <a:t>10/1/2014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CA100A-3A5B-45B9-8D54-E71121D3FC68}" type="slidenum">
              <a:rPr lang="en-US" smtClean="0"/>
              <a:t>‹#›</a:t>
            </a:fld>
            <a:endParaRPr lang="en-US"/>
          </a:p>
        </p:txBody>
      </p:sp>
    </p:spTree>
    <p:extLst>
      <p:ext uri="{BB962C8B-B14F-4D97-AF65-F5344CB8AC3E}">
        <p14:creationId xmlns:p14="http://schemas.microsoft.com/office/powerpoint/2010/main" val="1475417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E4C381-1803-475B-844F-9C3E1B33B82B}" type="datetimeFigureOut">
              <a:rPr lang="en-US" smtClean="0"/>
              <a:t>10/1/2014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CA100A-3A5B-45B9-8D54-E71121D3FC68}" type="slidenum">
              <a:rPr lang="en-US" smtClean="0"/>
              <a:t>‹#›</a:t>
            </a:fld>
            <a:endParaRPr lang="en-US"/>
          </a:p>
        </p:txBody>
      </p:sp>
    </p:spTree>
    <p:extLst>
      <p:ext uri="{BB962C8B-B14F-4D97-AF65-F5344CB8AC3E}">
        <p14:creationId xmlns:p14="http://schemas.microsoft.com/office/powerpoint/2010/main" val="21527870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42761"/>
            <a:ext cx="9144000" cy="3267202"/>
          </a:xfrm>
        </p:spPr>
        <p:txBody>
          <a:bodyPr>
            <a:normAutofit fontScale="90000"/>
          </a:bodyPr>
          <a:lstStyle/>
          <a:p>
            <a:r>
              <a:rPr lang="en-US" dirty="0" smtClean="0">
                <a:solidFill>
                  <a:schemeClr val="accent1">
                    <a:lumMod val="75000"/>
                  </a:schemeClr>
                </a:solidFill>
                <a:latin typeface="Arial" panose="020B0604020202020204" pitchFamily="34" charset="0"/>
                <a:cs typeface="Arial" panose="020B0604020202020204" pitchFamily="34" charset="0"/>
              </a:rPr>
              <a:t>Examining the Genetic Similarity and Difference of the Three </a:t>
            </a:r>
            <a:r>
              <a:rPr lang="en-US" dirty="0" err="1" smtClean="0">
                <a:solidFill>
                  <a:schemeClr val="accent1">
                    <a:lumMod val="75000"/>
                  </a:schemeClr>
                </a:solidFill>
                <a:latin typeface="Arial" panose="020B0604020202020204" pitchFamily="34" charset="0"/>
                <a:cs typeface="Arial" panose="020B0604020202020204" pitchFamily="34" charset="0"/>
              </a:rPr>
              <a:t>Progressor</a:t>
            </a:r>
            <a:r>
              <a:rPr lang="en-US" dirty="0" smtClean="0">
                <a:solidFill>
                  <a:schemeClr val="accent1">
                    <a:lumMod val="75000"/>
                  </a:schemeClr>
                </a:solidFill>
                <a:latin typeface="Arial" panose="020B0604020202020204" pitchFamily="34" charset="0"/>
                <a:cs typeface="Arial" panose="020B0604020202020204" pitchFamily="34" charset="0"/>
              </a:rPr>
              <a:t> Groups at the First and Middle Visits</a:t>
            </a:r>
            <a:endParaRPr lang="en-US" dirty="0">
              <a:solidFill>
                <a:schemeClr val="accent1">
                  <a:lumMod val="75000"/>
                </a:schemeClr>
              </a:solidFill>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1531815" y="3875577"/>
            <a:ext cx="9144000" cy="1655762"/>
          </a:xfrm>
        </p:spPr>
        <p:txBody>
          <a:bodyPr>
            <a:normAutofit lnSpcReduction="10000"/>
          </a:bodyPr>
          <a:lstStyle/>
          <a:p>
            <a:r>
              <a:rPr lang="en-US" dirty="0" smtClean="0">
                <a:latin typeface="Arial" panose="020B0604020202020204" pitchFamily="34" charset="0"/>
                <a:cs typeface="Arial" panose="020B0604020202020204" pitchFamily="34" charset="0"/>
              </a:rPr>
              <a:t>Nicole Anguiano</a:t>
            </a:r>
          </a:p>
          <a:p>
            <a:r>
              <a:rPr lang="en-US" dirty="0" smtClean="0">
                <a:latin typeface="Arial" panose="020B0604020202020204" pitchFamily="34" charset="0"/>
                <a:cs typeface="Arial" panose="020B0604020202020204" pitchFamily="34" charset="0"/>
              </a:rPr>
              <a:t>BIOL398: Bioinformatics Laboratory</a:t>
            </a:r>
          </a:p>
          <a:p>
            <a:r>
              <a:rPr lang="en-US" dirty="0" smtClean="0">
                <a:latin typeface="Arial" panose="020B0604020202020204" pitchFamily="34" charset="0"/>
                <a:cs typeface="Arial" panose="020B0604020202020204" pitchFamily="34" charset="0"/>
              </a:rPr>
              <a:t>Loyola Marymount University</a:t>
            </a:r>
          </a:p>
          <a:p>
            <a:r>
              <a:rPr lang="en-US" dirty="0" smtClean="0">
                <a:latin typeface="Arial" panose="020B0604020202020204" pitchFamily="34" charset="0"/>
                <a:cs typeface="Arial" panose="020B0604020202020204" pitchFamily="34" charset="0"/>
              </a:rPr>
              <a:t>10/01/14</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964699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625" y="258945"/>
            <a:ext cx="11021605" cy="890125"/>
          </a:xfrm>
        </p:spPr>
        <p:txBody>
          <a:bodyPr>
            <a:noAutofit/>
          </a:bodyPr>
          <a:lstStyle/>
          <a:p>
            <a:pPr algn="ctr"/>
            <a:r>
              <a:rPr lang="en-US" sz="3600" dirty="0" smtClean="0">
                <a:solidFill>
                  <a:schemeClr val="accent1">
                    <a:lumMod val="75000"/>
                  </a:schemeClr>
                </a:solidFill>
                <a:latin typeface="Arial" panose="020B0604020202020204" pitchFamily="34" charset="0"/>
                <a:cs typeface="Arial" panose="020B0604020202020204" pitchFamily="34" charset="0"/>
              </a:rPr>
              <a:t>Comparing Each </a:t>
            </a:r>
            <a:r>
              <a:rPr lang="en-US" sz="3600" dirty="0" err="1" smtClean="0">
                <a:solidFill>
                  <a:schemeClr val="accent1">
                    <a:lumMod val="75000"/>
                  </a:schemeClr>
                </a:solidFill>
                <a:latin typeface="Arial" panose="020B0604020202020204" pitchFamily="34" charset="0"/>
                <a:cs typeface="Arial" panose="020B0604020202020204" pitchFamily="34" charset="0"/>
              </a:rPr>
              <a:t>Progressor</a:t>
            </a:r>
            <a:r>
              <a:rPr lang="en-US" sz="3600" dirty="0" smtClean="0">
                <a:solidFill>
                  <a:schemeClr val="accent1">
                    <a:lumMod val="75000"/>
                  </a:schemeClr>
                </a:solidFill>
                <a:latin typeface="Arial" panose="020B0604020202020204" pitchFamily="34" charset="0"/>
                <a:cs typeface="Arial" panose="020B0604020202020204" pitchFamily="34" charset="0"/>
              </a:rPr>
              <a:t> Group with Itself</a:t>
            </a:r>
            <a:endParaRPr lang="en-US" sz="3600" dirty="0">
              <a:solidFill>
                <a:schemeClr val="accent1">
                  <a:lumMod val="75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06938" y="4855152"/>
            <a:ext cx="10515600" cy="1505120"/>
          </a:xfrm>
        </p:spPr>
        <p:txBody>
          <a:bodyPr>
            <a:normAutofit fontScale="92500" lnSpcReduction="20000"/>
          </a:bodyPr>
          <a:lstStyle/>
          <a:p>
            <a:r>
              <a:rPr lang="en-US" sz="2000" dirty="0" err="1" smtClean="0">
                <a:latin typeface="Arial" panose="020B0604020202020204" pitchFamily="34" charset="0"/>
                <a:cs typeface="Arial" panose="020B0604020202020204" pitchFamily="34" charset="0"/>
              </a:rPr>
              <a:t>ClustalW</a:t>
            </a:r>
            <a:r>
              <a:rPr lang="en-US" sz="2000" dirty="0" smtClean="0">
                <a:latin typeface="Arial" panose="020B0604020202020204" pitchFamily="34" charset="0"/>
                <a:cs typeface="Arial" panose="020B0604020202020204" pitchFamily="34" charset="0"/>
              </a:rPr>
              <a:t> and </a:t>
            </a:r>
            <a:r>
              <a:rPr lang="en-US" sz="2000" dirty="0" err="1" smtClean="0">
                <a:latin typeface="Arial" panose="020B0604020202020204" pitchFamily="34" charset="0"/>
                <a:cs typeface="Arial" panose="020B0604020202020204" pitchFamily="34" charset="0"/>
              </a:rPr>
              <a:t>ClustalDist</a:t>
            </a:r>
            <a:r>
              <a:rPr lang="en-US" sz="2000" dirty="0" smtClean="0">
                <a:latin typeface="Arial" panose="020B0604020202020204" pitchFamily="34" charset="0"/>
                <a:cs typeface="Arial" panose="020B0604020202020204" pitchFamily="34" charset="0"/>
              </a:rPr>
              <a:t> were run on each group, first on the first visit and then on the middle (~2 year) visit. </a:t>
            </a:r>
          </a:p>
          <a:p>
            <a:r>
              <a:rPr lang="en-US" sz="2000" dirty="0" smtClean="0">
                <a:latin typeface="Arial" panose="020B0604020202020204" pitchFamily="34" charset="0"/>
                <a:cs typeface="Arial" panose="020B0604020202020204" pitchFamily="34" charset="0"/>
              </a:rPr>
              <a:t>Sequence analysis were used to find the S value on individual groups.</a:t>
            </a:r>
          </a:p>
          <a:p>
            <a:r>
              <a:rPr lang="en-US" sz="2000" dirty="0" smtClean="0">
                <a:latin typeface="Arial" panose="020B0604020202020204" pitchFamily="34" charset="0"/>
                <a:cs typeface="Arial" panose="020B0604020202020204" pitchFamily="34" charset="0"/>
              </a:rPr>
              <a:t>Trees were examined for similarity.</a:t>
            </a:r>
          </a:p>
          <a:p>
            <a:r>
              <a:rPr lang="en-US" sz="2000" dirty="0" smtClean="0">
                <a:latin typeface="Arial" panose="020B0604020202020204" pitchFamily="34" charset="0"/>
                <a:cs typeface="Arial" panose="020B0604020202020204" pitchFamily="34" charset="0"/>
              </a:rPr>
              <a:t>The </a:t>
            </a:r>
            <a:r>
              <a:rPr lang="en-US" sz="2000" dirty="0" err="1" smtClean="0">
                <a:latin typeface="Arial" panose="020B0604020202020204" pitchFamily="34" charset="0"/>
                <a:cs typeface="Arial" panose="020B0604020202020204" pitchFamily="34" charset="0"/>
              </a:rPr>
              <a:t>clustal</a:t>
            </a:r>
            <a:r>
              <a:rPr lang="en-US" sz="2000" dirty="0" smtClean="0">
                <a:latin typeface="Arial" panose="020B0604020202020204" pitchFamily="34" charset="0"/>
                <a:cs typeface="Arial" panose="020B0604020202020204" pitchFamily="34" charset="0"/>
              </a:rPr>
              <a:t> distance matrix was used to find the minimum and maximum differences.</a:t>
            </a:r>
            <a:endParaRPr lang="en-US" sz="2000" dirty="0">
              <a:latin typeface="Arial" panose="020B0604020202020204" pitchFamily="34" charset="0"/>
              <a:cs typeface="Arial" panose="020B0604020202020204" pitchFamily="34" charset="0"/>
            </a:endParaRPr>
          </a:p>
        </p:txBody>
      </p:sp>
      <p:pic>
        <p:nvPicPr>
          <p:cNvPr id="7" name="Picture 6"/>
          <p:cNvPicPr>
            <a:picLocks noChangeAspect="1"/>
          </p:cNvPicPr>
          <p:nvPr/>
        </p:nvPicPr>
        <p:blipFill>
          <a:blip r:embed="rId2"/>
          <a:stretch>
            <a:fillRect/>
          </a:stretch>
        </p:blipFill>
        <p:spPr>
          <a:xfrm>
            <a:off x="353382" y="1516817"/>
            <a:ext cx="5029200" cy="2924175"/>
          </a:xfrm>
          <a:prstGeom prst="rect">
            <a:avLst/>
          </a:prstGeom>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17547" y="1516817"/>
            <a:ext cx="3162703" cy="29241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92260" y="2669340"/>
            <a:ext cx="2790825" cy="619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924565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600" dirty="0" smtClean="0">
                <a:solidFill>
                  <a:schemeClr val="accent1">
                    <a:lumMod val="75000"/>
                  </a:schemeClr>
                </a:solidFill>
                <a:latin typeface="Arial" panose="020B0604020202020204" pitchFamily="34" charset="0"/>
                <a:cs typeface="Arial" panose="020B0604020202020204" pitchFamily="34" charset="0"/>
              </a:rPr>
              <a:t>Quantifying the Differences within </a:t>
            </a:r>
            <a:r>
              <a:rPr lang="en-US" sz="3600" dirty="0" err="1" smtClean="0">
                <a:solidFill>
                  <a:schemeClr val="accent1">
                    <a:lumMod val="75000"/>
                  </a:schemeClr>
                </a:solidFill>
                <a:latin typeface="Arial" panose="020B0604020202020204" pitchFamily="34" charset="0"/>
                <a:cs typeface="Arial" panose="020B0604020202020204" pitchFamily="34" charset="0"/>
              </a:rPr>
              <a:t>Progressor</a:t>
            </a:r>
            <a:r>
              <a:rPr lang="en-US" sz="3600" dirty="0" smtClean="0">
                <a:solidFill>
                  <a:schemeClr val="accent1">
                    <a:lumMod val="75000"/>
                  </a:schemeClr>
                </a:solidFill>
                <a:latin typeface="Arial" panose="020B0604020202020204" pitchFamily="34" charset="0"/>
                <a:cs typeface="Arial" panose="020B0604020202020204" pitchFamily="34" charset="0"/>
              </a:rPr>
              <a:t> Groups</a:t>
            </a:r>
            <a:endParaRPr lang="en-US" sz="3600" dirty="0">
              <a:solidFill>
                <a:schemeClr val="accent1">
                  <a:lumMod val="75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sz="half" idx="1"/>
          </p:nvPr>
        </p:nvSpPr>
        <p:spPr>
          <a:xfrm>
            <a:off x="838200" y="1695938"/>
            <a:ext cx="5181600" cy="461143"/>
          </a:xfrm>
        </p:spPr>
        <p:txBody>
          <a:bodyPr>
            <a:noAutofit/>
          </a:bodyPr>
          <a:lstStyle/>
          <a:p>
            <a:pPr marL="0" indent="0" algn="ctr">
              <a:buNone/>
            </a:pPr>
            <a:r>
              <a:rPr lang="en-US" sz="2400" dirty="0" smtClean="0">
                <a:latin typeface="Arial" panose="020B0604020202020204" pitchFamily="34" charset="0"/>
                <a:cs typeface="Arial" panose="020B0604020202020204" pitchFamily="34" charset="0"/>
              </a:rPr>
              <a:t>First Visit</a:t>
            </a:r>
            <a:endParaRPr lang="en-US" sz="2400" dirty="0">
              <a:latin typeface="Arial" panose="020B0604020202020204" pitchFamily="34" charset="0"/>
              <a:cs typeface="Arial" panose="020B0604020202020204" pitchFamily="34" charset="0"/>
            </a:endParaRPr>
          </a:p>
        </p:txBody>
      </p:sp>
      <p:sp>
        <p:nvSpPr>
          <p:cNvPr id="7" name="Content Placeholder 6"/>
          <p:cNvSpPr>
            <a:spLocks noGrp="1"/>
          </p:cNvSpPr>
          <p:nvPr>
            <p:ph sz="half" idx="2"/>
          </p:nvPr>
        </p:nvSpPr>
        <p:spPr>
          <a:xfrm>
            <a:off x="6159739" y="1680308"/>
            <a:ext cx="5181600" cy="476773"/>
          </a:xfrm>
        </p:spPr>
        <p:txBody>
          <a:bodyPr>
            <a:normAutofit/>
          </a:bodyPr>
          <a:lstStyle/>
          <a:p>
            <a:pPr marL="0" indent="0" algn="ctr">
              <a:buNone/>
            </a:pPr>
            <a:r>
              <a:rPr lang="en-US" sz="2400" dirty="0" smtClean="0">
                <a:latin typeface="Arial" panose="020B0604020202020204" pitchFamily="34" charset="0"/>
                <a:cs typeface="Arial" panose="020B0604020202020204" pitchFamily="34" charset="0"/>
              </a:rPr>
              <a:t>Middle Visit</a:t>
            </a:r>
            <a:endParaRPr lang="en-US" sz="2400"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2"/>
          <a:stretch>
            <a:fillRect/>
          </a:stretch>
        </p:blipFill>
        <p:spPr>
          <a:xfrm>
            <a:off x="626446" y="2157081"/>
            <a:ext cx="5253939" cy="1687968"/>
          </a:xfrm>
          <a:prstGeom prst="rect">
            <a:avLst/>
          </a:prstGeom>
        </p:spPr>
      </p:pic>
      <p:pic>
        <p:nvPicPr>
          <p:cNvPr id="5" name="Picture 4"/>
          <p:cNvPicPr>
            <a:picLocks noChangeAspect="1"/>
          </p:cNvPicPr>
          <p:nvPr/>
        </p:nvPicPr>
        <p:blipFill>
          <a:blip r:embed="rId3"/>
          <a:stretch>
            <a:fillRect/>
          </a:stretch>
        </p:blipFill>
        <p:spPr>
          <a:xfrm>
            <a:off x="6222261" y="2157081"/>
            <a:ext cx="5274075" cy="1695904"/>
          </a:xfrm>
          <a:prstGeom prst="rect">
            <a:avLst/>
          </a:prstGeom>
        </p:spPr>
      </p:pic>
      <p:sp>
        <p:nvSpPr>
          <p:cNvPr id="8" name="Rectangle 7"/>
          <p:cNvSpPr/>
          <p:nvPr/>
        </p:nvSpPr>
        <p:spPr>
          <a:xfrm>
            <a:off x="1109782" y="4431213"/>
            <a:ext cx="10043403" cy="1754326"/>
          </a:xfrm>
          <a:prstGeom prst="rect">
            <a:avLst/>
          </a:prstGeom>
        </p:spPr>
        <p:txBody>
          <a:bodyPr wrap="square">
            <a:spAutoFit/>
          </a:bodyPr>
          <a:lstStyle/>
          <a:p>
            <a:pPr marL="285750" indent="-285750">
              <a:buFont typeface="Arial" panose="020B0604020202020204" pitchFamily="34" charset="0"/>
              <a:buChar char="•"/>
            </a:pPr>
            <a:r>
              <a:rPr lang="en-US" dirty="0" smtClean="0">
                <a:latin typeface="Arial" panose="020B0604020202020204" pitchFamily="34" charset="0"/>
                <a:cs typeface="Arial" panose="020B0604020202020204" pitchFamily="34" charset="0"/>
              </a:rPr>
              <a:t>The minimum and maximum values in the </a:t>
            </a:r>
            <a:r>
              <a:rPr lang="en-US" dirty="0" err="1" smtClean="0">
                <a:latin typeface="Arial" panose="020B0604020202020204" pitchFamily="34" charset="0"/>
                <a:cs typeface="Arial" panose="020B0604020202020204" pitchFamily="34" charset="0"/>
              </a:rPr>
              <a:t>clustal</a:t>
            </a:r>
            <a:r>
              <a:rPr lang="en-US" dirty="0" smtClean="0">
                <a:latin typeface="Arial" panose="020B0604020202020204" pitchFamily="34" charset="0"/>
                <a:cs typeface="Arial" panose="020B0604020202020204" pitchFamily="34" charset="0"/>
              </a:rPr>
              <a:t> distance matrix were multiplied by 291 in the rapid </a:t>
            </a:r>
            <a:r>
              <a:rPr lang="en-US" dirty="0" err="1" smtClean="0">
                <a:latin typeface="Arial" panose="020B0604020202020204" pitchFamily="34" charset="0"/>
                <a:cs typeface="Arial" panose="020B0604020202020204" pitchFamily="34" charset="0"/>
              </a:rPr>
              <a:t>progressors</a:t>
            </a:r>
            <a:r>
              <a:rPr lang="en-US" dirty="0" smtClean="0">
                <a:latin typeface="Arial" panose="020B0604020202020204" pitchFamily="34" charset="0"/>
                <a:cs typeface="Arial" panose="020B0604020202020204" pitchFamily="34" charset="0"/>
              </a:rPr>
              <a:t>, by 288 in the moderate </a:t>
            </a:r>
            <a:r>
              <a:rPr lang="en-US" dirty="0" err="1" smtClean="0">
                <a:latin typeface="Arial" panose="020B0604020202020204" pitchFamily="34" charset="0"/>
                <a:cs typeface="Arial" panose="020B0604020202020204" pitchFamily="34" charset="0"/>
              </a:rPr>
              <a:t>progressors</a:t>
            </a:r>
            <a:r>
              <a:rPr lang="en-US" dirty="0" smtClean="0">
                <a:latin typeface="Arial" panose="020B0604020202020204" pitchFamily="34" charset="0"/>
                <a:cs typeface="Arial" panose="020B0604020202020204" pitchFamily="34" charset="0"/>
              </a:rPr>
              <a:t>, and by 285 in </a:t>
            </a:r>
            <a:r>
              <a:rPr lang="en-US" dirty="0">
                <a:latin typeface="Arial" panose="020B0604020202020204" pitchFamily="34" charset="0"/>
                <a:cs typeface="Arial" panose="020B0604020202020204" pitchFamily="34" charset="0"/>
              </a:rPr>
              <a:t>the </a:t>
            </a:r>
            <a:r>
              <a:rPr lang="en-US" dirty="0" err="1">
                <a:latin typeface="Arial" panose="020B0604020202020204" pitchFamily="34" charset="0"/>
                <a:cs typeface="Arial" panose="020B0604020202020204" pitchFamily="34" charset="0"/>
              </a:rPr>
              <a:t>nonprogressors</a:t>
            </a:r>
            <a:r>
              <a:rPr lang="en-US" dirty="0">
                <a:latin typeface="Arial" panose="020B0604020202020204" pitchFamily="34" charset="0"/>
                <a:cs typeface="Arial" panose="020B0604020202020204" pitchFamily="34" charset="0"/>
              </a:rPr>
              <a:t> to obtain the </a:t>
            </a:r>
            <a:r>
              <a:rPr lang="en-US" dirty="0" smtClean="0">
                <a:latin typeface="Arial" panose="020B0604020202020204" pitchFamily="34" charset="0"/>
                <a:cs typeface="Arial" panose="020B0604020202020204" pitchFamily="34" charset="0"/>
              </a:rPr>
              <a:t>minimum </a:t>
            </a:r>
            <a:r>
              <a:rPr lang="en-US" dirty="0">
                <a:latin typeface="Arial" panose="020B0604020202020204" pitchFamily="34" charset="0"/>
                <a:cs typeface="Arial" panose="020B0604020202020204" pitchFamily="34" charset="0"/>
              </a:rPr>
              <a:t>and </a:t>
            </a:r>
            <a:r>
              <a:rPr lang="en-US" dirty="0" smtClean="0">
                <a:latin typeface="Arial" panose="020B0604020202020204" pitchFamily="34" charset="0"/>
                <a:cs typeface="Arial" panose="020B0604020202020204" pitchFamily="34" charset="0"/>
              </a:rPr>
              <a:t>maximum </a:t>
            </a:r>
            <a:r>
              <a:rPr lang="en-US" dirty="0">
                <a:latin typeface="Arial" panose="020B0604020202020204" pitchFamily="34" charset="0"/>
                <a:cs typeface="Arial" panose="020B0604020202020204" pitchFamily="34" charset="0"/>
              </a:rPr>
              <a:t>difference.</a:t>
            </a:r>
            <a:endParaRPr lang="en-US" dirty="0" smtClean="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dirty="0" smtClean="0">
                <a:latin typeface="Arial" panose="020B0604020202020204" pitchFamily="34" charset="0"/>
                <a:cs typeface="Arial" panose="020B0604020202020204" pitchFamily="34" charset="0"/>
              </a:rPr>
              <a:t>The </a:t>
            </a:r>
            <a:r>
              <a:rPr lang="en-US" dirty="0" err="1">
                <a:latin typeface="Arial" panose="020B0604020202020204" pitchFamily="34" charset="0"/>
                <a:cs typeface="Arial" panose="020B0604020202020204" pitchFamily="34" charset="0"/>
              </a:rPr>
              <a:t>nonprogressors</a:t>
            </a:r>
            <a:r>
              <a:rPr lang="en-US" dirty="0">
                <a:latin typeface="Arial" panose="020B0604020202020204" pitchFamily="34" charset="0"/>
                <a:cs typeface="Arial" panose="020B0604020202020204" pitchFamily="34" charset="0"/>
              </a:rPr>
              <a:t> had a greater number of differences on average than the moderate </a:t>
            </a:r>
            <a:r>
              <a:rPr lang="en-US" dirty="0" err="1">
                <a:latin typeface="Arial" panose="020B0604020202020204" pitchFamily="34" charset="0"/>
                <a:cs typeface="Arial" panose="020B0604020202020204" pitchFamily="34" charset="0"/>
              </a:rPr>
              <a:t>progressors</a:t>
            </a:r>
            <a:r>
              <a:rPr lang="en-US" dirty="0">
                <a:latin typeface="Arial" panose="020B0604020202020204" pitchFamily="34" charset="0"/>
                <a:cs typeface="Arial" panose="020B0604020202020204" pitchFamily="34" charset="0"/>
              </a:rPr>
              <a:t> on both the first visit and the 2 year visit. The rapid </a:t>
            </a:r>
            <a:r>
              <a:rPr lang="en-US" dirty="0" err="1">
                <a:latin typeface="Arial" panose="020B0604020202020204" pitchFamily="34" charset="0"/>
                <a:cs typeface="Arial" panose="020B0604020202020204" pitchFamily="34" charset="0"/>
              </a:rPr>
              <a:t>progressors</a:t>
            </a:r>
            <a:r>
              <a:rPr lang="en-US" dirty="0">
                <a:latin typeface="Arial" panose="020B0604020202020204" pitchFamily="34" charset="0"/>
                <a:cs typeface="Arial" panose="020B0604020202020204" pitchFamily="34" charset="0"/>
              </a:rPr>
              <a:t> were consistently highest.</a:t>
            </a:r>
          </a:p>
        </p:txBody>
      </p:sp>
    </p:spTree>
    <p:extLst>
      <p:ext uri="{BB962C8B-B14F-4D97-AF65-F5344CB8AC3E}">
        <p14:creationId xmlns:p14="http://schemas.microsoft.com/office/powerpoint/2010/main" val="42704827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accent1">
                    <a:lumMod val="75000"/>
                  </a:schemeClr>
                </a:solidFill>
                <a:latin typeface="Arial" panose="020B0604020202020204" pitchFamily="34" charset="0"/>
                <a:cs typeface="Arial" panose="020B0604020202020204" pitchFamily="34" charset="0"/>
              </a:rPr>
              <a:t>Talk Outline</a:t>
            </a:r>
            <a:endParaRPr lang="en-US" dirty="0">
              <a:solidFill>
                <a:schemeClr val="accent1">
                  <a:lumMod val="75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r>
              <a:rPr lang="en-US" dirty="0" smtClean="0">
                <a:solidFill>
                  <a:schemeClr val="bg1">
                    <a:lumMod val="75000"/>
                  </a:schemeClr>
                </a:solidFill>
                <a:latin typeface="Arial" panose="020B0604020202020204" pitchFamily="34" charset="0"/>
                <a:cs typeface="Arial" panose="020B0604020202020204" pitchFamily="34" charset="0"/>
              </a:rPr>
              <a:t>Background information on HIV and how it led to the development of the question and hypothesis</a:t>
            </a:r>
          </a:p>
          <a:p>
            <a:r>
              <a:rPr lang="en-US" dirty="0" smtClean="0">
                <a:solidFill>
                  <a:schemeClr val="bg1">
                    <a:lumMod val="75000"/>
                  </a:schemeClr>
                </a:solidFill>
                <a:latin typeface="Arial" panose="020B0604020202020204" pitchFamily="34" charset="0"/>
                <a:cs typeface="Arial" panose="020B0604020202020204" pitchFamily="34" charset="0"/>
              </a:rPr>
              <a:t>Examination of each </a:t>
            </a:r>
            <a:r>
              <a:rPr lang="en-US" dirty="0" err="1" smtClean="0">
                <a:solidFill>
                  <a:schemeClr val="bg1">
                    <a:lumMod val="75000"/>
                  </a:schemeClr>
                </a:solidFill>
                <a:latin typeface="Arial" panose="020B0604020202020204" pitchFamily="34" charset="0"/>
                <a:cs typeface="Arial" panose="020B0604020202020204" pitchFamily="34" charset="0"/>
              </a:rPr>
              <a:t>progressor</a:t>
            </a:r>
            <a:r>
              <a:rPr lang="en-US" dirty="0" smtClean="0">
                <a:solidFill>
                  <a:schemeClr val="bg1">
                    <a:lumMod val="75000"/>
                  </a:schemeClr>
                </a:solidFill>
                <a:latin typeface="Arial" panose="020B0604020202020204" pitchFamily="34" charset="0"/>
                <a:cs typeface="Arial" panose="020B0604020202020204" pitchFamily="34" charset="0"/>
              </a:rPr>
              <a:t> group with itself at the first visit and middle (~2 year) visit</a:t>
            </a:r>
          </a:p>
          <a:p>
            <a:r>
              <a:rPr lang="en-US" dirty="0" smtClean="0">
                <a:latin typeface="Arial" panose="020B0604020202020204" pitchFamily="34" charset="0"/>
                <a:cs typeface="Arial" panose="020B0604020202020204" pitchFamily="34" charset="0"/>
              </a:rPr>
              <a:t>Examination of the comparison between </a:t>
            </a:r>
            <a:r>
              <a:rPr lang="en-US" dirty="0" err="1" smtClean="0">
                <a:latin typeface="Arial" panose="020B0604020202020204" pitchFamily="34" charset="0"/>
                <a:cs typeface="Arial" panose="020B0604020202020204" pitchFamily="34" charset="0"/>
              </a:rPr>
              <a:t>progressor</a:t>
            </a:r>
            <a:r>
              <a:rPr lang="en-US" dirty="0" smtClean="0">
                <a:latin typeface="Arial" panose="020B0604020202020204" pitchFamily="34" charset="0"/>
                <a:cs typeface="Arial" panose="020B0604020202020204" pitchFamily="34" charset="0"/>
              </a:rPr>
              <a:t> groups at the first visit and the middle (~2 year) visit</a:t>
            </a:r>
          </a:p>
          <a:p>
            <a:r>
              <a:rPr lang="en-US" dirty="0" smtClean="0">
                <a:solidFill>
                  <a:schemeClr val="bg1">
                    <a:lumMod val="75000"/>
                  </a:schemeClr>
                </a:solidFill>
                <a:latin typeface="Arial" panose="020B0604020202020204" pitchFamily="34" charset="0"/>
                <a:cs typeface="Arial" panose="020B0604020202020204" pitchFamily="34" charset="0"/>
              </a:rPr>
              <a:t>An analysis of the results and the conclusions that can be drawn from them</a:t>
            </a:r>
          </a:p>
          <a:p>
            <a:endParaRPr lang="en-US" dirty="0" smtClean="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58247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smtClean="0">
                <a:solidFill>
                  <a:schemeClr val="accent1">
                    <a:lumMod val="75000"/>
                  </a:schemeClr>
                </a:solidFill>
                <a:latin typeface="Arial" panose="020B0604020202020204" pitchFamily="34" charset="0"/>
                <a:cs typeface="Arial" panose="020B0604020202020204" pitchFamily="34" charset="0"/>
              </a:rPr>
              <a:t>Comparing Between </a:t>
            </a:r>
            <a:r>
              <a:rPr lang="en-US" sz="3600" dirty="0" err="1" smtClean="0">
                <a:solidFill>
                  <a:schemeClr val="accent1">
                    <a:lumMod val="75000"/>
                  </a:schemeClr>
                </a:solidFill>
                <a:latin typeface="Arial" panose="020B0604020202020204" pitchFamily="34" charset="0"/>
                <a:cs typeface="Arial" panose="020B0604020202020204" pitchFamily="34" charset="0"/>
              </a:rPr>
              <a:t>Progressor</a:t>
            </a:r>
            <a:r>
              <a:rPr lang="en-US" sz="3600" dirty="0" smtClean="0">
                <a:solidFill>
                  <a:schemeClr val="accent1">
                    <a:lumMod val="75000"/>
                  </a:schemeClr>
                </a:solidFill>
                <a:latin typeface="Arial" panose="020B0604020202020204" pitchFamily="34" charset="0"/>
                <a:cs typeface="Arial" panose="020B0604020202020204" pitchFamily="34" charset="0"/>
              </a:rPr>
              <a:t> Groups</a:t>
            </a:r>
            <a:endParaRPr lang="en-US" sz="3600" dirty="0"/>
          </a:p>
        </p:txBody>
      </p:sp>
      <p:sp>
        <p:nvSpPr>
          <p:cNvPr id="3" name="Content Placeholder 2"/>
          <p:cNvSpPr>
            <a:spLocks noGrp="1"/>
          </p:cNvSpPr>
          <p:nvPr>
            <p:ph idx="1"/>
          </p:nvPr>
        </p:nvSpPr>
        <p:spPr>
          <a:xfrm>
            <a:off x="838200" y="4394565"/>
            <a:ext cx="10515600" cy="1919962"/>
          </a:xfrm>
        </p:spPr>
        <p:txBody>
          <a:bodyPr>
            <a:normAutofit fontScale="85000" lnSpcReduction="20000"/>
          </a:bodyPr>
          <a:lstStyle/>
          <a:p>
            <a:r>
              <a:rPr lang="en-US" dirty="0" err="1" smtClean="0">
                <a:latin typeface="Arial" panose="020B0604020202020204" pitchFamily="34" charset="0"/>
                <a:cs typeface="Arial" panose="020B0604020202020204" pitchFamily="34" charset="0"/>
              </a:rPr>
              <a:t>ClustalW</a:t>
            </a:r>
            <a:r>
              <a:rPr lang="en-US" dirty="0" smtClean="0">
                <a:latin typeface="Arial" panose="020B0604020202020204" pitchFamily="34" charset="0"/>
                <a:cs typeface="Arial" panose="020B0604020202020204" pitchFamily="34" charset="0"/>
              </a:rPr>
              <a:t> and </a:t>
            </a:r>
            <a:r>
              <a:rPr lang="en-US" dirty="0" err="1" smtClean="0">
                <a:latin typeface="Arial" panose="020B0604020202020204" pitchFamily="34" charset="0"/>
                <a:cs typeface="Arial" panose="020B0604020202020204" pitchFamily="34" charset="0"/>
              </a:rPr>
              <a:t>ClustalDist</a:t>
            </a:r>
            <a:r>
              <a:rPr lang="en-US" dirty="0" smtClean="0">
                <a:latin typeface="Arial" panose="020B0604020202020204" pitchFamily="34" charset="0"/>
                <a:cs typeface="Arial" panose="020B0604020202020204" pitchFamily="34" charset="0"/>
              </a:rPr>
              <a:t> were run on a pairwise comparison between groups.</a:t>
            </a:r>
          </a:p>
          <a:p>
            <a:r>
              <a:rPr lang="en-US" dirty="0" smtClean="0">
                <a:latin typeface="Arial" panose="020B0604020202020204" pitchFamily="34" charset="0"/>
                <a:cs typeface="Arial" panose="020B0604020202020204" pitchFamily="34" charset="0"/>
              </a:rPr>
              <a:t>The </a:t>
            </a:r>
            <a:r>
              <a:rPr lang="en-US" dirty="0" err="1" smtClean="0">
                <a:latin typeface="Arial" panose="020B0604020202020204" pitchFamily="34" charset="0"/>
                <a:cs typeface="Arial" panose="020B0604020202020204" pitchFamily="34" charset="0"/>
              </a:rPr>
              <a:t>clustal</a:t>
            </a:r>
            <a:r>
              <a:rPr lang="en-US" dirty="0" smtClean="0">
                <a:latin typeface="Arial" panose="020B0604020202020204" pitchFamily="34" charset="0"/>
                <a:cs typeface="Arial" panose="020B0604020202020204" pitchFamily="34" charset="0"/>
              </a:rPr>
              <a:t> distance matrix was used to calculate the minimum and maximum differences. </a:t>
            </a:r>
          </a:p>
          <a:p>
            <a:r>
              <a:rPr lang="en-US" dirty="0" smtClean="0">
                <a:latin typeface="Arial" panose="020B0604020202020204" pitchFamily="34" charset="0"/>
                <a:cs typeface="Arial" panose="020B0604020202020204" pitchFamily="34" charset="0"/>
              </a:rPr>
              <a:t>The prediction was that it would be higher than in the individual groups on both maximum and minimum differences.</a:t>
            </a:r>
            <a:endParaRPr lang="en-US" dirty="0">
              <a:latin typeface="Arial" panose="020B0604020202020204" pitchFamily="34" charset="0"/>
              <a:cs typeface="Arial" panose="020B0604020202020204" pitchFamily="34" charset="0"/>
            </a:endParaRP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1471" y="1558925"/>
            <a:ext cx="10572750" cy="27241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8652862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65110"/>
          </a:xfrm>
        </p:spPr>
        <p:txBody>
          <a:bodyPr>
            <a:normAutofit/>
          </a:bodyPr>
          <a:lstStyle/>
          <a:p>
            <a:pPr algn="ctr"/>
            <a:r>
              <a:rPr lang="en-US" sz="3600" dirty="0" smtClean="0">
                <a:solidFill>
                  <a:schemeClr val="accent1">
                    <a:lumMod val="75000"/>
                  </a:schemeClr>
                </a:solidFill>
                <a:latin typeface="Arial" panose="020B0604020202020204" pitchFamily="34" charset="0"/>
                <a:cs typeface="Arial" panose="020B0604020202020204" pitchFamily="34" charset="0"/>
              </a:rPr>
              <a:t>The Case of Subjects 14 and 15</a:t>
            </a:r>
            <a:endParaRPr lang="en-US" sz="3600" dirty="0"/>
          </a:p>
        </p:txBody>
      </p:sp>
      <p:sp>
        <p:nvSpPr>
          <p:cNvPr id="4" name="Content Placeholder 3"/>
          <p:cNvSpPr>
            <a:spLocks noGrp="1"/>
          </p:cNvSpPr>
          <p:nvPr>
            <p:ph idx="1"/>
          </p:nvPr>
        </p:nvSpPr>
        <p:spPr>
          <a:xfrm>
            <a:off x="838200" y="5793774"/>
            <a:ext cx="10515600" cy="965110"/>
          </a:xfrm>
        </p:spPr>
        <p:txBody>
          <a:bodyPr/>
          <a:lstStyle/>
          <a:p>
            <a:r>
              <a:rPr lang="en-US" dirty="0" smtClean="0"/>
              <a:t>Subject 15 (Rapid </a:t>
            </a:r>
            <a:r>
              <a:rPr lang="en-US" dirty="0" err="1" smtClean="0"/>
              <a:t>progressor</a:t>
            </a:r>
            <a:r>
              <a:rPr lang="en-US" dirty="0" smtClean="0"/>
              <a:t>) was consistently more similar to subject 14 than any other rapid </a:t>
            </a:r>
            <a:r>
              <a:rPr lang="en-US" dirty="0" err="1" smtClean="0"/>
              <a:t>progressor</a:t>
            </a:r>
            <a:r>
              <a:rPr lang="en-US" dirty="0" smtClean="0"/>
              <a:t>.</a:t>
            </a:r>
            <a:endParaRPr lang="en-US" dirty="0"/>
          </a:p>
        </p:txBody>
      </p:sp>
      <p:pic>
        <p:nvPicPr>
          <p:cNvPr id="9" name="Picture 8"/>
          <p:cNvPicPr>
            <a:picLocks noChangeAspect="1"/>
          </p:cNvPicPr>
          <p:nvPr/>
        </p:nvPicPr>
        <p:blipFill>
          <a:blip r:embed="rId2"/>
          <a:stretch>
            <a:fillRect/>
          </a:stretch>
        </p:blipFill>
        <p:spPr>
          <a:xfrm>
            <a:off x="838200" y="1461742"/>
            <a:ext cx="5172075" cy="4200525"/>
          </a:xfrm>
          <a:prstGeom prst="rect">
            <a:avLst/>
          </a:prstGeom>
        </p:spPr>
      </p:pic>
      <p:pic>
        <p:nvPicPr>
          <p:cNvPr id="10" name="Picture 9"/>
          <p:cNvPicPr>
            <a:picLocks noChangeAspect="1"/>
          </p:cNvPicPr>
          <p:nvPr/>
        </p:nvPicPr>
        <p:blipFill>
          <a:blip r:embed="rId3"/>
          <a:stretch>
            <a:fillRect/>
          </a:stretch>
        </p:blipFill>
        <p:spPr>
          <a:xfrm>
            <a:off x="6434054" y="1461743"/>
            <a:ext cx="4687542" cy="4200525"/>
          </a:xfrm>
          <a:prstGeom prst="rect">
            <a:avLst/>
          </a:prstGeom>
        </p:spPr>
      </p:pic>
    </p:spTree>
    <p:extLst>
      <p:ext uri="{BB962C8B-B14F-4D97-AF65-F5344CB8AC3E}">
        <p14:creationId xmlns:p14="http://schemas.microsoft.com/office/powerpoint/2010/main" val="374978690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25268" y="2186865"/>
            <a:ext cx="5257800" cy="17811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5072" y="2186866"/>
            <a:ext cx="5276850" cy="17811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p:txBody>
          <a:bodyPr>
            <a:noAutofit/>
          </a:bodyPr>
          <a:lstStyle/>
          <a:p>
            <a:pPr algn="ctr"/>
            <a:r>
              <a:rPr lang="en-US" sz="3600" dirty="0" smtClean="0">
                <a:solidFill>
                  <a:schemeClr val="accent1">
                    <a:lumMod val="75000"/>
                  </a:schemeClr>
                </a:solidFill>
                <a:latin typeface="Arial" panose="020B0604020202020204" pitchFamily="34" charset="0"/>
                <a:cs typeface="Arial" panose="020B0604020202020204" pitchFamily="34" charset="0"/>
              </a:rPr>
              <a:t>Quantifying the Differences within </a:t>
            </a:r>
            <a:r>
              <a:rPr lang="en-US" sz="3600" dirty="0" err="1" smtClean="0">
                <a:solidFill>
                  <a:schemeClr val="accent1">
                    <a:lumMod val="75000"/>
                  </a:schemeClr>
                </a:solidFill>
                <a:latin typeface="Arial" panose="020B0604020202020204" pitchFamily="34" charset="0"/>
                <a:cs typeface="Arial" panose="020B0604020202020204" pitchFamily="34" charset="0"/>
              </a:rPr>
              <a:t>Progressor</a:t>
            </a:r>
            <a:r>
              <a:rPr lang="en-US" sz="3600" dirty="0" smtClean="0">
                <a:solidFill>
                  <a:schemeClr val="accent1">
                    <a:lumMod val="75000"/>
                  </a:schemeClr>
                </a:solidFill>
                <a:latin typeface="Arial" panose="020B0604020202020204" pitchFamily="34" charset="0"/>
                <a:cs typeface="Arial" panose="020B0604020202020204" pitchFamily="34" charset="0"/>
              </a:rPr>
              <a:t> Groups</a:t>
            </a:r>
            <a:endParaRPr lang="en-US" sz="3600" dirty="0">
              <a:solidFill>
                <a:schemeClr val="accent1">
                  <a:lumMod val="75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sz="half" idx="1"/>
          </p:nvPr>
        </p:nvSpPr>
        <p:spPr>
          <a:xfrm>
            <a:off x="838200" y="1695938"/>
            <a:ext cx="5181600" cy="461143"/>
          </a:xfrm>
        </p:spPr>
        <p:txBody>
          <a:bodyPr>
            <a:noAutofit/>
          </a:bodyPr>
          <a:lstStyle/>
          <a:p>
            <a:pPr marL="0" indent="0" algn="ctr">
              <a:buNone/>
            </a:pPr>
            <a:r>
              <a:rPr lang="en-US" sz="2400" dirty="0" smtClean="0">
                <a:latin typeface="Arial" panose="020B0604020202020204" pitchFamily="34" charset="0"/>
                <a:cs typeface="Arial" panose="020B0604020202020204" pitchFamily="34" charset="0"/>
              </a:rPr>
              <a:t>First Visit</a:t>
            </a:r>
            <a:endParaRPr lang="en-US" sz="2400" dirty="0">
              <a:latin typeface="Arial" panose="020B0604020202020204" pitchFamily="34" charset="0"/>
              <a:cs typeface="Arial" panose="020B0604020202020204" pitchFamily="34" charset="0"/>
            </a:endParaRPr>
          </a:p>
        </p:txBody>
      </p:sp>
      <p:sp>
        <p:nvSpPr>
          <p:cNvPr id="7" name="Content Placeholder 6"/>
          <p:cNvSpPr>
            <a:spLocks noGrp="1"/>
          </p:cNvSpPr>
          <p:nvPr>
            <p:ph sz="half" idx="2"/>
          </p:nvPr>
        </p:nvSpPr>
        <p:spPr>
          <a:xfrm>
            <a:off x="6159739" y="1680308"/>
            <a:ext cx="5181600" cy="476773"/>
          </a:xfrm>
        </p:spPr>
        <p:txBody>
          <a:bodyPr>
            <a:normAutofit/>
          </a:bodyPr>
          <a:lstStyle/>
          <a:p>
            <a:pPr marL="0" indent="0" algn="ctr">
              <a:buNone/>
            </a:pPr>
            <a:r>
              <a:rPr lang="en-US" sz="2400" dirty="0" smtClean="0">
                <a:latin typeface="Arial" panose="020B0604020202020204" pitchFamily="34" charset="0"/>
                <a:cs typeface="Arial" panose="020B0604020202020204" pitchFamily="34" charset="0"/>
              </a:rPr>
              <a:t>Middle Visit</a:t>
            </a:r>
            <a:endParaRPr lang="en-US" sz="2400" dirty="0">
              <a:latin typeface="Arial" panose="020B0604020202020204" pitchFamily="34" charset="0"/>
              <a:cs typeface="Arial" panose="020B0604020202020204" pitchFamily="34" charset="0"/>
            </a:endParaRPr>
          </a:p>
        </p:txBody>
      </p:sp>
      <p:sp>
        <p:nvSpPr>
          <p:cNvPr id="8" name="Rectangle 7"/>
          <p:cNvSpPr/>
          <p:nvPr/>
        </p:nvSpPr>
        <p:spPr>
          <a:xfrm>
            <a:off x="1109782" y="4173305"/>
            <a:ext cx="10043403" cy="2031325"/>
          </a:xfrm>
          <a:prstGeom prst="rect">
            <a:avLst/>
          </a:prstGeom>
        </p:spPr>
        <p:txBody>
          <a:bodyPr wrap="square">
            <a:spAutoFit/>
          </a:bodyPr>
          <a:lstStyle/>
          <a:p>
            <a:pPr marL="285750" indent="-285750">
              <a:buFont typeface="Arial" panose="020B0604020202020204" pitchFamily="34" charset="0"/>
              <a:buChar char="•"/>
            </a:pPr>
            <a:r>
              <a:rPr lang="en-US" dirty="0" smtClean="0">
                <a:latin typeface="Arial" panose="020B0604020202020204" pitchFamily="34" charset="0"/>
                <a:cs typeface="Arial" panose="020B0604020202020204" pitchFamily="34" charset="0"/>
              </a:rPr>
              <a:t>Both the rapid and </a:t>
            </a:r>
            <a:r>
              <a:rPr lang="en-US" dirty="0" err="1" smtClean="0">
                <a:latin typeface="Arial" panose="020B0604020202020204" pitchFamily="34" charset="0"/>
                <a:cs typeface="Arial" panose="020B0604020202020204" pitchFamily="34" charset="0"/>
              </a:rPr>
              <a:t>nonprogressor</a:t>
            </a:r>
            <a:r>
              <a:rPr lang="en-US" dirty="0" smtClean="0">
                <a:latin typeface="Arial" panose="020B0604020202020204" pitchFamily="34" charset="0"/>
                <a:cs typeface="Arial" panose="020B0604020202020204" pitchFamily="34" charset="0"/>
              </a:rPr>
              <a:t> groups, and rapid and moderate </a:t>
            </a:r>
            <a:r>
              <a:rPr lang="en-US" dirty="0" err="1" smtClean="0">
                <a:latin typeface="Arial" panose="020B0604020202020204" pitchFamily="34" charset="0"/>
                <a:cs typeface="Arial" panose="020B0604020202020204" pitchFamily="34" charset="0"/>
              </a:rPr>
              <a:t>progressor</a:t>
            </a:r>
            <a:r>
              <a:rPr lang="en-US" dirty="0" smtClean="0">
                <a:latin typeface="Arial" panose="020B0604020202020204" pitchFamily="34" charset="0"/>
                <a:cs typeface="Arial" panose="020B0604020202020204" pitchFamily="34" charset="0"/>
              </a:rPr>
              <a:t> groups were multiplied by 291 to obtain the min/max difference. The moderate and </a:t>
            </a:r>
            <a:r>
              <a:rPr lang="en-US" dirty="0" err="1" smtClean="0">
                <a:latin typeface="Arial" panose="020B0604020202020204" pitchFamily="34" charset="0"/>
                <a:cs typeface="Arial" panose="020B0604020202020204" pitchFamily="34" charset="0"/>
              </a:rPr>
              <a:t>nonprogressor</a:t>
            </a:r>
            <a:r>
              <a:rPr lang="en-US" dirty="0" smtClean="0">
                <a:latin typeface="Arial" panose="020B0604020202020204" pitchFamily="34" charset="0"/>
                <a:cs typeface="Arial" panose="020B0604020202020204" pitchFamily="34" charset="0"/>
              </a:rPr>
              <a:t> group was multiplied by 288.</a:t>
            </a:r>
          </a:p>
          <a:p>
            <a:pPr marL="285750" indent="-285750">
              <a:buFont typeface="Arial" panose="020B0604020202020204" pitchFamily="34" charset="0"/>
              <a:buChar char="•"/>
            </a:pPr>
            <a:r>
              <a:rPr lang="en-US" dirty="0" smtClean="0">
                <a:latin typeface="Arial" panose="020B0604020202020204" pitchFamily="34" charset="0"/>
                <a:cs typeface="Arial" panose="020B0604020202020204" pitchFamily="34" charset="0"/>
              </a:rPr>
              <a:t>The </a:t>
            </a:r>
            <a:r>
              <a:rPr lang="en-US" dirty="0">
                <a:latin typeface="Arial" panose="020B0604020202020204" pitchFamily="34" charset="0"/>
                <a:cs typeface="Arial" panose="020B0604020202020204" pitchFamily="34" charset="0"/>
              </a:rPr>
              <a:t>minimum difference when comparing the rapid </a:t>
            </a:r>
            <a:r>
              <a:rPr lang="en-US" dirty="0" err="1">
                <a:latin typeface="Arial" panose="020B0604020202020204" pitchFamily="34" charset="0"/>
                <a:cs typeface="Arial" panose="020B0604020202020204" pitchFamily="34" charset="0"/>
              </a:rPr>
              <a:t>progressors</a:t>
            </a:r>
            <a:r>
              <a:rPr lang="en-US" dirty="0">
                <a:latin typeface="Arial" panose="020B0604020202020204" pitchFamily="34" charset="0"/>
                <a:cs typeface="Arial" panose="020B0604020202020204" pitchFamily="34" charset="0"/>
              </a:rPr>
              <a:t> to any other group was significantly lower than just within the </a:t>
            </a:r>
            <a:r>
              <a:rPr lang="en-US" dirty="0" err="1">
                <a:latin typeface="Arial" panose="020B0604020202020204" pitchFamily="34" charset="0"/>
                <a:cs typeface="Arial" panose="020B0604020202020204" pitchFamily="34" charset="0"/>
              </a:rPr>
              <a:t>progressor</a:t>
            </a:r>
            <a:r>
              <a:rPr lang="en-US" dirty="0">
                <a:latin typeface="Arial" panose="020B0604020202020204" pitchFamily="34" charset="0"/>
                <a:cs typeface="Arial" panose="020B0604020202020204" pitchFamily="34" charset="0"/>
              </a:rPr>
              <a:t> group.</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The minimum difference was consistently higher when comparing the moderate </a:t>
            </a:r>
            <a:r>
              <a:rPr lang="en-US" dirty="0" err="1">
                <a:latin typeface="Arial" panose="020B0604020202020204" pitchFamily="34" charset="0"/>
                <a:cs typeface="Arial" panose="020B0604020202020204" pitchFamily="34" charset="0"/>
              </a:rPr>
              <a:t>progressors</a:t>
            </a:r>
            <a:r>
              <a:rPr lang="en-US" dirty="0">
                <a:latin typeface="Arial" panose="020B0604020202020204" pitchFamily="34" charset="0"/>
                <a:cs typeface="Arial" panose="020B0604020202020204" pitchFamily="34" charset="0"/>
              </a:rPr>
              <a:t> with any other group.</a:t>
            </a:r>
          </a:p>
        </p:txBody>
      </p:sp>
    </p:spTree>
    <p:extLst>
      <p:ext uri="{BB962C8B-B14F-4D97-AF65-F5344CB8AC3E}">
        <p14:creationId xmlns:p14="http://schemas.microsoft.com/office/powerpoint/2010/main" val="274829283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accent1">
                    <a:lumMod val="75000"/>
                  </a:schemeClr>
                </a:solidFill>
                <a:latin typeface="Arial" panose="020B0604020202020204" pitchFamily="34" charset="0"/>
                <a:cs typeface="Arial" panose="020B0604020202020204" pitchFamily="34" charset="0"/>
              </a:rPr>
              <a:t>Talk Outline</a:t>
            </a:r>
            <a:endParaRPr lang="en-US" dirty="0">
              <a:solidFill>
                <a:schemeClr val="accent1">
                  <a:lumMod val="75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r>
              <a:rPr lang="en-US" dirty="0" smtClean="0">
                <a:solidFill>
                  <a:schemeClr val="bg1">
                    <a:lumMod val="75000"/>
                  </a:schemeClr>
                </a:solidFill>
                <a:latin typeface="Arial" panose="020B0604020202020204" pitchFamily="34" charset="0"/>
                <a:cs typeface="Arial" panose="020B0604020202020204" pitchFamily="34" charset="0"/>
              </a:rPr>
              <a:t>Background information on HIV and how it led to the development of the question and hypothesis</a:t>
            </a:r>
          </a:p>
          <a:p>
            <a:r>
              <a:rPr lang="en-US" dirty="0" smtClean="0">
                <a:solidFill>
                  <a:schemeClr val="bg1">
                    <a:lumMod val="75000"/>
                  </a:schemeClr>
                </a:solidFill>
                <a:latin typeface="Arial" panose="020B0604020202020204" pitchFamily="34" charset="0"/>
                <a:cs typeface="Arial" panose="020B0604020202020204" pitchFamily="34" charset="0"/>
              </a:rPr>
              <a:t>Examination of each </a:t>
            </a:r>
            <a:r>
              <a:rPr lang="en-US" dirty="0" err="1" smtClean="0">
                <a:solidFill>
                  <a:schemeClr val="bg1">
                    <a:lumMod val="75000"/>
                  </a:schemeClr>
                </a:solidFill>
                <a:latin typeface="Arial" panose="020B0604020202020204" pitchFamily="34" charset="0"/>
                <a:cs typeface="Arial" panose="020B0604020202020204" pitchFamily="34" charset="0"/>
              </a:rPr>
              <a:t>progressor</a:t>
            </a:r>
            <a:r>
              <a:rPr lang="en-US" dirty="0" smtClean="0">
                <a:solidFill>
                  <a:schemeClr val="bg1">
                    <a:lumMod val="75000"/>
                  </a:schemeClr>
                </a:solidFill>
                <a:latin typeface="Arial" panose="020B0604020202020204" pitchFamily="34" charset="0"/>
                <a:cs typeface="Arial" panose="020B0604020202020204" pitchFamily="34" charset="0"/>
              </a:rPr>
              <a:t> group with itself at the first visit and middle (~2 year) visit</a:t>
            </a:r>
          </a:p>
          <a:p>
            <a:r>
              <a:rPr lang="en-US" dirty="0" smtClean="0">
                <a:solidFill>
                  <a:schemeClr val="bg1">
                    <a:lumMod val="75000"/>
                  </a:schemeClr>
                </a:solidFill>
                <a:latin typeface="Arial" panose="020B0604020202020204" pitchFamily="34" charset="0"/>
                <a:cs typeface="Arial" panose="020B0604020202020204" pitchFamily="34" charset="0"/>
              </a:rPr>
              <a:t>Examination of the comparison between </a:t>
            </a:r>
            <a:r>
              <a:rPr lang="en-US" dirty="0" err="1" smtClean="0">
                <a:solidFill>
                  <a:schemeClr val="bg1">
                    <a:lumMod val="75000"/>
                  </a:schemeClr>
                </a:solidFill>
                <a:latin typeface="Arial" panose="020B0604020202020204" pitchFamily="34" charset="0"/>
                <a:cs typeface="Arial" panose="020B0604020202020204" pitchFamily="34" charset="0"/>
              </a:rPr>
              <a:t>progressor</a:t>
            </a:r>
            <a:r>
              <a:rPr lang="en-US" dirty="0" smtClean="0">
                <a:solidFill>
                  <a:schemeClr val="bg1">
                    <a:lumMod val="75000"/>
                  </a:schemeClr>
                </a:solidFill>
                <a:latin typeface="Arial" panose="020B0604020202020204" pitchFamily="34" charset="0"/>
                <a:cs typeface="Arial" panose="020B0604020202020204" pitchFamily="34" charset="0"/>
              </a:rPr>
              <a:t> groups at the first visit and the middle (~2 year) visit</a:t>
            </a:r>
          </a:p>
          <a:p>
            <a:r>
              <a:rPr lang="en-US" dirty="0" smtClean="0">
                <a:latin typeface="Arial" panose="020B0604020202020204" pitchFamily="34" charset="0"/>
                <a:cs typeface="Arial" panose="020B0604020202020204" pitchFamily="34" charset="0"/>
              </a:rPr>
              <a:t>An analysis of the results and the conclusions that can be drawn from them</a:t>
            </a:r>
          </a:p>
          <a:p>
            <a:endParaRPr lang="en-US" dirty="0" smtClean="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7086581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4424" y="1477719"/>
            <a:ext cx="5695950" cy="51530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p:txBody>
          <a:bodyPr>
            <a:normAutofit/>
          </a:bodyPr>
          <a:lstStyle/>
          <a:p>
            <a:pPr algn="ctr"/>
            <a:r>
              <a:rPr lang="en-US" sz="3600" dirty="0" smtClean="0">
                <a:solidFill>
                  <a:schemeClr val="accent1">
                    <a:lumMod val="75000"/>
                  </a:schemeClr>
                </a:solidFill>
                <a:latin typeface="Arial" panose="020B0604020202020204" pitchFamily="34" charset="0"/>
                <a:cs typeface="Arial" panose="020B0604020202020204" pitchFamily="34" charset="0"/>
              </a:rPr>
              <a:t>Comparing all the Data Reveals the Similarity and Difference Between Groups</a:t>
            </a:r>
            <a:endParaRPr lang="en-US" sz="3600" dirty="0">
              <a:solidFill>
                <a:schemeClr val="accent1">
                  <a:lumMod val="75000"/>
                </a:schemeClr>
              </a:solidFill>
              <a:latin typeface="Arial" panose="020B0604020202020204" pitchFamily="34" charset="0"/>
              <a:cs typeface="Arial" panose="020B0604020202020204" pitchFamily="34" charset="0"/>
            </a:endParaRPr>
          </a:p>
        </p:txBody>
      </p:sp>
      <p:sp>
        <p:nvSpPr>
          <p:cNvPr id="5" name="TextBox 4"/>
          <p:cNvSpPr txBox="1"/>
          <p:nvPr/>
        </p:nvSpPr>
        <p:spPr>
          <a:xfrm>
            <a:off x="7460857" y="1836892"/>
            <a:ext cx="3317734" cy="3539430"/>
          </a:xfrm>
          <a:prstGeom prst="rect">
            <a:avLst/>
          </a:prstGeom>
          <a:noFill/>
        </p:spPr>
        <p:txBody>
          <a:bodyPr wrap="square" rtlCol="0">
            <a:spAutoFit/>
          </a:bodyPr>
          <a:lstStyle/>
          <a:p>
            <a:pPr marL="285750" indent="-285750">
              <a:buFont typeface="Arial" panose="020B0604020202020204" pitchFamily="34" charset="0"/>
              <a:buChar char="•"/>
            </a:pPr>
            <a:r>
              <a:rPr lang="en-US" sz="2800" dirty="0" smtClean="0">
                <a:latin typeface="Arial" panose="020B0604020202020204" pitchFamily="34" charset="0"/>
                <a:cs typeface="Arial" panose="020B0604020202020204" pitchFamily="34" charset="0"/>
              </a:rPr>
              <a:t>Each group was relatively similar between each visit, and the comparisons remained relatively consistent.</a:t>
            </a: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3508399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smtClean="0">
                <a:solidFill>
                  <a:schemeClr val="accent1">
                    <a:lumMod val="75000"/>
                  </a:schemeClr>
                </a:solidFill>
                <a:latin typeface="Arial" panose="020B0604020202020204" pitchFamily="34" charset="0"/>
                <a:cs typeface="Arial" panose="020B0604020202020204" pitchFamily="34" charset="0"/>
              </a:rPr>
              <a:t>How the Data Reflects the Hypothesis and Question</a:t>
            </a:r>
            <a:endParaRPr lang="en-US" sz="3600" dirty="0">
              <a:solidFill>
                <a:schemeClr val="accent1">
                  <a:lumMod val="75000"/>
                </a:schemeClr>
              </a:solidFill>
              <a:latin typeface="Arial" panose="020B0604020202020204" pitchFamily="34" charset="0"/>
              <a:cs typeface="Arial" panose="020B0604020202020204" pitchFamily="34" charset="0"/>
            </a:endParaRPr>
          </a:p>
        </p:txBody>
      </p:sp>
      <p:sp>
        <p:nvSpPr>
          <p:cNvPr id="5" name="TextBox 4"/>
          <p:cNvSpPr txBox="1"/>
          <p:nvPr/>
        </p:nvSpPr>
        <p:spPr>
          <a:xfrm>
            <a:off x="898215" y="1821261"/>
            <a:ext cx="9880375" cy="4462760"/>
          </a:xfrm>
          <a:prstGeom prst="rect">
            <a:avLst/>
          </a:prstGeom>
          <a:noFill/>
        </p:spPr>
        <p:txBody>
          <a:bodyPr wrap="square" rtlCol="0">
            <a:spAutoFit/>
          </a:bodyPr>
          <a:lstStyle/>
          <a:p>
            <a:pPr marL="285750" indent="-285750">
              <a:buFont typeface="Arial" panose="020B0604020202020204" pitchFamily="34" charset="0"/>
              <a:buChar char="•"/>
            </a:pPr>
            <a:r>
              <a:rPr lang="en-US" sz="2400" dirty="0">
                <a:latin typeface="Arial" panose="020B0604020202020204" pitchFamily="34" charset="0"/>
                <a:cs typeface="Arial" panose="020B0604020202020204" pitchFamily="34" charset="0"/>
              </a:rPr>
              <a:t>The question: </a:t>
            </a:r>
          </a:p>
          <a:p>
            <a:pPr marL="742950" lvl="1" indent="-285750">
              <a:buFont typeface="Arial" panose="020B0604020202020204" pitchFamily="34" charset="0"/>
              <a:buChar char="•"/>
            </a:pPr>
            <a:r>
              <a:rPr lang="en-US" sz="2000" dirty="0">
                <a:latin typeface="Arial" panose="020B0604020202020204" pitchFamily="34" charset="0"/>
                <a:cs typeface="Arial" panose="020B0604020202020204" pitchFamily="34" charset="0"/>
              </a:rPr>
              <a:t>Are clones from subjects in the same group the most similar, or are they as dissimilar as clones from other groups</a:t>
            </a:r>
            <a:r>
              <a:rPr lang="en-US" sz="2000" dirty="0" smtClean="0">
                <a:latin typeface="Arial" panose="020B0604020202020204" pitchFamily="34" charset="0"/>
                <a:cs typeface="Arial" panose="020B0604020202020204" pitchFamily="34" charset="0"/>
              </a:rPr>
              <a:t>?</a:t>
            </a:r>
          </a:p>
          <a:p>
            <a:pPr marL="1200150" lvl="2" indent="-285750">
              <a:buFont typeface="Arial" panose="020B0604020202020204" pitchFamily="34" charset="0"/>
              <a:buChar char="•"/>
            </a:pPr>
            <a:r>
              <a:rPr lang="en-US" dirty="0">
                <a:latin typeface="Arial" panose="020B0604020202020204" pitchFamily="34" charset="0"/>
                <a:cs typeface="Arial" panose="020B0604020202020204" pitchFamily="34" charset="0"/>
              </a:rPr>
              <a:t>Rapid </a:t>
            </a:r>
            <a:r>
              <a:rPr lang="en-US" dirty="0" err="1">
                <a:latin typeface="Arial" panose="020B0604020202020204" pitchFamily="34" charset="0"/>
                <a:cs typeface="Arial" panose="020B0604020202020204" pitchFamily="34" charset="0"/>
              </a:rPr>
              <a:t>progressors</a:t>
            </a: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were always </a:t>
            </a:r>
            <a:r>
              <a:rPr lang="en-US" dirty="0">
                <a:latin typeface="Arial" panose="020B0604020202020204" pitchFamily="34" charset="0"/>
                <a:cs typeface="Arial" panose="020B0604020202020204" pitchFamily="34" charset="0"/>
              </a:rPr>
              <a:t>more similar to other groups than their own group</a:t>
            </a:r>
            <a:r>
              <a:rPr lang="en-US" dirty="0" smtClean="0">
                <a:latin typeface="Arial" panose="020B0604020202020204" pitchFamily="34" charset="0"/>
                <a:cs typeface="Arial" panose="020B0604020202020204" pitchFamily="34" charset="0"/>
              </a:rPr>
              <a:t>.</a:t>
            </a:r>
          </a:p>
          <a:p>
            <a:pPr marL="1200150" lvl="2" indent="-285750">
              <a:buFont typeface="Arial" panose="020B0604020202020204" pitchFamily="34" charset="0"/>
              <a:buChar char="•"/>
            </a:pPr>
            <a:r>
              <a:rPr lang="en-US" dirty="0" smtClean="0">
                <a:latin typeface="Arial" panose="020B0604020202020204" pitchFamily="34" charset="0"/>
                <a:cs typeface="Arial" panose="020B0604020202020204" pitchFamily="34" charset="0"/>
              </a:rPr>
              <a:t>Each group was more </a:t>
            </a:r>
            <a:r>
              <a:rPr lang="en-US" smtClean="0">
                <a:latin typeface="Arial" panose="020B0604020202020204" pitchFamily="34" charset="0"/>
                <a:cs typeface="Arial" panose="020B0604020202020204" pitchFamily="34" charset="0"/>
              </a:rPr>
              <a:t>different from the </a:t>
            </a:r>
            <a:r>
              <a:rPr lang="en-US" dirty="0" smtClean="0">
                <a:latin typeface="Arial" panose="020B0604020202020204" pitchFamily="34" charset="0"/>
                <a:cs typeface="Arial" panose="020B0604020202020204" pitchFamily="34" charset="0"/>
              </a:rPr>
              <a:t>other groups </a:t>
            </a:r>
            <a:r>
              <a:rPr lang="en-US" smtClean="0">
                <a:latin typeface="Arial" panose="020B0604020202020204" pitchFamily="34" charset="0"/>
                <a:cs typeface="Arial" panose="020B0604020202020204" pitchFamily="34" charset="0"/>
              </a:rPr>
              <a:t>than its </a:t>
            </a:r>
            <a:r>
              <a:rPr lang="en-US" dirty="0" smtClean="0">
                <a:latin typeface="Arial" panose="020B0604020202020204" pitchFamily="34" charset="0"/>
                <a:cs typeface="Arial" panose="020B0604020202020204" pitchFamily="34" charset="0"/>
              </a:rPr>
              <a:t>own.</a:t>
            </a:r>
            <a:endParaRPr lang="en-US" dirty="0">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r>
              <a:rPr lang="en-US" sz="2000" dirty="0">
                <a:latin typeface="Arial" panose="020B0604020202020204" pitchFamily="34" charset="0"/>
                <a:cs typeface="Arial" panose="020B0604020202020204" pitchFamily="34" charset="0"/>
              </a:rPr>
              <a:t>Does the amount of variation and similarity, if any, change from the time of the first visit to a visit after about 2 years of infection with the virus</a:t>
            </a:r>
            <a:r>
              <a:rPr lang="en-US" sz="2000" dirty="0" smtClean="0">
                <a:latin typeface="Arial" panose="020B0604020202020204" pitchFamily="34" charset="0"/>
                <a:cs typeface="Arial" panose="020B0604020202020204" pitchFamily="34" charset="0"/>
              </a:rPr>
              <a:t>?</a:t>
            </a:r>
          </a:p>
          <a:p>
            <a:pPr marL="1200150" lvl="2" indent="-285750">
              <a:buFont typeface="Arial" panose="020B0604020202020204" pitchFamily="34" charset="0"/>
              <a:buChar char="•"/>
            </a:pPr>
            <a:r>
              <a:rPr lang="en-US" sz="2000" dirty="0" smtClean="0">
                <a:latin typeface="Arial" panose="020B0604020202020204" pitchFamily="34" charset="0"/>
                <a:cs typeface="Arial" panose="020B0604020202020204" pitchFamily="34" charset="0"/>
              </a:rPr>
              <a:t>The amount of similarity and difference between and within each group tends to remain about the same.</a:t>
            </a:r>
            <a:endParaRPr lang="en-US" sz="20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2400" dirty="0">
                <a:latin typeface="Arial" panose="020B0604020202020204" pitchFamily="34" charset="0"/>
                <a:cs typeface="Arial" panose="020B0604020202020204" pitchFamily="34" charset="0"/>
              </a:rPr>
              <a:t>The hypothesis: </a:t>
            </a:r>
          </a:p>
          <a:p>
            <a:pPr marL="742950" lvl="1" indent="-285750">
              <a:buFont typeface="Arial" panose="020B0604020202020204" pitchFamily="34" charset="0"/>
              <a:buChar char="•"/>
            </a:pPr>
            <a:r>
              <a:rPr lang="en-US" sz="2000" dirty="0">
                <a:latin typeface="Arial" panose="020B0604020202020204" pitchFamily="34" charset="0"/>
                <a:cs typeface="Arial" panose="020B0604020202020204" pitchFamily="34" charset="0"/>
              </a:rPr>
              <a:t>The clones will be most similar to clones within its own group, and the groups will differentiate at a rate dependent on their group’s </a:t>
            </a:r>
            <a:r>
              <a:rPr lang="en-US" sz="2000" dirty="0" err="1">
                <a:latin typeface="Arial" panose="020B0604020202020204" pitchFamily="34" charset="0"/>
                <a:cs typeface="Arial" panose="020B0604020202020204" pitchFamily="34" charset="0"/>
              </a:rPr>
              <a:t>progressor</a:t>
            </a:r>
            <a:r>
              <a:rPr lang="en-US" sz="2000" dirty="0">
                <a:latin typeface="Arial" panose="020B0604020202020204" pitchFamily="34" charset="0"/>
                <a:cs typeface="Arial" panose="020B0604020202020204" pitchFamily="34" charset="0"/>
              </a:rPr>
              <a:t> level</a:t>
            </a:r>
            <a:r>
              <a:rPr lang="en-US" sz="2000" dirty="0" smtClean="0">
                <a:latin typeface="Arial" panose="020B0604020202020204" pitchFamily="34" charset="0"/>
                <a:cs typeface="Arial" panose="020B0604020202020204" pitchFamily="34" charset="0"/>
              </a:rPr>
              <a:t>.</a:t>
            </a:r>
          </a:p>
          <a:p>
            <a:pPr marL="1200150" lvl="2" indent="-285750">
              <a:buFont typeface="Arial" panose="020B0604020202020204" pitchFamily="34" charset="0"/>
              <a:buChar char="•"/>
            </a:pPr>
            <a:r>
              <a:rPr lang="en-US" sz="2000" dirty="0" smtClean="0">
                <a:latin typeface="Arial" panose="020B0604020202020204" pitchFamily="34" charset="0"/>
                <a:cs typeface="Arial" panose="020B0604020202020204" pitchFamily="34" charset="0"/>
              </a:rPr>
              <a:t>In the case of the moderate and </a:t>
            </a:r>
            <a:r>
              <a:rPr lang="en-US" sz="2000" dirty="0" err="1" smtClean="0">
                <a:latin typeface="Arial" panose="020B0604020202020204" pitchFamily="34" charset="0"/>
                <a:cs typeface="Arial" panose="020B0604020202020204" pitchFamily="34" charset="0"/>
              </a:rPr>
              <a:t>nonprogressors</a:t>
            </a:r>
            <a:r>
              <a:rPr lang="en-US" sz="2000" dirty="0" smtClean="0">
                <a:latin typeface="Arial" panose="020B0604020202020204" pitchFamily="34" charset="0"/>
                <a:cs typeface="Arial" panose="020B0604020202020204" pitchFamily="34" charset="0"/>
              </a:rPr>
              <a:t>, the clones were more similar to their own group, but otherwise the hypothesis was disproven.</a:t>
            </a: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527342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smtClean="0">
                <a:solidFill>
                  <a:schemeClr val="accent1">
                    <a:lumMod val="75000"/>
                  </a:schemeClr>
                </a:solidFill>
                <a:latin typeface="Arial" panose="020B0604020202020204" pitchFamily="34" charset="0"/>
                <a:cs typeface="Arial" panose="020B0604020202020204" pitchFamily="34" charset="0"/>
              </a:rPr>
              <a:t>Did outside research yield any new insight?</a:t>
            </a:r>
            <a:endParaRPr lang="en-US" sz="3600" dirty="0">
              <a:solidFill>
                <a:schemeClr val="accent1">
                  <a:lumMod val="75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r>
              <a:rPr lang="en-US" dirty="0" smtClean="0">
                <a:latin typeface="Arial" panose="020B0604020202020204" pitchFamily="34" charset="0"/>
                <a:cs typeface="Arial" panose="020B0604020202020204" pitchFamily="34" charset="0"/>
              </a:rPr>
              <a:t>Generally, no.</a:t>
            </a:r>
          </a:p>
          <a:p>
            <a:r>
              <a:rPr lang="en-US" dirty="0" smtClean="0">
                <a:latin typeface="Arial" panose="020B0604020202020204" pitchFamily="34" charset="0"/>
                <a:cs typeface="Arial" panose="020B0604020202020204" pitchFamily="34" charset="0"/>
              </a:rPr>
              <a:t>Most research focuses specifically on the evolution of the </a:t>
            </a:r>
            <a:r>
              <a:rPr lang="en-US" i="1" dirty="0" err="1" smtClean="0">
                <a:latin typeface="Arial" panose="020B0604020202020204" pitchFamily="34" charset="0"/>
                <a:cs typeface="Arial" panose="020B0604020202020204" pitchFamily="34" charset="0"/>
              </a:rPr>
              <a:t>env</a:t>
            </a:r>
            <a:r>
              <a:rPr lang="en-US" dirty="0" smtClean="0">
                <a:latin typeface="Arial" panose="020B0604020202020204" pitchFamily="34" charset="0"/>
                <a:cs typeface="Arial" panose="020B0604020202020204" pitchFamily="34" charset="0"/>
              </a:rPr>
              <a:t> gene, not on the various </a:t>
            </a:r>
            <a:r>
              <a:rPr lang="en-US" dirty="0" err="1" smtClean="0">
                <a:latin typeface="Arial" panose="020B0604020202020204" pitchFamily="34" charset="0"/>
                <a:cs typeface="Arial" panose="020B0604020202020204" pitchFamily="34" charset="0"/>
              </a:rPr>
              <a:t>progressor</a:t>
            </a:r>
            <a:r>
              <a:rPr lang="en-US" dirty="0" smtClean="0">
                <a:latin typeface="Arial" panose="020B0604020202020204" pitchFamily="34" charset="0"/>
                <a:cs typeface="Arial" panose="020B0604020202020204" pitchFamily="34" charset="0"/>
              </a:rPr>
              <a:t> groups.</a:t>
            </a:r>
          </a:p>
          <a:p>
            <a:r>
              <a:rPr lang="en-US" dirty="0" smtClean="0">
                <a:latin typeface="Arial" panose="020B0604020202020204" pitchFamily="34" charset="0"/>
                <a:cs typeface="Arial" panose="020B0604020202020204" pitchFamily="34" charset="0"/>
              </a:rPr>
              <a:t>Research on the </a:t>
            </a:r>
            <a:r>
              <a:rPr lang="en-US" dirty="0" err="1" smtClean="0">
                <a:latin typeface="Arial" panose="020B0604020202020204" pitchFamily="34" charset="0"/>
                <a:cs typeface="Arial" panose="020B0604020202020204" pitchFamily="34" charset="0"/>
              </a:rPr>
              <a:t>progressor</a:t>
            </a:r>
            <a:r>
              <a:rPr lang="en-US" dirty="0" smtClean="0">
                <a:latin typeface="Arial" panose="020B0604020202020204" pitchFamily="34" charset="0"/>
                <a:cs typeface="Arial" panose="020B0604020202020204" pitchFamily="34" charset="0"/>
              </a:rPr>
              <a:t> groups tends to only compare within groups, not across them.</a:t>
            </a:r>
          </a:p>
          <a:p>
            <a:r>
              <a:rPr lang="en-US" dirty="0" smtClean="0">
                <a:latin typeface="Arial" panose="020B0604020202020204" pitchFamily="34" charset="0"/>
                <a:cs typeface="Arial" panose="020B0604020202020204" pitchFamily="34" charset="0"/>
              </a:rPr>
              <a:t>Markham, et al: Diversity and divergence increase in rapid and moderate </a:t>
            </a:r>
            <a:r>
              <a:rPr lang="en-US" dirty="0" err="1" smtClean="0">
                <a:latin typeface="Arial" panose="020B0604020202020204" pitchFamily="34" charset="0"/>
                <a:cs typeface="Arial" panose="020B0604020202020204" pitchFamily="34" charset="0"/>
              </a:rPr>
              <a:t>progressors</a:t>
            </a:r>
            <a:r>
              <a:rPr lang="en-US" dirty="0" smtClean="0">
                <a:latin typeface="Arial" panose="020B0604020202020204" pitchFamily="34" charset="0"/>
                <a:cs typeface="Arial" panose="020B0604020202020204" pitchFamily="34" charset="0"/>
              </a:rPr>
              <a:t>.</a:t>
            </a:r>
          </a:p>
          <a:p>
            <a:pPr lvl="1"/>
            <a:r>
              <a:rPr lang="en-US" dirty="0" smtClean="0">
                <a:latin typeface="Arial" panose="020B0604020202020204" pitchFamily="34" charset="0"/>
                <a:cs typeface="Arial" panose="020B0604020202020204" pitchFamily="34" charset="0"/>
              </a:rPr>
              <a:t>Yet from the data calculated here, it seems that they tend to diversify and diverge in ways that prevented them from being too different or similar to each other as the </a:t>
            </a:r>
            <a:r>
              <a:rPr lang="en-US" smtClean="0">
                <a:latin typeface="Arial" panose="020B0604020202020204" pitchFamily="34" charset="0"/>
                <a:cs typeface="Arial" panose="020B0604020202020204" pitchFamily="34" charset="0"/>
              </a:rPr>
              <a:t>years passed.</a:t>
            </a:r>
            <a:endParaRPr lang="en-US" dirty="0" smtClean="0">
              <a:latin typeface="Arial" panose="020B0604020202020204" pitchFamily="34" charset="0"/>
              <a:cs typeface="Arial" panose="020B0604020202020204" pitchFamily="34" charset="0"/>
            </a:endParaRPr>
          </a:p>
          <a:p>
            <a:endParaRPr lang="en-US"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733012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accent1">
                    <a:lumMod val="75000"/>
                  </a:schemeClr>
                </a:solidFill>
                <a:latin typeface="Arial" panose="020B0604020202020204" pitchFamily="34" charset="0"/>
                <a:cs typeface="Arial" panose="020B0604020202020204" pitchFamily="34" charset="0"/>
              </a:rPr>
              <a:t>Talk Outline</a:t>
            </a:r>
            <a:endParaRPr lang="en-US" dirty="0">
              <a:solidFill>
                <a:schemeClr val="accent1">
                  <a:lumMod val="75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r>
              <a:rPr lang="en-US" dirty="0" smtClean="0">
                <a:latin typeface="Arial" panose="020B0604020202020204" pitchFamily="34" charset="0"/>
                <a:cs typeface="Arial" panose="020B0604020202020204" pitchFamily="34" charset="0"/>
              </a:rPr>
              <a:t>Background information on HIV and how it led to the development of the question and hypothesis.</a:t>
            </a:r>
          </a:p>
          <a:p>
            <a:r>
              <a:rPr lang="en-US" dirty="0">
                <a:latin typeface="Arial" panose="020B0604020202020204" pitchFamily="34" charset="0"/>
                <a:cs typeface="Arial" panose="020B0604020202020204" pitchFamily="34" charset="0"/>
              </a:rPr>
              <a:t>Examination of each </a:t>
            </a:r>
            <a:r>
              <a:rPr lang="en-US" dirty="0" err="1">
                <a:latin typeface="Arial" panose="020B0604020202020204" pitchFamily="34" charset="0"/>
                <a:cs typeface="Arial" panose="020B0604020202020204" pitchFamily="34" charset="0"/>
              </a:rPr>
              <a:t>progressor</a:t>
            </a:r>
            <a:r>
              <a:rPr lang="en-US" dirty="0">
                <a:latin typeface="Arial" panose="020B0604020202020204" pitchFamily="34" charset="0"/>
                <a:cs typeface="Arial" panose="020B0604020202020204" pitchFamily="34" charset="0"/>
              </a:rPr>
              <a:t> group with itself at the first visit and middle (~2 year) visit.</a:t>
            </a:r>
          </a:p>
          <a:p>
            <a:r>
              <a:rPr lang="en-US" dirty="0">
                <a:latin typeface="Arial" panose="020B0604020202020204" pitchFamily="34" charset="0"/>
                <a:cs typeface="Arial" panose="020B0604020202020204" pitchFamily="34" charset="0"/>
              </a:rPr>
              <a:t>Examination of the comparison between </a:t>
            </a:r>
            <a:r>
              <a:rPr lang="en-US" dirty="0" err="1">
                <a:latin typeface="Arial" panose="020B0604020202020204" pitchFamily="34" charset="0"/>
                <a:cs typeface="Arial" panose="020B0604020202020204" pitchFamily="34" charset="0"/>
              </a:rPr>
              <a:t>progressor</a:t>
            </a:r>
            <a:r>
              <a:rPr lang="en-US" dirty="0">
                <a:latin typeface="Arial" panose="020B0604020202020204" pitchFamily="34" charset="0"/>
                <a:cs typeface="Arial" panose="020B0604020202020204" pitchFamily="34" charset="0"/>
              </a:rPr>
              <a:t> groups at the first visit and the middle (~2 year) visit.</a:t>
            </a:r>
          </a:p>
          <a:p>
            <a:r>
              <a:rPr lang="en-US" dirty="0" smtClean="0">
                <a:latin typeface="Arial" panose="020B0604020202020204" pitchFamily="34" charset="0"/>
                <a:cs typeface="Arial" panose="020B0604020202020204" pitchFamily="34" charset="0"/>
              </a:rPr>
              <a:t>An </a:t>
            </a:r>
            <a:r>
              <a:rPr lang="en-US" dirty="0" smtClean="0">
                <a:latin typeface="Arial" panose="020B0604020202020204" pitchFamily="34" charset="0"/>
                <a:cs typeface="Arial" panose="020B0604020202020204" pitchFamily="34" charset="0"/>
              </a:rPr>
              <a:t>analysis of the results and the conclusions that can be drawn from them.</a:t>
            </a:r>
          </a:p>
          <a:p>
            <a:endParaRPr lang="en-US" dirty="0" smtClean="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2996346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smtClean="0">
                <a:solidFill>
                  <a:schemeClr val="accent1">
                    <a:lumMod val="75000"/>
                  </a:schemeClr>
                </a:solidFill>
                <a:latin typeface="Arial" panose="020B0604020202020204" pitchFamily="34" charset="0"/>
                <a:cs typeface="Arial" panose="020B0604020202020204" pitchFamily="34" charset="0"/>
              </a:rPr>
              <a:t>What further study could be done?</a:t>
            </a:r>
            <a:endParaRPr lang="en-US" sz="3600" dirty="0">
              <a:solidFill>
                <a:schemeClr val="accent1">
                  <a:lumMod val="75000"/>
                </a:schemeClr>
              </a:solidFill>
              <a:latin typeface="Arial" panose="020B0604020202020204" pitchFamily="34" charset="0"/>
              <a:cs typeface="Arial" panose="020B0604020202020204" pitchFamily="34" charset="0"/>
            </a:endParaRPr>
          </a:p>
        </p:txBody>
      </p:sp>
      <p:sp>
        <p:nvSpPr>
          <p:cNvPr id="5" name="TextBox 4"/>
          <p:cNvSpPr txBox="1"/>
          <p:nvPr/>
        </p:nvSpPr>
        <p:spPr>
          <a:xfrm>
            <a:off x="898216" y="1836892"/>
            <a:ext cx="9880375" cy="4401205"/>
          </a:xfrm>
          <a:prstGeom prst="rect">
            <a:avLst/>
          </a:prstGeom>
          <a:noFill/>
        </p:spPr>
        <p:txBody>
          <a:bodyPr wrap="square" rtlCol="0">
            <a:spAutoFit/>
          </a:bodyPr>
          <a:lstStyle/>
          <a:p>
            <a:pPr marL="285750" indent="-285750">
              <a:buFont typeface="Arial" panose="020B0604020202020204" pitchFamily="34" charset="0"/>
              <a:buChar char="•"/>
            </a:pPr>
            <a:r>
              <a:rPr lang="en-US" sz="2800" dirty="0" smtClean="0">
                <a:latin typeface="Arial" panose="020B0604020202020204" pitchFamily="34" charset="0"/>
                <a:cs typeface="Arial" panose="020B0604020202020204" pitchFamily="34" charset="0"/>
              </a:rPr>
              <a:t>From here, the conducting of a larger study to obtain more subjects of different groups and comparing them would be the most effective way to prove or disprove the hypothesis.</a:t>
            </a:r>
          </a:p>
          <a:p>
            <a:pPr marL="285750" indent="-285750">
              <a:buFont typeface="Arial" panose="020B0604020202020204" pitchFamily="34" charset="0"/>
              <a:buChar char="•"/>
            </a:pPr>
            <a:r>
              <a:rPr lang="en-US" sz="2800" dirty="0" smtClean="0">
                <a:latin typeface="Arial" panose="020B0604020202020204" pitchFamily="34" charset="0"/>
                <a:cs typeface="Arial" panose="020B0604020202020204" pitchFamily="34" charset="0"/>
              </a:rPr>
              <a:t>Obtaining reliable data with such a small sample size is very difficult. </a:t>
            </a:r>
            <a:endParaRPr lang="en-US" sz="28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2800" dirty="0" smtClean="0">
                <a:latin typeface="Arial" panose="020B0604020202020204" pitchFamily="34" charset="0"/>
                <a:cs typeface="Arial" panose="020B0604020202020204" pitchFamily="34" charset="0"/>
              </a:rPr>
              <a:t>Repeating this same experiment with more clones from each subject would be ideal. </a:t>
            </a:r>
          </a:p>
          <a:p>
            <a:pPr marL="285750" indent="-285750">
              <a:buFont typeface="Arial" panose="020B0604020202020204" pitchFamily="34" charset="0"/>
              <a:buChar char="•"/>
            </a:pPr>
            <a:r>
              <a:rPr lang="en-US" sz="2800" dirty="0" smtClean="0">
                <a:latin typeface="Arial" panose="020B0604020202020204" pitchFamily="34" charset="0"/>
                <a:cs typeface="Arial" panose="020B0604020202020204" pitchFamily="34" charset="0"/>
              </a:rPr>
              <a:t>Comparing all clones from all subjects would be difficult due to the difference between number of rapid/moderate </a:t>
            </a:r>
            <a:r>
              <a:rPr lang="en-US" sz="2800" dirty="0" err="1" smtClean="0">
                <a:latin typeface="Arial" panose="020B0604020202020204" pitchFamily="34" charset="0"/>
                <a:cs typeface="Arial" panose="020B0604020202020204" pitchFamily="34" charset="0"/>
              </a:rPr>
              <a:t>progressors</a:t>
            </a:r>
            <a:r>
              <a:rPr lang="en-US" sz="2800" dirty="0" smtClean="0">
                <a:latin typeface="Arial" panose="020B0604020202020204" pitchFamily="34" charset="0"/>
                <a:cs typeface="Arial" panose="020B0604020202020204" pitchFamily="34" charset="0"/>
              </a:rPr>
              <a:t> and </a:t>
            </a:r>
            <a:r>
              <a:rPr lang="en-US" sz="2800" dirty="0" err="1" smtClean="0">
                <a:latin typeface="Arial" panose="020B0604020202020204" pitchFamily="34" charset="0"/>
                <a:cs typeface="Arial" panose="020B0604020202020204" pitchFamily="34" charset="0"/>
              </a:rPr>
              <a:t>nonprogressors</a:t>
            </a:r>
            <a:r>
              <a:rPr lang="en-US" sz="2800" dirty="0" smtClean="0">
                <a:latin typeface="Arial" panose="020B0604020202020204" pitchFamily="34" charset="0"/>
                <a:cs typeface="Arial" panose="020B0604020202020204" pitchFamily="34" charset="0"/>
              </a:rPr>
              <a:t>.</a:t>
            </a: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9182274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accent1">
                    <a:lumMod val="75000"/>
                  </a:schemeClr>
                </a:solidFill>
                <a:latin typeface="Arial" panose="020B0604020202020204" pitchFamily="34" charset="0"/>
                <a:cs typeface="Arial" panose="020B0604020202020204" pitchFamily="34" charset="0"/>
              </a:rPr>
              <a:t>Talk Summary</a:t>
            </a:r>
            <a:endParaRPr lang="en-US" dirty="0">
              <a:solidFill>
                <a:schemeClr val="accent1">
                  <a:lumMod val="75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lnSpcReduction="10000"/>
          </a:bodyPr>
          <a:lstStyle/>
          <a:p>
            <a:r>
              <a:rPr lang="en-US" dirty="0" smtClean="0">
                <a:latin typeface="Arial" panose="020B0604020202020204" pitchFamily="34" charset="0"/>
                <a:cs typeface="Arial" panose="020B0604020202020204" pitchFamily="34" charset="0"/>
              </a:rPr>
              <a:t>Comparing between </a:t>
            </a:r>
            <a:r>
              <a:rPr lang="en-US" dirty="0" err="1" smtClean="0">
                <a:latin typeface="Arial" panose="020B0604020202020204" pitchFamily="34" charset="0"/>
                <a:cs typeface="Arial" panose="020B0604020202020204" pitchFamily="34" charset="0"/>
              </a:rPr>
              <a:t>progressor</a:t>
            </a:r>
            <a:r>
              <a:rPr lang="en-US" dirty="0" smtClean="0">
                <a:latin typeface="Arial" panose="020B0604020202020204" pitchFamily="34" charset="0"/>
                <a:cs typeface="Arial" panose="020B0604020202020204" pitchFamily="34" charset="0"/>
              </a:rPr>
              <a:t> groups could provide insight into the treatment of HIV.</a:t>
            </a:r>
          </a:p>
          <a:p>
            <a:r>
              <a:rPr lang="en-US" dirty="0" smtClean="0">
                <a:latin typeface="Arial" panose="020B0604020202020204" pitchFamily="34" charset="0"/>
                <a:cs typeface="Arial" panose="020B0604020202020204" pitchFamily="34" charset="0"/>
              </a:rPr>
              <a:t>The moderate and </a:t>
            </a:r>
            <a:r>
              <a:rPr lang="en-US" dirty="0" err="1" smtClean="0">
                <a:latin typeface="Arial" panose="020B0604020202020204" pitchFamily="34" charset="0"/>
                <a:cs typeface="Arial" panose="020B0604020202020204" pitchFamily="34" charset="0"/>
              </a:rPr>
              <a:t>nonprogressors</a:t>
            </a:r>
            <a:r>
              <a:rPr lang="en-US" dirty="0" smtClean="0">
                <a:latin typeface="Arial" panose="020B0604020202020204" pitchFamily="34" charset="0"/>
                <a:cs typeface="Arial" panose="020B0604020202020204" pitchFamily="34" charset="0"/>
              </a:rPr>
              <a:t> were similar to themselves, but the rapid </a:t>
            </a:r>
            <a:r>
              <a:rPr lang="en-US" dirty="0" err="1" smtClean="0">
                <a:latin typeface="Arial" panose="020B0604020202020204" pitchFamily="34" charset="0"/>
                <a:cs typeface="Arial" panose="020B0604020202020204" pitchFamily="34" charset="0"/>
              </a:rPr>
              <a:t>progressors</a:t>
            </a:r>
            <a:r>
              <a:rPr lang="en-US" dirty="0" smtClean="0">
                <a:latin typeface="Arial" panose="020B0604020202020204" pitchFamily="34" charset="0"/>
                <a:cs typeface="Arial" panose="020B0604020202020204" pitchFamily="34" charset="0"/>
              </a:rPr>
              <a:t> had a higher minimum and maximum difference than the other two.</a:t>
            </a:r>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With the exception of the rapid </a:t>
            </a:r>
            <a:r>
              <a:rPr lang="en-US" dirty="0" err="1" smtClean="0">
                <a:latin typeface="Arial" panose="020B0604020202020204" pitchFamily="34" charset="0"/>
                <a:cs typeface="Arial" panose="020B0604020202020204" pitchFamily="34" charset="0"/>
              </a:rPr>
              <a:t>progressors</a:t>
            </a:r>
            <a:r>
              <a:rPr lang="en-US" dirty="0" smtClean="0">
                <a:latin typeface="Arial" panose="020B0604020202020204" pitchFamily="34" charset="0"/>
                <a:cs typeface="Arial" panose="020B0604020202020204" pitchFamily="34" charset="0"/>
              </a:rPr>
              <a:t>, each group was more similar with its own clones than with the clones of another group, and the groups slightly increased in similarity with </a:t>
            </a:r>
            <a:r>
              <a:rPr lang="en-US" smtClean="0">
                <a:latin typeface="Arial" panose="020B0604020202020204" pitchFamily="34" charset="0"/>
                <a:cs typeface="Arial" panose="020B0604020202020204" pitchFamily="34" charset="0"/>
              </a:rPr>
              <a:t>each other </a:t>
            </a:r>
            <a:r>
              <a:rPr lang="en-US" dirty="0" smtClean="0">
                <a:latin typeface="Arial" panose="020B0604020202020204" pitchFamily="34" charset="0"/>
                <a:cs typeface="Arial" panose="020B0604020202020204" pitchFamily="34" charset="0"/>
              </a:rPr>
              <a:t>between visits.</a:t>
            </a:r>
          </a:p>
          <a:p>
            <a:r>
              <a:rPr lang="en-US" dirty="0" smtClean="0">
                <a:latin typeface="Arial" panose="020B0604020202020204" pitchFamily="34" charset="0"/>
                <a:cs typeface="Arial" panose="020B0604020202020204" pitchFamily="34" charset="0"/>
              </a:rPr>
              <a:t>Further study would be needed to see if there is a trend in similarity or difference between </a:t>
            </a:r>
            <a:r>
              <a:rPr lang="en-US" dirty="0" err="1" smtClean="0">
                <a:latin typeface="Arial" panose="020B0604020202020204" pitchFamily="34" charset="0"/>
                <a:cs typeface="Arial" panose="020B0604020202020204" pitchFamily="34" charset="0"/>
              </a:rPr>
              <a:t>progressor</a:t>
            </a:r>
            <a:r>
              <a:rPr lang="en-US" dirty="0" smtClean="0">
                <a:latin typeface="Arial" panose="020B0604020202020204" pitchFamily="34" charset="0"/>
                <a:cs typeface="Arial" panose="020B0604020202020204" pitchFamily="34" charset="0"/>
              </a:rPr>
              <a:t> groups.</a:t>
            </a:r>
          </a:p>
          <a:p>
            <a:endParaRPr lang="en-US" dirty="0" smtClean="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7917087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smtClean="0">
                <a:solidFill>
                  <a:schemeClr val="accent1">
                    <a:lumMod val="75000"/>
                  </a:schemeClr>
                </a:solidFill>
                <a:latin typeface="Arial" panose="020B0604020202020204" pitchFamily="34" charset="0"/>
                <a:cs typeface="Arial" panose="020B0604020202020204" pitchFamily="34" charset="0"/>
              </a:rPr>
              <a:t>References</a:t>
            </a:r>
            <a:endParaRPr lang="en-US" sz="3600" dirty="0">
              <a:solidFill>
                <a:schemeClr val="accent1">
                  <a:lumMod val="75000"/>
                </a:schemeClr>
              </a:solidFill>
              <a:latin typeface="Arial" panose="020B0604020202020204" pitchFamily="34" charset="0"/>
              <a:cs typeface="Arial" panose="020B0604020202020204" pitchFamily="34" charset="0"/>
            </a:endParaRPr>
          </a:p>
        </p:txBody>
      </p:sp>
      <p:sp>
        <p:nvSpPr>
          <p:cNvPr id="5" name="TextBox 4"/>
          <p:cNvSpPr txBox="1"/>
          <p:nvPr/>
        </p:nvSpPr>
        <p:spPr>
          <a:xfrm>
            <a:off x="898216" y="1836892"/>
            <a:ext cx="9880375" cy="3970318"/>
          </a:xfrm>
          <a:prstGeom prst="rect">
            <a:avLst/>
          </a:prstGeom>
          <a:noFill/>
        </p:spPr>
        <p:txBody>
          <a:bodyPr wrap="square" rtlCol="0">
            <a:spAutoFit/>
          </a:bodyPr>
          <a:lstStyle/>
          <a:p>
            <a:pPr marL="285750" indent="-285750">
              <a:buFont typeface="Arial" panose="020B0604020202020204" pitchFamily="34" charset="0"/>
              <a:buChar char="•"/>
            </a:pPr>
            <a:r>
              <a:rPr lang="en-US" sz="2800" dirty="0">
                <a:latin typeface="Arial" panose="020B0604020202020204" pitchFamily="34" charset="0"/>
                <a:cs typeface="Arial" panose="020B0604020202020204" pitchFamily="34" charset="0"/>
              </a:rPr>
              <a:t>Markham, R.B., Wang, W.C., </a:t>
            </a:r>
            <a:r>
              <a:rPr lang="en-US" sz="2800" dirty="0" err="1">
                <a:latin typeface="Arial" panose="020B0604020202020204" pitchFamily="34" charset="0"/>
                <a:cs typeface="Arial" panose="020B0604020202020204" pitchFamily="34" charset="0"/>
              </a:rPr>
              <a:t>Weisstein</a:t>
            </a:r>
            <a:r>
              <a:rPr lang="en-US" sz="2800" dirty="0">
                <a:latin typeface="Arial" panose="020B0604020202020204" pitchFamily="34" charset="0"/>
                <a:cs typeface="Arial" panose="020B0604020202020204" pitchFamily="34" charset="0"/>
              </a:rPr>
              <a:t>, A.E., Wang, Z., Munoz, A., Templeton, A., </a:t>
            </a:r>
            <a:r>
              <a:rPr lang="en-US" sz="2800" dirty="0" err="1">
                <a:latin typeface="Arial" panose="020B0604020202020204" pitchFamily="34" charset="0"/>
                <a:cs typeface="Arial" panose="020B0604020202020204" pitchFamily="34" charset="0"/>
              </a:rPr>
              <a:t>Margolick</a:t>
            </a:r>
            <a:r>
              <a:rPr lang="en-US" sz="2800" dirty="0">
                <a:latin typeface="Arial" panose="020B0604020202020204" pitchFamily="34" charset="0"/>
                <a:cs typeface="Arial" panose="020B0604020202020204" pitchFamily="34" charset="0"/>
              </a:rPr>
              <a:t>, J., </a:t>
            </a:r>
            <a:r>
              <a:rPr lang="en-US" sz="2800" dirty="0" err="1">
                <a:latin typeface="Arial" panose="020B0604020202020204" pitchFamily="34" charset="0"/>
                <a:cs typeface="Arial" panose="020B0604020202020204" pitchFamily="34" charset="0"/>
              </a:rPr>
              <a:t>Vlahov</a:t>
            </a:r>
            <a:r>
              <a:rPr lang="en-US" sz="2800" dirty="0">
                <a:latin typeface="Arial" panose="020B0604020202020204" pitchFamily="34" charset="0"/>
                <a:cs typeface="Arial" panose="020B0604020202020204" pitchFamily="34" charset="0"/>
              </a:rPr>
              <a:t>, D., Quinn, T., </a:t>
            </a:r>
            <a:r>
              <a:rPr lang="en-US" sz="2800" dirty="0" err="1">
                <a:latin typeface="Arial" panose="020B0604020202020204" pitchFamily="34" charset="0"/>
                <a:cs typeface="Arial" panose="020B0604020202020204" pitchFamily="34" charset="0"/>
              </a:rPr>
              <a:t>Farzadegan</a:t>
            </a:r>
            <a:r>
              <a:rPr lang="en-US" sz="2800" dirty="0">
                <a:latin typeface="Arial" panose="020B0604020202020204" pitchFamily="34" charset="0"/>
                <a:cs typeface="Arial" panose="020B0604020202020204" pitchFamily="34" charset="0"/>
              </a:rPr>
              <a:t>, H., &amp; Yu, X.F. (1998). Patterns of HIV-1 evolution in individuals with differing rates of CD4 T cell </a:t>
            </a:r>
            <a:r>
              <a:rPr lang="en-US" sz="2800" dirty="0" err="1">
                <a:latin typeface="Arial" panose="020B0604020202020204" pitchFamily="34" charset="0"/>
                <a:cs typeface="Arial" panose="020B0604020202020204" pitchFamily="34" charset="0"/>
              </a:rPr>
              <a:t>decline.</a:t>
            </a:r>
            <a:r>
              <a:rPr lang="en-US" sz="2800" i="1" dirty="0" err="1">
                <a:latin typeface="Arial" panose="020B0604020202020204" pitchFamily="34" charset="0"/>
                <a:cs typeface="Arial" panose="020B0604020202020204" pitchFamily="34" charset="0"/>
              </a:rPr>
              <a:t>Proc</a:t>
            </a:r>
            <a:r>
              <a:rPr lang="en-US" sz="2800" i="1" dirty="0">
                <a:latin typeface="Arial" panose="020B0604020202020204" pitchFamily="34" charset="0"/>
                <a:cs typeface="Arial" panose="020B0604020202020204" pitchFamily="34" charset="0"/>
              </a:rPr>
              <a:t> </a:t>
            </a:r>
            <a:r>
              <a:rPr lang="en-US" sz="2800" i="1" dirty="0" err="1">
                <a:latin typeface="Arial" panose="020B0604020202020204" pitchFamily="34" charset="0"/>
                <a:cs typeface="Arial" panose="020B0604020202020204" pitchFamily="34" charset="0"/>
              </a:rPr>
              <a:t>Natl</a:t>
            </a:r>
            <a:r>
              <a:rPr lang="en-US" sz="2800" i="1" dirty="0">
                <a:latin typeface="Arial" panose="020B0604020202020204" pitchFamily="34" charset="0"/>
                <a:cs typeface="Arial" panose="020B0604020202020204" pitchFamily="34" charset="0"/>
              </a:rPr>
              <a:t> </a:t>
            </a:r>
            <a:r>
              <a:rPr lang="en-US" sz="2800" i="1" dirty="0" err="1">
                <a:latin typeface="Arial" panose="020B0604020202020204" pitchFamily="34" charset="0"/>
                <a:cs typeface="Arial" panose="020B0604020202020204" pitchFamily="34" charset="0"/>
              </a:rPr>
              <a:t>Acad</a:t>
            </a:r>
            <a:r>
              <a:rPr lang="en-US" sz="2800" i="1" dirty="0">
                <a:latin typeface="Arial" panose="020B0604020202020204" pitchFamily="34" charset="0"/>
                <a:cs typeface="Arial" panose="020B0604020202020204" pitchFamily="34" charset="0"/>
              </a:rPr>
              <a:t> </a:t>
            </a:r>
            <a:r>
              <a:rPr lang="en-US" sz="2800" i="1" dirty="0" err="1">
                <a:latin typeface="Arial" panose="020B0604020202020204" pitchFamily="34" charset="0"/>
                <a:cs typeface="Arial" panose="020B0604020202020204" pitchFamily="34" charset="0"/>
              </a:rPr>
              <a:t>Sci</a:t>
            </a:r>
            <a:r>
              <a:rPr lang="en-US" sz="2800" i="1" dirty="0">
                <a:latin typeface="Arial" panose="020B0604020202020204" pitchFamily="34" charset="0"/>
                <a:cs typeface="Arial" panose="020B0604020202020204" pitchFamily="34" charset="0"/>
              </a:rPr>
              <a:t> U S A. 95</a:t>
            </a:r>
            <a:r>
              <a:rPr lang="en-US" sz="2800" dirty="0">
                <a:latin typeface="Arial" panose="020B0604020202020204" pitchFamily="34" charset="0"/>
                <a:cs typeface="Arial" panose="020B0604020202020204" pitchFamily="34" charset="0"/>
              </a:rPr>
              <a:t>, 12568-12573. </a:t>
            </a:r>
            <a:r>
              <a:rPr lang="en-US" sz="2800" dirty="0" err="1">
                <a:latin typeface="Arial" panose="020B0604020202020204" pitchFamily="34" charset="0"/>
                <a:cs typeface="Arial" panose="020B0604020202020204" pitchFamily="34" charset="0"/>
              </a:rPr>
              <a:t>doi</a:t>
            </a:r>
            <a:r>
              <a:rPr lang="en-US" sz="2800" dirty="0">
                <a:latin typeface="Arial" panose="020B0604020202020204" pitchFamily="34" charset="0"/>
                <a:cs typeface="Arial" panose="020B0604020202020204" pitchFamily="34" charset="0"/>
              </a:rPr>
              <a:t>: </a:t>
            </a:r>
            <a:r>
              <a:rPr lang="en-US" sz="2800" dirty="0" smtClean="0">
                <a:latin typeface="Arial" panose="020B0604020202020204" pitchFamily="34" charset="0"/>
                <a:cs typeface="Arial" panose="020B0604020202020204" pitchFamily="34" charset="0"/>
              </a:rPr>
              <a:t>10.1073/pnas.95.21.12568</a:t>
            </a:r>
          </a:p>
          <a:p>
            <a:pPr marL="285750" indent="-285750">
              <a:buFont typeface="Arial" panose="020B0604020202020204" pitchFamily="34" charset="0"/>
              <a:buChar char="•"/>
            </a:pPr>
            <a:r>
              <a:rPr lang="en-US" sz="2800" dirty="0">
                <a:latin typeface="Arial" panose="020B0604020202020204" pitchFamily="34" charset="0"/>
                <a:cs typeface="Arial" panose="020B0604020202020204" pitchFamily="34" charset="0"/>
              </a:rPr>
              <a:t>Exploring HIV Evolution </a:t>
            </a:r>
            <a:r>
              <a:rPr lang="en-US" sz="2800" dirty="0" smtClean="0">
                <a:latin typeface="Arial" panose="020B0604020202020204" pitchFamily="34" charset="0"/>
                <a:cs typeface="Arial" panose="020B0604020202020204" pitchFamily="34" charset="0"/>
              </a:rPr>
              <a:t>Handout</a:t>
            </a:r>
          </a:p>
          <a:p>
            <a:pPr marL="285750" indent="-285750">
              <a:buFont typeface="Arial" panose="020B0604020202020204" pitchFamily="34" charset="0"/>
              <a:buChar char="•"/>
            </a:pPr>
            <a:r>
              <a:rPr lang="en-US" sz="2800" dirty="0" smtClean="0">
                <a:latin typeface="Arial" panose="020B0604020202020204" pitchFamily="34" charset="0"/>
                <a:cs typeface="Arial" panose="020B0604020202020204" pitchFamily="34" charset="0"/>
              </a:rPr>
              <a:t>The Bedrock HIV </a:t>
            </a:r>
            <a:r>
              <a:rPr lang="en-US" sz="2800" dirty="0">
                <a:latin typeface="Arial" panose="020B0604020202020204" pitchFamily="34" charset="0"/>
                <a:cs typeface="Arial" panose="020B0604020202020204" pitchFamily="34" charset="0"/>
              </a:rPr>
              <a:t>Problem Space (http://bioquest.org/bedrock/problem_spaces/hiv</a:t>
            </a:r>
            <a:r>
              <a:rPr lang="en-US" sz="2800" dirty="0" smtClean="0">
                <a:latin typeface="Arial" panose="020B0604020202020204" pitchFamily="34" charset="0"/>
                <a:cs typeface="Arial" panose="020B0604020202020204" pitchFamily="34" charset="0"/>
              </a:rPr>
              <a:t>/)</a:t>
            </a: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3301192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smtClean="0">
                <a:solidFill>
                  <a:schemeClr val="accent1">
                    <a:lumMod val="75000"/>
                  </a:schemeClr>
                </a:solidFill>
                <a:latin typeface="Arial" panose="020B0604020202020204" pitchFamily="34" charset="0"/>
                <a:cs typeface="Arial" panose="020B0604020202020204" pitchFamily="34" charset="0"/>
              </a:rPr>
              <a:t>Acknowledgments</a:t>
            </a:r>
            <a:endParaRPr lang="en-US" sz="3600" dirty="0">
              <a:solidFill>
                <a:schemeClr val="accent1">
                  <a:lumMod val="75000"/>
                </a:schemeClr>
              </a:solidFill>
              <a:latin typeface="Arial" panose="020B0604020202020204" pitchFamily="34" charset="0"/>
              <a:cs typeface="Arial" panose="020B0604020202020204" pitchFamily="34" charset="0"/>
            </a:endParaRPr>
          </a:p>
        </p:txBody>
      </p:sp>
      <p:sp>
        <p:nvSpPr>
          <p:cNvPr id="5" name="TextBox 4"/>
          <p:cNvSpPr txBox="1"/>
          <p:nvPr/>
        </p:nvSpPr>
        <p:spPr>
          <a:xfrm>
            <a:off x="898216" y="1836892"/>
            <a:ext cx="9880375" cy="954107"/>
          </a:xfrm>
          <a:prstGeom prst="rect">
            <a:avLst/>
          </a:prstGeom>
          <a:noFill/>
        </p:spPr>
        <p:txBody>
          <a:bodyPr wrap="square" rtlCol="0">
            <a:spAutoFit/>
          </a:bodyPr>
          <a:lstStyle/>
          <a:p>
            <a:pPr marL="285750" indent="-285750">
              <a:buFont typeface="Arial" panose="020B0604020202020204" pitchFamily="34" charset="0"/>
              <a:buChar char="•"/>
            </a:pPr>
            <a:r>
              <a:rPr lang="en-US" sz="2800" dirty="0" smtClean="0">
                <a:latin typeface="Arial" panose="020B0604020202020204" pitchFamily="34" charset="0"/>
                <a:cs typeface="Arial" panose="020B0604020202020204" pitchFamily="34" charset="0"/>
              </a:rPr>
              <a:t>Dr. </a:t>
            </a:r>
            <a:r>
              <a:rPr lang="en-US" sz="2800" dirty="0" err="1" smtClean="0">
                <a:latin typeface="Arial" panose="020B0604020202020204" pitchFamily="34" charset="0"/>
                <a:cs typeface="Arial" panose="020B0604020202020204" pitchFamily="34" charset="0"/>
              </a:rPr>
              <a:t>Kam</a:t>
            </a:r>
            <a:r>
              <a:rPr lang="en-US" sz="2800" dirty="0" smtClean="0">
                <a:latin typeface="Arial" panose="020B0604020202020204" pitchFamily="34" charset="0"/>
                <a:cs typeface="Arial" panose="020B0604020202020204" pitchFamily="34" charset="0"/>
              </a:rPr>
              <a:t> </a:t>
            </a:r>
            <a:r>
              <a:rPr lang="en-US" sz="2800" dirty="0" err="1" smtClean="0">
                <a:latin typeface="Arial" panose="020B0604020202020204" pitchFamily="34" charset="0"/>
                <a:cs typeface="Arial" panose="020B0604020202020204" pitchFamily="34" charset="0"/>
              </a:rPr>
              <a:t>Dahlquist</a:t>
            </a:r>
            <a:endParaRPr lang="en-US" sz="2800" dirty="0" smtClean="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2800" dirty="0" smtClean="0">
                <a:latin typeface="Arial" panose="020B0604020202020204" pitchFamily="34" charset="0"/>
                <a:cs typeface="Arial" panose="020B0604020202020204" pitchFamily="34" charset="0"/>
              </a:rPr>
              <a:t>Markham, R. B.</a:t>
            </a:r>
          </a:p>
        </p:txBody>
      </p:sp>
    </p:spTree>
    <p:extLst>
      <p:ext uri="{BB962C8B-B14F-4D97-AF65-F5344CB8AC3E}">
        <p14:creationId xmlns:p14="http://schemas.microsoft.com/office/powerpoint/2010/main" val="22249477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accent1">
                    <a:lumMod val="75000"/>
                  </a:schemeClr>
                </a:solidFill>
                <a:latin typeface="Arial" panose="020B0604020202020204" pitchFamily="34" charset="0"/>
                <a:cs typeface="Arial" panose="020B0604020202020204" pitchFamily="34" charset="0"/>
              </a:rPr>
              <a:t>Talk Outline</a:t>
            </a:r>
            <a:endParaRPr lang="en-US" dirty="0">
              <a:solidFill>
                <a:schemeClr val="accent1">
                  <a:lumMod val="75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r>
              <a:rPr lang="en-US" dirty="0" smtClean="0">
                <a:latin typeface="Arial" panose="020B0604020202020204" pitchFamily="34" charset="0"/>
                <a:cs typeface="Arial" panose="020B0604020202020204" pitchFamily="34" charset="0"/>
              </a:rPr>
              <a:t>Background information on HIV and how it led to the development of the question and hypothesis.</a:t>
            </a:r>
          </a:p>
          <a:p>
            <a:r>
              <a:rPr lang="en-US" dirty="0" smtClean="0">
                <a:solidFill>
                  <a:schemeClr val="bg1">
                    <a:lumMod val="75000"/>
                  </a:schemeClr>
                </a:solidFill>
                <a:latin typeface="Arial" panose="020B0604020202020204" pitchFamily="34" charset="0"/>
                <a:cs typeface="Arial" panose="020B0604020202020204" pitchFamily="34" charset="0"/>
              </a:rPr>
              <a:t>Examination of each </a:t>
            </a:r>
            <a:r>
              <a:rPr lang="en-US" dirty="0" err="1" smtClean="0">
                <a:solidFill>
                  <a:schemeClr val="bg1">
                    <a:lumMod val="75000"/>
                  </a:schemeClr>
                </a:solidFill>
                <a:latin typeface="Arial" panose="020B0604020202020204" pitchFamily="34" charset="0"/>
                <a:cs typeface="Arial" panose="020B0604020202020204" pitchFamily="34" charset="0"/>
              </a:rPr>
              <a:t>progressor</a:t>
            </a:r>
            <a:r>
              <a:rPr lang="en-US" dirty="0" smtClean="0">
                <a:solidFill>
                  <a:schemeClr val="bg1">
                    <a:lumMod val="75000"/>
                  </a:schemeClr>
                </a:solidFill>
                <a:latin typeface="Arial" panose="020B0604020202020204" pitchFamily="34" charset="0"/>
                <a:cs typeface="Arial" panose="020B0604020202020204" pitchFamily="34" charset="0"/>
              </a:rPr>
              <a:t> group with itself at the first visit and middle (~2 year) visit.</a:t>
            </a:r>
          </a:p>
          <a:p>
            <a:r>
              <a:rPr lang="en-US" dirty="0" smtClean="0">
                <a:solidFill>
                  <a:schemeClr val="bg1">
                    <a:lumMod val="75000"/>
                  </a:schemeClr>
                </a:solidFill>
                <a:latin typeface="Arial" panose="020B0604020202020204" pitchFamily="34" charset="0"/>
                <a:cs typeface="Arial" panose="020B0604020202020204" pitchFamily="34" charset="0"/>
              </a:rPr>
              <a:t>Examination of the comparison between </a:t>
            </a:r>
            <a:r>
              <a:rPr lang="en-US" dirty="0" err="1" smtClean="0">
                <a:solidFill>
                  <a:schemeClr val="bg1">
                    <a:lumMod val="75000"/>
                  </a:schemeClr>
                </a:solidFill>
                <a:latin typeface="Arial" panose="020B0604020202020204" pitchFamily="34" charset="0"/>
                <a:cs typeface="Arial" panose="020B0604020202020204" pitchFamily="34" charset="0"/>
              </a:rPr>
              <a:t>progressor</a:t>
            </a:r>
            <a:r>
              <a:rPr lang="en-US" dirty="0" smtClean="0">
                <a:solidFill>
                  <a:schemeClr val="bg1">
                    <a:lumMod val="75000"/>
                  </a:schemeClr>
                </a:solidFill>
                <a:latin typeface="Arial" panose="020B0604020202020204" pitchFamily="34" charset="0"/>
                <a:cs typeface="Arial" panose="020B0604020202020204" pitchFamily="34" charset="0"/>
              </a:rPr>
              <a:t> groups at the first visit and the middle (~2 year) visit.</a:t>
            </a:r>
          </a:p>
          <a:p>
            <a:r>
              <a:rPr lang="en-US" dirty="0" smtClean="0">
                <a:solidFill>
                  <a:schemeClr val="bg1">
                    <a:lumMod val="75000"/>
                  </a:schemeClr>
                </a:solidFill>
                <a:latin typeface="Arial" panose="020B0604020202020204" pitchFamily="34" charset="0"/>
                <a:cs typeface="Arial" panose="020B0604020202020204" pitchFamily="34" charset="0"/>
              </a:rPr>
              <a:t>An analysis of the results and the conclusions that can be drawn from them.</a:t>
            </a:r>
          </a:p>
          <a:p>
            <a:endParaRPr lang="en-US" dirty="0" smtClean="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125546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59668"/>
          </a:xfrm>
        </p:spPr>
        <p:txBody>
          <a:bodyPr>
            <a:normAutofit/>
          </a:bodyPr>
          <a:lstStyle/>
          <a:p>
            <a:pPr algn="ctr"/>
            <a:r>
              <a:rPr lang="en-US" sz="3600" dirty="0" smtClean="0">
                <a:solidFill>
                  <a:schemeClr val="accent1">
                    <a:lumMod val="75000"/>
                  </a:schemeClr>
                </a:solidFill>
                <a:latin typeface="Arial" panose="020B0604020202020204" pitchFamily="34" charset="0"/>
                <a:cs typeface="Arial" panose="020B0604020202020204" pitchFamily="34" charset="0"/>
              </a:rPr>
              <a:t>What is HIV?</a:t>
            </a:r>
            <a:endParaRPr lang="en-US" sz="3600" dirty="0">
              <a:solidFill>
                <a:schemeClr val="accent1">
                  <a:lumMod val="75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38200" y="1319002"/>
            <a:ext cx="6897786" cy="4857961"/>
          </a:xfrm>
        </p:spPr>
        <p:txBody>
          <a:bodyPr>
            <a:normAutofit fontScale="92500"/>
          </a:bodyPr>
          <a:lstStyle/>
          <a:p>
            <a:r>
              <a:rPr lang="en-US" dirty="0" smtClean="0">
                <a:latin typeface="Arial" panose="020B0604020202020204" pitchFamily="34" charset="0"/>
                <a:cs typeface="Arial" panose="020B0604020202020204" pitchFamily="34" charset="0"/>
              </a:rPr>
              <a:t>HIV is a retrovirus spread through sexual contact or intravenous drug use.</a:t>
            </a:r>
          </a:p>
          <a:p>
            <a:r>
              <a:rPr lang="en-US" dirty="0" smtClean="0">
                <a:latin typeface="Arial" panose="020B0604020202020204" pitchFamily="34" charset="0"/>
                <a:cs typeface="Arial" panose="020B0604020202020204" pitchFamily="34" charset="0"/>
              </a:rPr>
              <a:t>It infects the immune system, targeting T cells that express the surface protein CD4.</a:t>
            </a:r>
          </a:p>
          <a:p>
            <a:r>
              <a:rPr lang="en-US" dirty="0" smtClean="0">
                <a:latin typeface="Arial" panose="020B0604020202020204" pitchFamily="34" charset="0"/>
                <a:cs typeface="Arial" panose="020B0604020202020204" pitchFamily="34" charset="0"/>
              </a:rPr>
              <a:t>Its high mutation and replication rate allow it to quickly adapt to the host immune system.</a:t>
            </a:r>
          </a:p>
          <a:p>
            <a:r>
              <a:rPr lang="en-US" dirty="0" smtClean="0">
                <a:latin typeface="Arial" panose="020B0604020202020204" pitchFamily="34" charset="0"/>
                <a:cs typeface="Arial" panose="020B0604020202020204" pitchFamily="34" charset="0"/>
              </a:rPr>
              <a:t>The </a:t>
            </a:r>
            <a:r>
              <a:rPr lang="en-US" i="1" dirty="0" err="1" smtClean="0">
                <a:latin typeface="Arial" panose="020B0604020202020204" pitchFamily="34" charset="0"/>
                <a:cs typeface="Arial" panose="020B0604020202020204" pitchFamily="34" charset="0"/>
              </a:rPr>
              <a:t>env</a:t>
            </a:r>
            <a:r>
              <a:rPr lang="en-US" dirty="0" smtClean="0">
                <a:latin typeface="Arial" panose="020B0604020202020204" pitchFamily="34" charset="0"/>
                <a:cs typeface="Arial" panose="020B0604020202020204" pitchFamily="34" charset="0"/>
              </a:rPr>
              <a:t> protein is a particularly active area for mutations.</a:t>
            </a:r>
          </a:p>
          <a:p>
            <a:r>
              <a:rPr lang="en-US" dirty="0" smtClean="0">
                <a:latin typeface="Arial" panose="020B0604020202020204" pitchFamily="34" charset="0"/>
                <a:cs typeface="Arial" panose="020B0604020202020204" pitchFamily="34" charset="0"/>
              </a:rPr>
              <a:t>An HIV infected person whose CD4 T cell count falls below 200 is diagnosed with AIDS.</a:t>
            </a:r>
          </a:p>
        </p:txBody>
      </p:sp>
      <p:pic>
        <p:nvPicPr>
          <p:cNvPr id="4" name="Picture 3"/>
          <p:cNvPicPr>
            <a:picLocks noChangeAspect="1"/>
          </p:cNvPicPr>
          <p:nvPr/>
        </p:nvPicPr>
        <p:blipFill>
          <a:blip r:embed="rId2"/>
          <a:stretch>
            <a:fillRect/>
          </a:stretch>
        </p:blipFill>
        <p:spPr>
          <a:xfrm>
            <a:off x="7735985" y="1472750"/>
            <a:ext cx="3695381" cy="3544312"/>
          </a:xfrm>
          <a:prstGeom prst="rect">
            <a:avLst/>
          </a:prstGeom>
        </p:spPr>
      </p:pic>
    </p:spTree>
    <p:extLst>
      <p:ext uri="{BB962C8B-B14F-4D97-AF65-F5344CB8AC3E}">
        <p14:creationId xmlns:p14="http://schemas.microsoft.com/office/powerpoint/2010/main" val="25803058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94932"/>
          </a:xfrm>
        </p:spPr>
        <p:txBody>
          <a:bodyPr>
            <a:normAutofit/>
          </a:bodyPr>
          <a:lstStyle/>
          <a:p>
            <a:pPr algn="ctr"/>
            <a:r>
              <a:rPr lang="en-US" sz="3600" dirty="0" smtClean="0">
                <a:solidFill>
                  <a:schemeClr val="accent1">
                    <a:lumMod val="75000"/>
                  </a:schemeClr>
                </a:solidFill>
                <a:latin typeface="Arial" panose="020B0604020202020204" pitchFamily="34" charset="0"/>
                <a:cs typeface="Arial" panose="020B0604020202020204" pitchFamily="34" charset="0"/>
              </a:rPr>
              <a:t>Describing the Three </a:t>
            </a:r>
            <a:r>
              <a:rPr lang="en-US" sz="3600" dirty="0" err="1" smtClean="0">
                <a:solidFill>
                  <a:schemeClr val="accent1">
                    <a:lumMod val="75000"/>
                  </a:schemeClr>
                </a:solidFill>
                <a:latin typeface="Arial" panose="020B0604020202020204" pitchFamily="34" charset="0"/>
                <a:cs typeface="Arial" panose="020B0604020202020204" pitchFamily="34" charset="0"/>
              </a:rPr>
              <a:t>Progressor</a:t>
            </a:r>
            <a:r>
              <a:rPr lang="en-US" sz="3600" dirty="0" smtClean="0">
                <a:solidFill>
                  <a:schemeClr val="accent1">
                    <a:lumMod val="75000"/>
                  </a:schemeClr>
                </a:solidFill>
                <a:latin typeface="Arial" panose="020B0604020202020204" pitchFamily="34" charset="0"/>
                <a:cs typeface="Arial" panose="020B0604020202020204" pitchFamily="34" charset="0"/>
              </a:rPr>
              <a:t> Groups</a:t>
            </a:r>
            <a:endParaRPr lang="en-US" sz="36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38200" y="1294726"/>
            <a:ext cx="4502543" cy="4882237"/>
          </a:xfrm>
        </p:spPr>
        <p:txBody>
          <a:bodyPr>
            <a:normAutofit/>
          </a:bodyPr>
          <a:lstStyle/>
          <a:p>
            <a:r>
              <a:rPr lang="en-US" sz="2600" dirty="0" smtClean="0">
                <a:latin typeface="Arial" panose="020B0604020202020204" pitchFamily="34" charset="0"/>
                <a:cs typeface="Arial" panose="020B0604020202020204" pitchFamily="34" charset="0"/>
              </a:rPr>
              <a:t>In Markham et </a:t>
            </a:r>
            <a:r>
              <a:rPr lang="en-US" sz="2600" dirty="0" err="1" smtClean="0">
                <a:latin typeface="Arial" panose="020B0604020202020204" pitchFamily="34" charset="0"/>
                <a:cs typeface="Arial" panose="020B0604020202020204" pitchFamily="34" charset="0"/>
              </a:rPr>
              <a:t>al’s</a:t>
            </a:r>
            <a:r>
              <a:rPr lang="en-US" sz="2600" dirty="0" smtClean="0">
                <a:latin typeface="Arial" panose="020B0604020202020204" pitchFamily="34" charset="0"/>
                <a:cs typeface="Arial" panose="020B0604020202020204" pitchFamily="34" charset="0"/>
              </a:rPr>
              <a:t> paper, those infected with HIV were placed into three broad categories:</a:t>
            </a:r>
          </a:p>
          <a:p>
            <a:pPr lvl="1"/>
            <a:r>
              <a:rPr lang="en-US" sz="2200" dirty="0">
                <a:latin typeface="Arial" panose="020B0604020202020204" pitchFamily="34" charset="0"/>
                <a:cs typeface="Arial" panose="020B0604020202020204" pitchFamily="34" charset="0"/>
              </a:rPr>
              <a:t>R</a:t>
            </a:r>
            <a:r>
              <a:rPr lang="en-US" sz="2200" dirty="0" smtClean="0">
                <a:latin typeface="Arial" panose="020B0604020202020204" pitchFamily="34" charset="0"/>
                <a:cs typeface="Arial" panose="020B0604020202020204" pitchFamily="34" charset="0"/>
              </a:rPr>
              <a:t>apid </a:t>
            </a:r>
            <a:r>
              <a:rPr lang="en-US" sz="2200" dirty="0" err="1" smtClean="0">
                <a:latin typeface="Arial" panose="020B0604020202020204" pitchFamily="34" charset="0"/>
                <a:cs typeface="Arial" panose="020B0604020202020204" pitchFamily="34" charset="0"/>
              </a:rPr>
              <a:t>progressors</a:t>
            </a:r>
            <a:r>
              <a:rPr lang="en-US" sz="2200" dirty="0" smtClean="0">
                <a:latin typeface="Arial" panose="020B0604020202020204" pitchFamily="34" charset="0"/>
                <a:cs typeface="Arial" panose="020B0604020202020204" pitchFamily="34" charset="0"/>
              </a:rPr>
              <a:t> </a:t>
            </a:r>
          </a:p>
          <a:p>
            <a:pPr lvl="1"/>
            <a:r>
              <a:rPr lang="en-US" sz="2200" dirty="0" smtClean="0">
                <a:latin typeface="Arial" panose="020B0604020202020204" pitchFamily="34" charset="0"/>
                <a:cs typeface="Arial" panose="020B0604020202020204" pitchFamily="34" charset="0"/>
              </a:rPr>
              <a:t>Moderate </a:t>
            </a:r>
            <a:r>
              <a:rPr lang="en-US" sz="2200" dirty="0" err="1" smtClean="0">
                <a:latin typeface="Arial" panose="020B0604020202020204" pitchFamily="34" charset="0"/>
                <a:cs typeface="Arial" panose="020B0604020202020204" pitchFamily="34" charset="0"/>
              </a:rPr>
              <a:t>progressors</a:t>
            </a:r>
            <a:endParaRPr lang="en-US" sz="2200" dirty="0">
              <a:latin typeface="Arial" panose="020B0604020202020204" pitchFamily="34" charset="0"/>
              <a:cs typeface="Arial" panose="020B0604020202020204" pitchFamily="34" charset="0"/>
            </a:endParaRPr>
          </a:p>
          <a:p>
            <a:pPr lvl="1"/>
            <a:r>
              <a:rPr lang="en-US" sz="2200" dirty="0" err="1" smtClean="0">
                <a:latin typeface="Arial" panose="020B0604020202020204" pitchFamily="34" charset="0"/>
                <a:cs typeface="Arial" panose="020B0604020202020204" pitchFamily="34" charset="0"/>
              </a:rPr>
              <a:t>Nonprogressors</a:t>
            </a:r>
            <a:r>
              <a:rPr lang="en-US" sz="2200" dirty="0" smtClean="0">
                <a:latin typeface="Arial" panose="020B0604020202020204" pitchFamily="34" charset="0"/>
                <a:cs typeface="Arial" panose="020B0604020202020204" pitchFamily="34" charset="0"/>
              </a:rPr>
              <a:t> </a:t>
            </a:r>
          </a:p>
          <a:p>
            <a:r>
              <a:rPr lang="en-US" sz="2600" dirty="0" smtClean="0">
                <a:latin typeface="Arial" panose="020B0604020202020204" pitchFamily="34" charset="0"/>
                <a:cs typeface="Arial" panose="020B0604020202020204" pitchFamily="34" charset="0"/>
              </a:rPr>
              <a:t>There seemed to be no initial indication of whether one person would end up in one </a:t>
            </a:r>
            <a:r>
              <a:rPr lang="en-US" sz="2600" dirty="0" err="1" smtClean="0">
                <a:latin typeface="Arial" panose="020B0604020202020204" pitchFamily="34" charset="0"/>
                <a:cs typeface="Arial" panose="020B0604020202020204" pitchFamily="34" charset="0"/>
              </a:rPr>
              <a:t>progressor</a:t>
            </a:r>
            <a:r>
              <a:rPr lang="en-US" sz="2600" dirty="0" smtClean="0">
                <a:latin typeface="Arial" panose="020B0604020202020204" pitchFamily="34" charset="0"/>
                <a:cs typeface="Arial" panose="020B0604020202020204" pitchFamily="34" charset="0"/>
              </a:rPr>
              <a:t> group or another.</a:t>
            </a:r>
          </a:p>
        </p:txBody>
      </p:sp>
      <p:pic>
        <p:nvPicPr>
          <p:cNvPr id="4" name="Picture 3"/>
          <p:cNvPicPr>
            <a:picLocks noChangeAspect="1"/>
          </p:cNvPicPr>
          <p:nvPr/>
        </p:nvPicPr>
        <p:blipFill>
          <a:blip r:embed="rId2"/>
          <a:stretch>
            <a:fillRect/>
          </a:stretch>
        </p:blipFill>
        <p:spPr>
          <a:xfrm>
            <a:off x="5503497" y="1689467"/>
            <a:ext cx="5772150" cy="4362450"/>
          </a:xfrm>
          <a:prstGeom prst="rect">
            <a:avLst/>
          </a:prstGeom>
        </p:spPr>
      </p:pic>
    </p:spTree>
    <p:extLst>
      <p:ext uri="{BB962C8B-B14F-4D97-AF65-F5344CB8AC3E}">
        <p14:creationId xmlns:p14="http://schemas.microsoft.com/office/powerpoint/2010/main" val="33922489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83944"/>
          </a:xfrm>
        </p:spPr>
        <p:txBody>
          <a:bodyPr>
            <a:normAutofit/>
          </a:bodyPr>
          <a:lstStyle/>
          <a:p>
            <a:pPr algn="ctr"/>
            <a:r>
              <a:rPr lang="en-US" sz="3600" dirty="0" smtClean="0">
                <a:solidFill>
                  <a:schemeClr val="accent1">
                    <a:lumMod val="75000"/>
                  </a:schemeClr>
                </a:solidFill>
                <a:latin typeface="Arial" panose="020B0604020202020204" pitchFamily="34" charset="0"/>
                <a:cs typeface="Arial" panose="020B0604020202020204" pitchFamily="34" charset="0"/>
              </a:rPr>
              <a:t>Motivation Behind the Question and Hypothesis</a:t>
            </a:r>
            <a:endParaRPr lang="en-US" sz="3600" dirty="0">
              <a:solidFill>
                <a:schemeClr val="accent1">
                  <a:lumMod val="75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900723" y="1518813"/>
            <a:ext cx="10515600" cy="4728489"/>
          </a:xfrm>
        </p:spPr>
        <p:txBody>
          <a:bodyPr>
            <a:normAutofit/>
          </a:bodyPr>
          <a:lstStyle/>
          <a:p>
            <a:r>
              <a:rPr lang="en-US" dirty="0" smtClean="0">
                <a:latin typeface="Arial" panose="020B0604020202020204" pitchFamily="34" charset="0"/>
                <a:cs typeface="Arial" panose="020B0604020202020204" pitchFamily="34" charset="0"/>
              </a:rPr>
              <a:t>Why study </a:t>
            </a:r>
            <a:r>
              <a:rPr lang="en-US" dirty="0" err="1" smtClean="0">
                <a:latin typeface="Arial" panose="020B0604020202020204" pitchFamily="34" charset="0"/>
                <a:cs typeface="Arial" panose="020B0604020202020204" pitchFamily="34" charset="0"/>
              </a:rPr>
              <a:t>progressor</a:t>
            </a:r>
            <a:r>
              <a:rPr lang="en-US" dirty="0" smtClean="0">
                <a:latin typeface="Arial" panose="020B0604020202020204" pitchFamily="34" charset="0"/>
                <a:cs typeface="Arial" panose="020B0604020202020204" pitchFamily="34" charset="0"/>
              </a:rPr>
              <a:t> groups?</a:t>
            </a:r>
          </a:p>
          <a:p>
            <a:pPr lvl="1"/>
            <a:r>
              <a:rPr lang="en-US" dirty="0" smtClean="0">
                <a:latin typeface="Arial" panose="020B0604020202020204" pitchFamily="34" charset="0"/>
                <a:cs typeface="Arial" panose="020B0604020202020204" pitchFamily="34" charset="0"/>
              </a:rPr>
              <a:t>Figuring out what makes one person more likely to be relatively unaffected by the infection (a </a:t>
            </a:r>
            <a:r>
              <a:rPr lang="en-US" dirty="0" err="1" smtClean="0">
                <a:latin typeface="Arial" panose="020B0604020202020204" pitchFamily="34" charset="0"/>
                <a:cs typeface="Arial" panose="020B0604020202020204" pitchFamily="34" charset="0"/>
              </a:rPr>
              <a:t>nonprogressor</a:t>
            </a:r>
            <a:r>
              <a:rPr lang="en-US" dirty="0" smtClean="0">
                <a:latin typeface="Arial" panose="020B0604020202020204" pitchFamily="34" charset="0"/>
                <a:cs typeface="Arial" panose="020B0604020202020204" pitchFamily="34" charset="0"/>
              </a:rPr>
              <a:t>) could be the breakthrough needed to finding a functional cure for all patients.</a:t>
            </a:r>
          </a:p>
          <a:p>
            <a:pPr lvl="1"/>
            <a:r>
              <a:rPr lang="en-US" dirty="0" smtClean="0">
                <a:latin typeface="Arial" panose="020B0604020202020204" pitchFamily="34" charset="0"/>
                <a:cs typeface="Arial" panose="020B0604020202020204" pitchFamily="34" charset="0"/>
              </a:rPr>
              <a:t>Secondly, knowing what makes one person more predisposed to AIDS than another could lead to more effective treatments at an individual level.</a:t>
            </a:r>
          </a:p>
          <a:p>
            <a:r>
              <a:rPr lang="en-US" dirty="0" smtClean="0">
                <a:latin typeface="Arial" panose="020B0604020202020204" pitchFamily="34" charset="0"/>
                <a:cs typeface="Arial" panose="020B0604020202020204" pitchFamily="34" charset="0"/>
              </a:rPr>
              <a:t>Markham et all did not compare across groups to see what was similar or different between them.</a:t>
            </a:r>
          </a:p>
        </p:txBody>
      </p:sp>
    </p:spTree>
    <p:extLst>
      <p:ext uri="{BB962C8B-B14F-4D97-AF65-F5344CB8AC3E}">
        <p14:creationId xmlns:p14="http://schemas.microsoft.com/office/powerpoint/2010/main" val="24855157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83944"/>
          </a:xfrm>
        </p:spPr>
        <p:txBody>
          <a:bodyPr>
            <a:normAutofit/>
          </a:bodyPr>
          <a:lstStyle/>
          <a:p>
            <a:pPr algn="ctr"/>
            <a:r>
              <a:rPr lang="en-US" sz="3600" dirty="0" smtClean="0">
                <a:solidFill>
                  <a:schemeClr val="accent1">
                    <a:lumMod val="75000"/>
                  </a:schemeClr>
                </a:solidFill>
                <a:latin typeface="Arial" panose="020B0604020202020204" pitchFamily="34" charset="0"/>
                <a:cs typeface="Arial" panose="020B0604020202020204" pitchFamily="34" charset="0"/>
              </a:rPr>
              <a:t>Statement of the Question and Hypothesis</a:t>
            </a:r>
            <a:endParaRPr lang="en-US" sz="3600" dirty="0">
              <a:solidFill>
                <a:schemeClr val="accent1">
                  <a:lumMod val="75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38200" y="1448474"/>
            <a:ext cx="10515600" cy="4728489"/>
          </a:xfrm>
        </p:spPr>
        <p:txBody>
          <a:bodyPr>
            <a:normAutofit/>
          </a:bodyPr>
          <a:lstStyle/>
          <a:p>
            <a:r>
              <a:rPr lang="en-US" dirty="0">
                <a:latin typeface="Arial" panose="020B0604020202020204" pitchFamily="34" charset="0"/>
                <a:cs typeface="Arial" panose="020B0604020202020204" pitchFamily="34" charset="0"/>
              </a:rPr>
              <a:t>The question: </a:t>
            </a:r>
          </a:p>
          <a:p>
            <a:pPr lvl="1"/>
            <a:r>
              <a:rPr lang="en-US" dirty="0">
                <a:latin typeface="Arial" panose="020B0604020202020204" pitchFamily="34" charset="0"/>
                <a:cs typeface="Arial" panose="020B0604020202020204" pitchFamily="34" charset="0"/>
              </a:rPr>
              <a:t>Are clones from subjects in the same group the most similar, or are they as dissimilar as clones from other groups?</a:t>
            </a:r>
          </a:p>
          <a:p>
            <a:pPr lvl="1"/>
            <a:r>
              <a:rPr lang="en-US" dirty="0">
                <a:latin typeface="Arial" panose="020B0604020202020204" pitchFamily="34" charset="0"/>
                <a:cs typeface="Arial" panose="020B0604020202020204" pitchFamily="34" charset="0"/>
              </a:rPr>
              <a:t>Does the amount of variation and similarity, if any, change from the time of the first visit to a visit after about 2 years of infection with the virus?</a:t>
            </a:r>
          </a:p>
          <a:p>
            <a:r>
              <a:rPr lang="en-US" dirty="0">
                <a:latin typeface="Arial" panose="020B0604020202020204" pitchFamily="34" charset="0"/>
                <a:cs typeface="Arial" panose="020B0604020202020204" pitchFamily="34" charset="0"/>
              </a:rPr>
              <a:t>The hypothesis: </a:t>
            </a:r>
          </a:p>
          <a:p>
            <a:pPr lvl="1"/>
            <a:r>
              <a:rPr lang="en-US" dirty="0">
                <a:latin typeface="Arial" panose="020B0604020202020204" pitchFamily="34" charset="0"/>
                <a:cs typeface="Arial" panose="020B0604020202020204" pitchFamily="34" charset="0"/>
              </a:rPr>
              <a:t>The clones will be most similar to clones within its own group, and the groups will differentiate at a rate dependent on their group’s </a:t>
            </a:r>
            <a:r>
              <a:rPr lang="en-US" dirty="0" err="1">
                <a:latin typeface="Arial" panose="020B0604020202020204" pitchFamily="34" charset="0"/>
                <a:cs typeface="Arial" panose="020B0604020202020204" pitchFamily="34" charset="0"/>
              </a:rPr>
              <a:t>progressor</a:t>
            </a:r>
            <a:r>
              <a:rPr lang="en-US" dirty="0">
                <a:latin typeface="Arial" panose="020B0604020202020204" pitchFamily="34" charset="0"/>
                <a:cs typeface="Arial" panose="020B0604020202020204" pitchFamily="34" charset="0"/>
              </a:rPr>
              <a:t> level.</a:t>
            </a:r>
          </a:p>
        </p:txBody>
      </p:sp>
    </p:spTree>
    <p:extLst>
      <p:ext uri="{BB962C8B-B14F-4D97-AF65-F5344CB8AC3E}">
        <p14:creationId xmlns:p14="http://schemas.microsoft.com/office/powerpoint/2010/main" val="8398541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accent1">
                    <a:lumMod val="75000"/>
                  </a:schemeClr>
                </a:solidFill>
                <a:latin typeface="Arial" panose="020B0604020202020204" pitchFamily="34" charset="0"/>
                <a:cs typeface="Arial" panose="020B0604020202020204" pitchFamily="34" charset="0"/>
              </a:rPr>
              <a:t>Talk Outline</a:t>
            </a:r>
            <a:endParaRPr lang="en-US" dirty="0">
              <a:solidFill>
                <a:schemeClr val="accent1">
                  <a:lumMod val="75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r>
              <a:rPr lang="en-US" dirty="0" smtClean="0">
                <a:solidFill>
                  <a:schemeClr val="bg1">
                    <a:lumMod val="75000"/>
                  </a:schemeClr>
                </a:solidFill>
                <a:latin typeface="Arial" panose="020B0604020202020204" pitchFamily="34" charset="0"/>
                <a:cs typeface="Arial" panose="020B0604020202020204" pitchFamily="34" charset="0"/>
              </a:rPr>
              <a:t>Background information on HIV and how it led to the development of the question and hypothesis</a:t>
            </a:r>
          </a:p>
          <a:p>
            <a:r>
              <a:rPr lang="en-US" dirty="0" smtClean="0">
                <a:latin typeface="Arial" panose="020B0604020202020204" pitchFamily="34" charset="0"/>
                <a:cs typeface="Arial" panose="020B0604020202020204" pitchFamily="34" charset="0"/>
              </a:rPr>
              <a:t>Examination of each </a:t>
            </a:r>
            <a:r>
              <a:rPr lang="en-US" dirty="0" err="1" smtClean="0">
                <a:latin typeface="Arial" panose="020B0604020202020204" pitchFamily="34" charset="0"/>
                <a:cs typeface="Arial" panose="020B0604020202020204" pitchFamily="34" charset="0"/>
              </a:rPr>
              <a:t>progressor</a:t>
            </a:r>
            <a:r>
              <a:rPr lang="en-US" dirty="0" smtClean="0">
                <a:latin typeface="Arial" panose="020B0604020202020204" pitchFamily="34" charset="0"/>
                <a:cs typeface="Arial" panose="020B0604020202020204" pitchFamily="34" charset="0"/>
              </a:rPr>
              <a:t> group with itself at the first visit and middle (~2 year) visit</a:t>
            </a:r>
          </a:p>
          <a:p>
            <a:r>
              <a:rPr lang="en-US" dirty="0" smtClean="0">
                <a:solidFill>
                  <a:schemeClr val="bg1">
                    <a:lumMod val="75000"/>
                  </a:schemeClr>
                </a:solidFill>
                <a:latin typeface="Arial" panose="020B0604020202020204" pitchFamily="34" charset="0"/>
                <a:cs typeface="Arial" panose="020B0604020202020204" pitchFamily="34" charset="0"/>
              </a:rPr>
              <a:t>Examination of the comparison between </a:t>
            </a:r>
            <a:r>
              <a:rPr lang="en-US" dirty="0" err="1" smtClean="0">
                <a:solidFill>
                  <a:schemeClr val="bg1">
                    <a:lumMod val="75000"/>
                  </a:schemeClr>
                </a:solidFill>
                <a:latin typeface="Arial" panose="020B0604020202020204" pitchFamily="34" charset="0"/>
                <a:cs typeface="Arial" panose="020B0604020202020204" pitchFamily="34" charset="0"/>
              </a:rPr>
              <a:t>progressor</a:t>
            </a:r>
            <a:r>
              <a:rPr lang="en-US" dirty="0" smtClean="0">
                <a:solidFill>
                  <a:schemeClr val="bg1">
                    <a:lumMod val="75000"/>
                  </a:schemeClr>
                </a:solidFill>
                <a:latin typeface="Arial" panose="020B0604020202020204" pitchFamily="34" charset="0"/>
                <a:cs typeface="Arial" panose="020B0604020202020204" pitchFamily="34" charset="0"/>
              </a:rPr>
              <a:t> groups at the first visit and the middle (~2 year) visit</a:t>
            </a:r>
          </a:p>
          <a:p>
            <a:r>
              <a:rPr lang="en-US" dirty="0" smtClean="0">
                <a:solidFill>
                  <a:schemeClr val="bg1">
                    <a:lumMod val="75000"/>
                  </a:schemeClr>
                </a:solidFill>
                <a:latin typeface="Arial" panose="020B0604020202020204" pitchFamily="34" charset="0"/>
                <a:cs typeface="Arial" panose="020B0604020202020204" pitchFamily="34" charset="0"/>
              </a:rPr>
              <a:t>An analysis of the results and the conclusions that can be drawn from them</a:t>
            </a:r>
          </a:p>
          <a:p>
            <a:endParaRPr lang="en-US" dirty="0" smtClean="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818295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625" y="258945"/>
            <a:ext cx="11021605" cy="890125"/>
          </a:xfrm>
        </p:spPr>
        <p:txBody>
          <a:bodyPr>
            <a:noAutofit/>
          </a:bodyPr>
          <a:lstStyle/>
          <a:p>
            <a:pPr algn="ctr"/>
            <a:r>
              <a:rPr lang="en-US" sz="3600" dirty="0" smtClean="0">
                <a:solidFill>
                  <a:schemeClr val="accent1">
                    <a:lumMod val="75000"/>
                  </a:schemeClr>
                </a:solidFill>
                <a:latin typeface="Arial" panose="020B0604020202020204" pitchFamily="34" charset="0"/>
                <a:cs typeface="Arial" panose="020B0604020202020204" pitchFamily="34" charset="0"/>
              </a:rPr>
              <a:t>How the Subjects, Visits, and Clones were Chosen</a:t>
            </a:r>
            <a:endParaRPr lang="en-US" sz="3600" dirty="0">
              <a:solidFill>
                <a:schemeClr val="accent1">
                  <a:lumMod val="75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38200" y="5591596"/>
            <a:ext cx="10515600" cy="995321"/>
          </a:xfrm>
        </p:spPr>
        <p:txBody>
          <a:bodyPr>
            <a:normAutofit/>
          </a:bodyPr>
          <a:lstStyle/>
          <a:p>
            <a:r>
              <a:rPr lang="en-US" sz="2000" dirty="0" smtClean="0">
                <a:latin typeface="Arial" panose="020B0604020202020204" pitchFamily="34" charset="0"/>
                <a:cs typeface="Arial" panose="020B0604020202020204" pitchFamily="34" charset="0"/>
              </a:rPr>
              <a:t>Subjects were chosen due to </a:t>
            </a:r>
            <a:r>
              <a:rPr lang="en-US" sz="2000" dirty="0" err="1" smtClean="0">
                <a:latin typeface="Arial" panose="020B0604020202020204" pitchFamily="34" charset="0"/>
                <a:cs typeface="Arial" panose="020B0604020202020204" pitchFamily="34" charset="0"/>
              </a:rPr>
              <a:t>progressor</a:t>
            </a:r>
            <a:r>
              <a:rPr lang="en-US" sz="2000" dirty="0" smtClean="0">
                <a:latin typeface="Arial" panose="020B0604020202020204" pitchFamily="34" charset="0"/>
                <a:cs typeface="Arial" panose="020B0604020202020204" pitchFamily="34" charset="0"/>
              </a:rPr>
              <a:t> group (3 per group) and closeness of a visit to the 2 year mark. The first and middle visits were chosen. Clones were selected at random.</a:t>
            </a:r>
            <a:endParaRPr lang="en-US" sz="2000"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2"/>
          <a:stretch>
            <a:fillRect/>
          </a:stretch>
        </p:blipFill>
        <p:spPr>
          <a:xfrm>
            <a:off x="5678080" y="1302818"/>
            <a:ext cx="5772150" cy="4362450"/>
          </a:xfrm>
          <a:prstGeom prst="rect">
            <a:avLst/>
          </a:prstGeom>
        </p:spPr>
      </p:pic>
      <p:pic>
        <p:nvPicPr>
          <p:cNvPr id="6" name="Picture 5"/>
          <p:cNvPicPr>
            <a:picLocks noChangeAspect="1"/>
          </p:cNvPicPr>
          <p:nvPr/>
        </p:nvPicPr>
        <p:blipFill>
          <a:blip r:embed="rId3"/>
          <a:stretch>
            <a:fillRect/>
          </a:stretch>
        </p:blipFill>
        <p:spPr>
          <a:xfrm>
            <a:off x="428625" y="1695282"/>
            <a:ext cx="5153025" cy="3448050"/>
          </a:xfrm>
          <a:prstGeom prst="rect">
            <a:avLst/>
          </a:prstGeom>
        </p:spPr>
      </p:pic>
    </p:spTree>
    <p:extLst>
      <p:ext uri="{BB962C8B-B14F-4D97-AF65-F5344CB8AC3E}">
        <p14:creationId xmlns:p14="http://schemas.microsoft.com/office/powerpoint/2010/main" val="332341902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143</TotalTime>
  <Words>1616</Words>
  <Application>Microsoft Office PowerPoint</Application>
  <PresentationFormat>Custom</PresentationFormat>
  <Paragraphs>112</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Examining the Genetic Similarity and Difference of the Three Progressor Groups at the First and Middle Visits</vt:lpstr>
      <vt:lpstr>Talk Outline</vt:lpstr>
      <vt:lpstr>Talk Outline</vt:lpstr>
      <vt:lpstr>What is HIV?</vt:lpstr>
      <vt:lpstr>Describing the Three Progressor Groups</vt:lpstr>
      <vt:lpstr>Motivation Behind the Question and Hypothesis</vt:lpstr>
      <vt:lpstr>Statement of the Question and Hypothesis</vt:lpstr>
      <vt:lpstr>Talk Outline</vt:lpstr>
      <vt:lpstr>How the Subjects, Visits, and Clones were Chosen</vt:lpstr>
      <vt:lpstr>Comparing Each Progressor Group with Itself</vt:lpstr>
      <vt:lpstr>Quantifying the Differences within Progressor Groups</vt:lpstr>
      <vt:lpstr>Talk Outline</vt:lpstr>
      <vt:lpstr>Comparing Between Progressor Groups</vt:lpstr>
      <vt:lpstr>The Case of Subjects 14 and 15</vt:lpstr>
      <vt:lpstr>Quantifying the Differences within Progressor Groups</vt:lpstr>
      <vt:lpstr>Talk Outline</vt:lpstr>
      <vt:lpstr>Comparing all the Data Reveals the Similarity and Difference Between Groups</vt:lpstr>
      <vt:lpstr>How the Data Reflects the Hypothesis and Question</vt:lpstr>
      <vt:lpstr>Did outside research yield any new insight?</vt:lpstr>
      <vt:lpstr>What further study could be done?</vt:lpstr>
      <vt:lpstr>Talk Summary</vt:lpstr>
      <vt:lpstr>References</vt:lpstr>
      <vt:lpstr>Acknowledgments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Examining Genetic Similarity and Difference of the Three Progressor Groups at the First and Middle Visits</dc:title>
  <dc:creator>Kitsuneh</dc:creator>
  <cp:lastModifiedBy>Student</cp:lastModifiedBy>
  <cp:revision>43</cp:revision>
  <dcterms:created xsi:type="dcterms:W3CDTF">2014-10-01T05:50:39Z</dcterms:created>
  <dcterms:modified xsi:type="dcterms:W3CDTF">2014-10-01T19:39:21Z</dcterms:modified>
</cp:coreProperties>
</file>