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charts/chart1.xml" ContentType="application/vnd.openxmlformats-officedocument.drawingml.char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3" d="100"/>
          <a:sy n="73" d="100"/>
        </p:scale>
        <p:origin x="-1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light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Sheet1!$A$2:$A$4</c:f>
              <c:strCache>
                <c:ptCount val="3"/>
                <c:pt idx="0">
                  <c:v>WT</c:v>
                </c:pt>
                <c:pt idx="1">
                  <c:v>Cand 1 </c:v>
                </c:pt>
                <c:pt idx="2">
                  <c:v>Cand 2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100.0</c:v>
                </c:pt>
                <c:pt idx="1">
                  <c:v>100.0</c:v>
                </c:pt>
                <c:pt idx="2">
                  <c:v>25.0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dark</c:v>
                </c:pt>
              </c:strCache>
            </c:strRef>
          </c:tx>
          <c:spPr>
            <a:solidFill>
              <a:schemeClr val="tx1"/>
            </a:solidFill>
          </c:spPr>
          <c:cat>
            <c:strRef>
              <c:f>Sheet1!$A$2:$A$4</c:f>
              <c:strCache>
                <c:ptCount val="3"/>
                <c:pt idx="0">
                  <c:v>WT</c:v>
                </c:pt>
                <c:pt idx="1">
                  <c:v>Cand 1 </c:v>
                </c:pt>
                <c:pt idx="2">
                  <c:v>Cand 2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500.0</c:v>
                </c:pt>
                <c:pt idx="1">
                  <c:v>1000.0</c:v>
                </c:pt>
                <c:pt idx="2">
                  <c:v>500.0</c:v>
                </c:pt>
              </c:numCache>
            </c:numRef>
          </c:val>
        </c:ser>
        <c:axId val="603186328"/>
        <c:axId val="554469112"/>
      </c:barChart>
      <c:catAx>
        <c:axId val="603186328"/>
        <c:scaling>
          <c:orientation val="minMax"/>
        </c:scaling>
        <c:axPos val="b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554469112"/>
        <c:crosses val="autoZero"/>
        <c:auto val="1"/>
        <c:lblAlgn val="ctr"/>
        <c:lblOffset val="100"/>
      </c:catAx>
      <c:valAx>
        <c:axId val="554469112"/>
        <c:scaling>
          <c:orientation val="minMax"/>
          <c:max val="1000.0"/>
        </c:scaling>
        <c:axPos val="l"/>
        <c:numFmt formatCode="General" sourceLinked="1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60318632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200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AB914-FF14-C943-BCAE-68B5327F42A8}" type="datetimeFigureOut">
              <a:rPr lang="en-US" smtClean="0"/>
              <a:t>11/2/09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4F4A1-9122-7647-B7E4-08314CB796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http://www.genscript.com/product_001/western_application/grp_id/60065/op/detail/Uvrag_Antibody_Analysis.html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4F4A1-9122-7647-B7E4-08314CB7968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4F4A1-9122-7647-B7E4-08314CB7968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4F4A1-9122-7647-B7E4-08314CB7968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4F4A1-9122-7647-B7E4-08314CB7968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CD7E8-B990-0446-93FD-D209ED2C69CD}" type="datetimeFigureOut">
              <a:rPr lang="en-US" smtClean="0"/>
              <a:t>11/2/09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1EDD-073D-0843-82E3-162CEC46BB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System Engineering	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M2D3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11.03.09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8600"/>
            <a:ext cx="434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/>
                <a:cs typeface="Helvetica"/>
              </a:rPr>
              <a:t>Three part lab today </a:t>
            </a:r>
            <a:endParaRPr lang="en-US" sz="3200" dirty="0">
              <a:latin typeface="Helvetica"/>
              <a:cs typeface="Helvetic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13376"/>
            <a:ext cx="815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/>
                <a:cs typeface="Helvetica"/>
              </a:rPr>
              <a:t>Part 1: finish Western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Part 2: </a:t>
            </a:r>
            <a:r>
              <a:rPr lang="en-US" sz="2800" dirty="0" err="1" smtClean="0">
                <a:latin typeface="Symbol" charset="2"/>
                <a:cs typeface="Symbol" charset="2"/>
              </a:rPr>
              <a:t>b</a:t>
            </a:r>
            <a:r>
              <a:rPr lang="en-US" sz="2800" dirty="0" smtClean="0">
                <a:latin typeface="Helvetica"/>
                <a:cs typeface="Helvetica"/>
              </a:rPr>
              <a:t>-gal assay for your mutants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Part 3: sequence analysis</a:t>
            </a:r>
            <a:endParaRPr lang="en-US" sz="2800" dirty="0">
              <a:latin typeface="Helvetica"/>
              <a:cs typeface="Helvetica"/>
            </a:endParaRPr>
          </a:p>
        </p:txBody>
      </p:sp>
      <p:pic>
        <p:nvPicPr>
          <p:cNvPr id="4" name="Picture 3" descr="Transfer.jg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752600"/>
            <a:ext cx="3063507" cy="4795567"/>
          </a:xfrm>
          <a:prstGeom prst="rect">
            <a:avLst/>
          </a:prstGeom>
        </p:spPr>
      </p:pic>
      <p:pic>
        <p:nvPicPr>
          <p:cNvPr id="6" name="Picture 5" descr="500px-Cph8_modifi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895600"/>
            <a:ext cx="4495800" cy="31290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480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/>
                <a:cs typeface="Helvetica"/>
              </a:rPr>
              <a:t>Part 1: finish Western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124200" y="914400"/>
            <a:ext cx="2667000" cy="5588311"/>
            <a:chOff x="3429000" y="914400"/>
            <a:chExt cx="2667000" cy="558831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06503" y="914400"/>
              <a:ext cx="2489497" cy="5588311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3429000" y="2590800"/>
              <a:ext cx="4572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62600" y="9144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Helvetica"/>
                <a:cs typeface="Helvetica"/>
              </a:rPr>
              <a:t>Why are we performing a Western blot? </a:t>
            </a:r>
            <a:endParaRPr lang="en-US" sz="2800" dirty="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480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/>
                <a:cs typeface="Helvetica"/>
              </a:rPr>
              <a:t>Part 2: </a:t>
            </a:r>
            <a:r>
              <a:rPr lang="en-US" sz="3200" dirty="0" err="1" smtClean="0">
                <a:latin typeface="Symbol" charset="2"/>
                <a:cs typeface="Symbol" charset="2"/>
              </a:rPr>
              <a:t>b</a:t>
            </a:r>
            <a:r>
              <a:rPr lang="en-US" sz="3200" dirty="0" smtClean="0">
                <a:latin typeface="Helvetica"/>
                <a:cs typeface="Helvetica"/>
              </a:rPr>
              <a:t>-gal assay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800" y="977205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Helvetica"/>
                <a:cs typeface="Helvetica"/>
              </a:rPr>
              <a:t>Why are we testing both light and dark grown cells?</a:t>
            </a:r>
            <a:endParaRPr lang="en-US" sz="2800" dirty="0">
              <a:latin typeface="Helvetica"/>
              <a:cs typeface="Helvetica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304800" y="1295400"/>
          <a:ext cx="4572000" cy="36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914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Helvetica"/>
                <a:cs typeface="Helvetica"/>
              </a:rPr>
              <a:t>Miller units</a:t>
            </a:r>
            <a:endParaRPr lang="en-US" b="1" dirty="0">
              <a:latin typeface="Helvetica"/>
              <a:cs typeface="Helvetic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779693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Helvetica"/>
                <a:cs typeface="Helvetica"/>
              </a:rPr>
              <a:t>Should we test + and – HA tag?</a:t>
            </a:r>
            <a:endParaRPr lang="en-US" sz="2800" dirty="0">
              <a:latin typeface="Helvetica"/>
              <a:cs typeface="Helvetic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3000" y="4151293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Helvetica"/>
                <a:cs typeface="Helvetica"/>
              </a:rPr>
              <a:t>How many replicates should we test?</a:t>
            </a:r>
            <a:endParaRPr lang="en-US" sz="2800" dirty="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533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/>
                <a:cs typeface="Helvetica"/>
              </a:rPr>
              <a:t>Part 3: </a:t>
            </a:r>
            <a:r>
              <a:rPr lang="en-US" sz="3200" dirty="0" smtClean="0">
                <a:latin typeface="Helvetica"/>
                <a:cs typeface="Helvetica"/>
              </a:rPr>
              <a:t>Sequence analysis</a:t>
            </a:r>
            <a:endParaRPr lang="en-US" sz="3200" dirty="0" smtClean="0">
              <a:latin typeface="Helvetica"/>
              <a:cs typeface="Helvetica"/>
            </a:endParaRPr>
          </a:p>
        </p:txBody>
      </p:sp>
      <p:pic>
        <p:nvPicPr>
          <p:cNvPr id="14" name="Picture 13" descr="500px-Cph8_modifi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" y="838200"/>
            <a:ext cx="5630665" cy="391894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181600" y="1447800"/>
            <a:ext cx="39624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>
                <a:latin typeface="Helvetica"/>
                <a:cs typeface="Helvetica"/>
              </a:rPr>
              <a:t>Retrieve the sequences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Helvetica"/>
                <a:cs typeface="Helvetica"/>
              </a:rPr>
              <a:t>find the reverse complement 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Helvetica"/>
                <a:cs typeface="Helvetica"/>
              </a:rPr>
              <a:t>BLAST your sequence (= query) </a:t>
            </a:r>
            <a:r>
              <a:rPr lang="en-US" sz="2800" dirty="0" err="1" smtClean="0">
                <a:latin typeface="Helvetica"/>
                <a:cs typeface="Helvetica"/>
              </a:rPr>
              <a:t>vs</a:t>
            </a:r>
            <a:r>
              <a:rPr lang="en-US" sz="2800" dirty="0" smtClean="0">
                <a:latin typeface="Helvetica"/>
                <a:cs typeface="Helvetica"/>
              </a:rPr>
              <a:t> pCph8 (= subject)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447800" y="4960726"/>
            <a:ext cx="6096000" cy="1384995"/>
          </a:xfrm>
          <a:prstGeom prst="rect">
            <a:avLst/>
          </a:prstGeom>
          <a:noFill/>
          <a:ln w="38100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n>
                  <a:solidFill>
                    <a:srgbClr val="4F81BD"/>
                  </a:solidFill>
                </a:ln>
                <a:latin typeface="Helvetica"/>
                <a:cs typeface="Helvetica"/>
              </a:rPr>
              <a:t>Will pCph8 have HA tag?</a:t>
            </a:r>
          </a:p>
          <a:p>
            <a:r>
              <a:rPr lang="en-US" sz="2800" dirty="0" smtClean="0">
                <a:ln>
                  <a:solidFill>
                    <a:srgbClr val="4F81BD"/>
                  </a:solidFill>
                </a:ln>
                <a:latin typeface="Helvetica"/>
                <a:cs typeface="Helvetica"/>
              </a:rPr>
              <a:t>What will you do with your amino acid changes (if you have any)? </a:t>
            </a:r>
            <a:endParaRPr lang="en-US" sz="2800" dirty="0">
              <a:ln>
                <a:solidFill>
                  <a:srgbClr val="4F81BD"/>
                </a:solidFill>
              </a:ln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533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elvetica"/>
                <a:cs typeface="Helvetica"/>
              </a:rPr>
              <a:t>Part 3: </a:t>
            </a:r>
            <a:r>
              <a:rPr lang="en-US" sz="3200" dirty="0" smtClean="0">
                <a:latin typeface="Helvetica"/>
                <a:cs typeface="Helvetica"/>
              </a:rPr>
              <a:t>Sequence analysis</a:t>
            </a:r>
            <a:endParaRPr lang="en-US" sz="3200" dirty="0" smtClean="0">
              <a:latin typeface="Helvetica"/>
              <a:cs typeface="Helvetica"/>
            </a:endParaRPr>
          </a:p>
        </p:txBody>
      </p:sp>
      <p:pic>
        <p:nvPicPr>
          <p:cNvPr id="12" name="Picture 11" descr="Picture 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6181" y="3632556"/>
            <a:ext cx="6171419" cy="2809751"/>
          </a:xfrm>
          <a:prstGeom prst="rect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Picture 12" descr="Picture 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762000"/>
            <a:ext cx="6158730" cy="2742857"/>
          </a:xfrm>
          <a:prstGeom prst="rect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161</Words>
  <Application>Microsoft Macintosh PowerPoint</Application>
  <PresentationFormat>On-screen Show (4:3)</PresentationFormat>
  <Paragraphs>25</Paragraphs>
  <Slides>6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Natalie Kuldell</dc:creator>
  <cp:lastModifiedBy>Natalie Kuldell</cp:lastModifiedBy>
  <cp:revision>12</cp:revision>
  <dcterms:created xsi:type="dcterms:W3CDTF">2009-11-02T22:04:45Z</dcterms:created>
  <dcterms:modified xsi:type="dcterms:W3CDTF">2009-11-03T03:30:10Z</dcterms:modified>
</cp:coreProperties>
</file>