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Grid="0" snapToObjects="1">
      <p:cViewPr varScale="1">
        <p:scale>
          <a:sx n="129" d="100"/>
          <a:sy n="129" d="100"/>
        </p:scale>
        <p:origin x="-1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7921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7770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5323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11654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0584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3603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7022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89451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6559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43865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14352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7F7EA-A9F6-1C4D-8272-288AD9590C96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BA780-FE31-4F40-AE3B-84205B802B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4777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 txBox="1">
            <a:spLocks/>
          </p:cNvSpPr>
          <p:nvPr/>
        </p:nvSpPr>
        <p:spPr bwMode="auto">
          <a:xfrm>
            <a:off x="457200" y="503238"/>
            <a:ext cx="82296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>
                <a:solidFill>
                  <a:srgbClr val="000000"/>
                </a:solidFill>
                <a:latin typeface="Calibri" charset="0"/>
              </a:rPr>
              <a:t>Symbols to Know for Crosses</a:t>
            </a:r>
          </a:p>
        </p:txBody>
      </p:sp>
      <p:sp>
        <p:nvSpPr>
          <p:cNvPr id="14339" name="Content Placeholder 2"/>
          <p:cNvSpPr txBox="1">
            <a:spLocks/>
          </p:cNvSpPr>
          <p:nvPr/>
        </p:nvSpPr>
        <p:spPr bwMode="auto">
          <a:xfrm>
            <a:off x="457200" y="1524000"/>
            <a:ext cx="822960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a/a – a is the allele and / represents the  two chromatids – there are two alleles for a diploid organism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  b/a  b – two different genes on the same chromosome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a/a ;  b/b – two different genes on different chromosomes   ; designated separate chromosomes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X – symbolizes mating between two different individuals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X    - symbolizes a self cross – when the hermaphrodite worms fertilize their own  eggs</a:t>
            </a: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Char char="•"/>
            </a:pPr>
            <a:r>
              <a:rPr lang="en-US" sz="1800">
                <a:solidFill>
                  <a:srgbClr val="000000"/>
                </a:solidFill>
                <a:latin typeface="Calibri" charset="0"/>
              </a:rPr>
              <a:t>+ is the wild type or non-mutant form of a gene</a:t>
            </a:r>
          </a:p>
          <a:p>
            <a:pPr eaLnBrk="1" hangingPunct="1">
              <a:spcBef>
                <a:spcPct val="20000"/>
              </a:spcBef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</a:pPr>
            <a:endParaRPr lang="en-US" sz="18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340" name="Oval 5"/>
          <p:cNvSpPr>
            <a:spLocks noChangeArrowheads="1"/>
          </p:cNvSpPr>
          <p:nvPr/>
        </p:nvSpPr>
        <p:spPr bwMode="auto">
          <a:xfrm>
            <a:off x="762000" y="4762500"/>
            <a:ext cx="381000" cy="266700"/>
          </a:xfrm>
          <a:prstGeom prst="ellipse">
            <a:avLst/>
          </a:prstGeom>
          <a:solidFill>
            <a:srgbClr val="FFFFFF">
              <a:alpha val="0"/>
            </a:srgbClr>
          </a:solidFill>
          <a:ln w="25400">
            <a:solidFill>
              <a:srgbClr val="4F81BD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2907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sz="2400">
                <a:latin typeface="Calibri" charset="0"/>
                <a:ea typeface="ＭＳ Ｐゴシック" charset="0"/>
              </a:rPr>
              <a:t>Creating a heterozygous male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3" name="Straight Connector 2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Calibri" charset="0"/>
              </a:rPr>
              <a:t>Female gametes</a:t>
            </a: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5374" name="TextBox 16"/>
          <p:cNvSpPr txBox="1">
            <a:spLocks noChangeArrowheads="1"/>
          </p:cNvSpPr>
          <p:nvPr/>
        </p:nvSpPr>
        <p:spPr bwMode="auto">
          <a:xfrm>
            <a:off x="6781800" y="4484688"/>
            <a:ext cx="1936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genotype</a:t>
            </a:r>
          </a:p>
        </p:txBody>
      </p: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5376" name="TextBox 20"/>
          <p:cNvSpPr txBox="1">
            <a:spLocks noChangeArrowheads="1"/>
          </p:cNvSpPr>
          <p:nvPr/>
        </p:nvSpPr>
        <p:spPr bwMode="auto">
          <a:xfrm>
            <a:off x="381000" y="608806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Which progeny are you continuing with?   Why?</a:t>
            </a:r>
          </a:p>
        </p:txBody>
      </p:sp>
      <p:sp>
        <p:nvSpPr>
          <p:cNvPr id="15377" name="TextBox 21"/>
          <p:cNvSpPr txBox="1">
            <a:spLocks noChangeArrowheads="1"/>
          </p:cNvSpPr>
          <p:nvPr/>
        </p:nvSpPr>
        <p:spPr bwMode="auto">
          <a:xfrm>
            <a:off x="6705600" y="5257800"/>
            <a:ext cx="2109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and ratios</a:t>
            </a:r>
          </a:p>
        </p:txBody>
      </p: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2" name="TextBox 1"/>
          <p:cNvSpPr txBox="1"/>
          <p:nvPr/>
        </p:nvSpPr>
        <p:spPr>
          <a:xfrm>
            <a:off x="2443462" y="143990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+/+</a:t>
            </a:r>
            <a:r>
              <a:rPr lang="en-US" dirty="0" smtClean="0"/>
              <a:t>            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31676" y="1429197"/>
            <a:ext cx="1009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dpy/</a:t>
            </a:r>
            <a:r>
              <a:rPr lang="en-US" i="1" dirty="0" err="1" smtClean="0"/>
              <a:t>dpy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0294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392" name="TextBox 7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16393" name="TextBox 8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Female gametes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397" name="TextBox 12"/>
          <p:cNvSpPr txBox="1">
            <a:spLocks noChangeArrowheads="1"/>
          </p:cNvSpPr>
          <p:nvPr/>
        </p:nvSpPr>
        <p:spPr bwMode="auto">
          <a:xfrm>
            <a:off x="6781800" y="4332288"/>
            <a:ext cx="2159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F1 Progeny genotype</a:t>
            </a:r>
          </a:p>
          <a:p>
            <a:pPr eaLnBrk="1" hangingPunct="1"/>
            <a:r>
              <a:rPr lang="en-US" sz="1800">
                <a:latin typeface="Calibri" charset="0"/>
              </a:rPr>
              <a:t>    and ratios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399" name="TextBox 14"/>
          <p:cNvSpPr txBox="1">
            <a:spLocks noChangeArrowheads="1"/>
          </p:cNvSpPr>
          <p:nvPr/>
        </p:nvSpPr>
        <p:spPr bwMode="auto">
          <a:xfrm>
            <a:off x="6705600" y="5410200"/>
            <a:ext cx="23860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F1 Progeny phenotypes</a:t>
            </a:r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6401" name="Title 1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1:  Cross with Unlinked </a:t>
            </a:r>
            <a:r>
              <a:rPr lang="en-US" sz="2400" i="1">
                <a:latin typeface="Calibri" charset="0"/>
                <a:ea typeface="ＭＳ Ｐゴシック" charset="0"/>
              </a:rPr>
              <a:t>unc</a:t>
            </a:r>
            <a:endParaRPr lang="en-US" sz="2400">
              <a:latin typeface="Calibri" charset="0"/>
              <a:ea typeface="ＭＳ Ｐゴシック" charset="0"/>
            </a:endParaRPr>
          </a:p>
        </p:txBody>
      </p:sp>
      <p:sp>
        <p:nvSpPr>
          <p:cNvPr id="16402" name="TextBox 18"/>
          <p:cNvSpPr txBox="1">
            <a:spLocks noChangeArrowheads="1"/>
          </p:cNvSpPr>
          <p:nvPr/>
        </p:nvSpPr>
        <p:spPr bwMode="auto">
          <a:xfrm>
            <a:off x="4953000" y="1422400"/>
            <a:ext cx="158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+/+ ;  </a:t>
            </a:r>
            <a:r>
              <a:rPr lang="en-US" sz="1800" i="1"/>
              <a:t>unc/unc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4788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2:  Selfing of hermaphrodite from unlinked cross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2743200" y="1741488"/>
            <a:ext cx="3276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grpSp>
        <p:nvGrpSpPr>
          <p:cNvPr id="17413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7423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X</a:t>
              </a:r>
            </a:p>
          </p:txBody>
        </p:sp>
      </p:grpSp>
      <p:sp>
        <p:nvSpPr>
          <p:cNvPr id="17414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self cross</a:t>
            </a:r>
          </a:p>
        </p:txBody>
      </p: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1905000" y="3200400"/>
            <a:ext cx="47244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7416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gametes</a:t>
            </a:r>
          </a:p>
        </p:txBody>
      </p: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7418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Progeny genotype</a:t>
            </a:r>
          </a:p>
          <a:p>
            <a:pPr eaLnBrk="1" hangingPunct="1"/>
            <a:r>
              <a:rPr lang="en-US" sz="1800">
                <a:latin typeface="Calibri" charset="0"/>
              </a:rPr>
              <a:t>    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685800" y="4938713"/>
            <a:ext cx="594042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7420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      and ratios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>
            <a:off x="685800" y="5791200"/>
            <a:ext cx="5943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0145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3"/>
          <p:cNvSpPr txBox="1">
            <a:spLocks noChangeArrowheads="1"/>
          </p:cNvSpPr>
          <p:nvPr/>
        </p:nvSpPr>
        <p:spPr bwMode="auto">
          <a:xfrm>
            <a:off x="6926263" y="1411288"/>
            <a:ext cx="1744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 </a:t>
            </a:r>
          </a:p>
          <a:p>
            <a:pPr eaLnBrk="1" hangingPunct="1"/>
            <a:r>
              <a:rPr lang="en-US" sz="1800">
                <a:latin typeface="Calibri" charset="0"/>
              </a:rPr>
              <a:t>Parent genotype</a:t>
            </a:r>
          </a:p>
        </p:txBody>
      </p:sp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685800" y="1447800"/>
            <a:ext cx="13255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Parent</a:t>
            </a:r>
          </a:p>
          <a:p>
            <a:pPr eaLnBrk="1" hangingPunct="1"/>
            <a:r>
              <a:rPr lang="en-US" sz="1800">
                <a:latin typeface="Calibri" charset="0"/>
              </a:rPr>
              <a:t>   genotype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4343400" y="1676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X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2860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4876800" y="1941513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4495800" y="2400300"/>
            <a:ext cx="0" cy="5334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0" name="TextBox 7"/>
          <p:cNvSpPr txBox="1">
            <a:spLocks noChangeArrowheads="1"/>
          </p:cNvSpPr>
          <p:nvPr/>
        </p:nvSpPr>
        <p:spPr bwMode="auto">
          <a:xfrm>
            <a:off x="595313" y="3048000"/>
            <a:ext cx="15065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Male gametes</a:t>
            </a:r>
          </a:p>
        </p:txBody>
      </p:sp>
      <p:sp>
        <p:nvSpPr>
          <p:cNvPr id="18441" name="TextBox 8"/>
          <p:cNvSpPr txBox="1">
            <a:spLocks noChangeArrowheads="1"/>
          </p:cNvSpPr>
          <p:nvPr/>
        </p:nvSpPr>
        <p:spPr bwMode="auto">
          <a:xfrm>
            <a:off x="6781800" y="2895600"/>
            <a:ext cx="17129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Female gametes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/>
        </p:nvCxnSpPr>
        <p:spPr bwMode="auto">
          <a:xfrm>
            <a:off x="2286000" y="3265488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1" name="Straight Connector 10"/>
          <p:cNvCxnSpPr>
            <a:cxnSpLocks noChangeShapeType="1"/>
          </p:cNvCxnSpPr>
          <p:nvPr/>
        </p:nvCxnSpPr>
        <p:spPr bwMode="auto">
          <a:xfrm>
            <a:off x="4876800" y="3232150"/>
            <a:ext cx="1752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5" name="TextBox 12"/>
          <p:cNvSpPr txBox="1">
            <a:spLocks noChangeArrowheads="1"/>
          </p:cNvSpPr>
          <p:nvPr/>
        </p:nvSpPr>
        <p:spPr bwMode="auto">
          <a:xfrm>
            <a:off x="6781800" y="4506913"/>
            <a:ext cx="1882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genotype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2101850" y="49387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7" name="TextBox 14"/>
          <p:cNvSpPr txBox="1">
            <a:spLocks noChangeArrowheads="1"/>
          </p:cNvSpPr>
          <p:nvPr/>
        </p:nvSpPr>
        <p:spPr bwMode="auto">
          <a:xfrm>
            <a:off x="6705600" y="5257800"/>
            <a:ext cx="21097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and ratios</a:t>
            </a:r>
          </a:p>
        </p:txBody>
      </p: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2105025" y="5776913"/>
            <a:ext cx="452437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8449" name="Title 1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1:  Crossing with Linked </a:t>
            </a:r>
            <a:r>
              <a:rPr lang="en-US" sz="2400" i="1">
                <a:latin typeface="Calibri" charset="0"/>
                <a:ea typeface="ＭＳ Ｐゴシック" charset="0"/>
              </a:rPr>
              <a:t>unc</a:t>
            </a:r>
            <a:endParaRPr lang="en-US" sz="2400">
              <a:latin typeface="Calibri" charset="0"/>
              <a:ea typeface="ＭＳ Ｐゴシック" charset="0"/>
            </a:endParaRPr>
          </a:p>
        </p:txBody>
      </p:sp>
      <p:sp>
        <p:nvSpPr>
          <p:cNvPr id="18450" name="TextBox 20"/>
          <p:cNvSpPr txBox="1">
            <a:spLocks noChangeArrowheads="1"/>
          </p:cNvSpPr>
          <p:nvPr/>
        </p:nvSpPr>
        <p:spPr bwMode="auto">
          <a:xfrm>
            <a:off x="381000" y="6259513"/>
            <a:ext cx="5057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Which progeny are you continuing with?   Why?</a:t>
            </a:r>
          </a:p>
        </p:txBody>
      </p:sp>
      <p:sp>
        <p:nvSpPr>
          <p:cNvPr id="18451" name="TextBox 18"/>
          <p:cNvSpPr txBox="1">
            <a:spLocks noChangeArrowheads="1"/>
          </p:cNvSpPr>
          <p:nvPr/>
        </p:nvSpPr>
        <p:spPr bwMode="auto">
          <a:xfrm>
            <a:off x="4897438" y="1458913"/>
            <a:ext cx="1497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+  </a:t>
            </a:r>
            <a:r>
              <a:rPr lang="en-US" sz="1800" i="1"/>
              <a:t>unc/</a:t>
            </a:r>
            <a:r>
              <a:rPr lang="en-US" sz="1800" baseline="-25000"/>
              <a:t> </a:t>
            </a:r>
            <a:r>
              <a:rPr lang="en-US" sz="1800"/>
              <a:t>+ </a:t>
            </a:r>
            <a:r>
              <a:rPr lang="en-US" sz="1800" i="1"/>
              <a:t>unc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003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</a:rPr>
              <a:t>Linkage 2:  Selfing of hermaphrodite from linked cross</a:t>
            </a:r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6781800" y="1377950"/>
            <a:ext cx="160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hermaphrodite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2743200" y="1741488"/>
            <a:ext cx="3276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grpSp>
        <p:nvGrpSpPr>
          <p:cNvPr id="19461" name="Group 10"/>
          <p:cNvGrpSpPr>
            <a:grpSpLocks/>
          </p:cNvGrpSpPr>
          <p:nvPr/>
        </p:nvGrpSpPr>
        <p:grpSpPr bwMode="auto">
          <a:xfrm>
            <a:off x="4171950" y="2057400"/>
            <a:ext cx="419100" cy="381000"/>
            <a:chOff x="3962400" y="2667000"/>
            <a:chExt cx="419100" cy="381000"/>
          </a:xfrm>
        </p:grpSpPr>
        <p:sp>
          <p:nvSpPr>
            <p:cNvPr id="9" name="Oval 8"/>
            <p:cNvSpPr/>
            <p:nvPr/>
          </p:nvSpPr>
          <p:spPr>
            <a:xfrm>
              <a:off x="3962400" y="2667000"/>
              <a:ext cx="419100" cy="381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9471" name="TextBox 9"/>
            <p:cNvSpPr txBox="1">
              <a:spLocks noChangeArrowheads="1"/>
            </p:cNvSpPr>
            <p:nvPr/>
          </p:nvSpPr>
          <p:spPr bwMode="auto">
            <a:xfrm>
              <a:off x="4019504" y="2667000"/>
              <a:ext cx="30489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X</a:t>
              </a:r>
            </a:p>
          </p:txBody>
        </p:sp>
      </p:grpSp>
      <p:sp>
        <p:nvSpPr>
          <p:cNvPr id="19462" name="TextBox 11"/>
          <p:cNvSpPr txBox="1">
            <a:spLocks noChangeArrowheads="1"/>
          </p:cNvSpPr>
          <p:nvPr/>
        </p:nvSpPr>
        <p:spPr bwMode="auto">
          <a:xfrm>
            <a:off x="4737100" y="2057400"/>
            <a:ext cx="1041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self cross</a:t>
            </a:r>
          </a:p>
        </p:txBody>
      </p: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1905000" y="3200400"/>
            <a:ext cx="47244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9464" name="TextBox 15"/>
          <p:cNvSpPr txBox="1">
            <a:spLocks noChangeArrowheads="1"/>
          </p:cNvSpPr>
          <p:nvPr/>
        </p:nvSpPr>
        <p:spPr bwMode="auto">
          <a:xfrm>
            <a:off x="6781800" y="2895600"/>
            <a:ext cx="103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gametes</a:t>
            </a:r>
          </a:p>
        </p:txBody>
      </p:sp>
      <p:cxnSp>
        <p:nvCxnSpPr>
          <p:cNvPr id="19" name="Straight Arrow Connector 18"/>
          <p:cNvCxnSpPr>
            <a:cxnSpLocks noChangeShapeType="1"/>
          </p:cNvCxnSpPr>
          <p:nvPr/>
        </p:nvCxnSpPr>
        <p:spPr bwMode="auto">
          <a:xfrm>
            <a:off x="4495800" y="3505200"/>
            <a:ext cx="0" cy="7620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9466" name="TextBox 19"/>
          <p:cNvSpPr txBox="1">
            <a:spLocks noChangeArrowheads="1"/>
          </p:cNvSpPr>
          <p:nvPr/>
        </p:nvSpPr>
        <p:spPr bwMode="auto">
          <a:xfrm>
            <a:off x="6818313" y="4495800"/>
            <a:ext cx="1936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 Progeny genotype</a:t>
            </a:r>
          </a:p>
          <a:p>
            <a:pPr eaLnBrk="1" hangingPunct="1"/>
            <a:r>
              <a:rPr lang="en-US" sz="1800">
                <a:latin typeface="Calibri" charset="0"/>
              </a:rPr>
              <a:t>    </a:t>
            </a:r>
          </a:p>
        </p:txBody>
      </p: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685800" y="4938713"/>
            <a:ext cx="5940425" cy="1428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  <p:sp>
        <p:nvSpPr>
          <p:cNvPr id="19468" name="TextBox 21"/>
          <p:cNvSpPr txBox="1">
            <a:spLocks noChangeArrowheads="1"/>
          </p:cNvSpPr>
          <p:nvPr/>
        </p:nvSpPr>
        <p:spPr bwMode="auto">
          <a:xfrm>
            <a:off x="6705600" y="5410200"/>
            <a:ext cx="2162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Progeny phenotypes</a:t>
            </a:r>
          </a:p>
          <a:p>
            <a:pPr eaLnBrk="1" hangingPunct="1"/>
            <a:r>
              <a:rPr lang="en-US" sz="1800">
                <a:latin typeface="Calibri" charset="0"/>
              </a:rPr>
              <a:t>      and ratios</a:t>
            </a:r>
          </a:p>
        </p:txBody>
      </p:sp>
      <p:cxnSp>
        <p:nvCxnSpPr>
          <p:cNvPr id="23" name="Straight Connector 22"/>
          <p:cNvCxnSpPr>
            <a:cxnSpLocks noChangeShapeType="1"/>
          </p:cNvCxnSpPr>
          <p:nvPr/>
        </p:nvCxnSpPr>
        <p:spPr bwMode="auto">
          <a:xfrm>
            <a:off x="685800" y="5791200"/>
            <a:ext cx="5943600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/>
        </p:spPr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78975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254</Words>
  <Application>Microsoft Macintosh PowerPoint</Application>
  <PresentationFormat>On-screen Show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Creating a heterozygous male</vt:lpstr>
      <vt:lpstr>Linkage 1:  Cross with Unlinked unc</vt:lpstr>
      <vt:lpstr>Linkage 2:  Selfing of hermaphrodite from unlinked cross</vt:lpstr>
      <vt:lpstr>Linkage 1:  Crossing with Linked unc</vt:lpstr>
      <vt:lpstr>Linkage 2:  Selfing of hermaphrodite from linked cross</vt:lpstr>
    </vt:vector>
  </TitlesOfParts>
  <Company>Wellesley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LTS</dc:creator>
  <cp:lastModifiedBy>Tucker Crum</cp:lastModifiedBy>
  <cp:revision>2</cp:revision>
  <dcterms:created xsi:type="dcterms:W3CDTF">2012-10-04T13:09:02Z</dcterms:created>
  <dcterms:modified xsi:type="dcterms:W3CDTF">2012-10-04T13:10:05Z</dcterms:modified>
</cp:coreProperties>
</file>