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71" r:id="rId3"/>
    <p:sldId id="265" r:id="rId4"/>
    <p:sldId id="266" r:id="rId5"/>
    <p:sldId id="258" r:id="rId6"/>
    <p:sldId id="263" r:id="rId7"/>
    <p:sldId id="259" r:id="rId8"/>
    <p:sldId id="262" r:id="rId9"/>
    <p:sldId id="269" r:id="rId10"/>
    <p:sldId id="272" r:id="rId11"/>
    <p:sldId id="270"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4684" autoAdjust="0"/>
  </p:normalViewPr>
  <p:slideViewPr>
    <p:cSldViewPr>
      <p:cViewPr varScale="1">
        <p:scale>
          <a:sx n="75" d="100"/>
          <a:sy n="75" d="100"/>
        </p:scale>
        <p:origin x="-128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95F50C-2974-414E-8230-B377E6B0E41D}" type="datetimeFigureOut">
              <a:rPr lang="en-US" smtClean="0"/>
              <a:t>12/3/2010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D5312-6124-4E3F-819A-A29B24CFDD33}" type="slidenum">
              <a:rPr lang="en-US" smtClean="0"/>
              <a:t>‹#›</a:t>
            </a:fld>
            <a:endParaRPr lang="en-US"/>
          </a:p>
        </p:txBody>
      </p:sp>
    </p:spTree>
    <p:extLst>
      <p:ext uri="{BB962C8B-B14F-4D97-AF65-F5344CB8AC3E}">
        <p14:creationId xmlns:p14="http://schemas.microsoft.com/office/powerpoint/2010/main" val="2500560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Detects multiple in-frame </a:t>
            </a:r>
            <a:r>
              <a:rPr lang="en-US" sz="1200" dirty="0" err="1" smtClean="0">
                <a:latin typeface="Arial" pitchFamily="34" charset="0"/>
                <a:cs typeface="Arial" pitchFamily="34" charset="0"/>
              </a:rPr>
              <a:t>exon</a:t>
            </a:r>
            <a:r>
              <a:rPr lang="en-US" sz="1200" dirty="0" smtClean="0">
                <a:latin typeface="Arial" pitchFamily="34" charset="0"/>
                <a:cs typeface="Arial" pitchFamily="34" charset="0"/>
              </a:rPr>
              <a:t> 19 mutations (Del) and the L858R </a:t>
            </a:r>
            <a:r>
              <a:rPr lang="en-US" sz="1200" dirty="0" err="1" smtClean="0">
                <a:latin typeface="Arial" pitchFamily="34" charset="0"/>
                <a:cs typeface="Arial" pitchFamily="34" charset="0"/>
              </a:rPr>
              <a:t>missense</a:t>
            </a:r>
            <a:r>
              <a:rPr lang="en-US" sz="1200" dirty="0" smtClean="0">
                <a:latin typeface="Arial" pitchFamily="34" charset="0"/>
                <a:cs typeface="Arial" pitchFamily="34" charset="0"/>
              </a:rPr>
              <a:t> mutation which comprise 90% of EGFR mutations </a:t>
            </a:r>
          </a:p>
          <a:p>
            <a:endParaRPr lang="en-US" dirty="0"/>
          </a:p>
        </p:txBody>
      </p:sp>
      <p:sp>
        <p:nvSpPr>
          <p:cNvPr id="4" name="Slide Number Placeholder 3"/>
          <p:cNvSpPr>
            <a:spLocks noGrp="1"/>
          </p:cNvSpPr>
          <p:nvPr>
            <p:ph type="sldNum" sz="quarter" idx="10"/>
          </p:nvPr>
        </p:nvSpPr>
        <p:spPr/>
        <p:txBody>
          <a:bodyPr/>
          <a:lstStyle/>
          <a:p>
            <a:fld id="{270D5312-6124-4E3F-819A-A29B24CFDD33}" type="slidenum">
              <a:rPr lang="en-US" smtClean="0"/>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T790M mutation found in 1 in 500 EGFR alleles</a:t>
            </a:r>
          </a:p>
          <a:p>
            <a:endParaRPr lang="en-US" dirty="0"/>
          </a:p>
        </p:txBody>
      </p:sp>
      <p:sp>
        <p:nvSpPr>
          <p:cNvPr id="4" name="Slide Number Placeholder 3"/>
          <p:cNvSpPr>
            <a:spLocks noGrp="1"/>
          </p:cNvSpPr>
          <p:nvPr>
            <p:ph type="sldNum" sz="quarter" idx="10"/>
          </p:nvPr>
        </p:nvSpPr>
        <p:spPr/>
        <p:txBody>
          <a:bodyPr/>
          <a:lstStyle/>
          <a:p>
            <a:fld id="{270D5312-6124-4E3F-819A-A29B24CFDD33}" type="slidenum">
              <a:rPr lang="en-US" smtClean="0"/>
              <a:t>8</a:t>
            </a:fld>
            <a:endParaRPr lang="en-US"/>
          </a:p>
        </p:txBody>
      </p:sp>
    </p:spTree>
    <p:extLst>
      <p:ext uri="{BB962C8B-B14F-4D97-AF65-F5344CB8AC3E}">
        <p14:creationId xmlns:p14="http://schemas.microsoft.com/office/powerpoint/2010/main" val="1911001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46119C1-26A7-4A50-9B9B-FDB985F0AC89}" type="datetimeFigureOut">
              <a:rPr lang="en-US" smtClean="0"/>
              <a:pPr/>
              <a:t>12/3/2010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8D8E476-9A3D-4F71-9165-0D3FBD095C83}"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6119C1-26A7-4A50-9B9B-FDB985F0AC89}" type="datetimeFigureOut">
              <a:rPr lang="en-US" smtClean="0"/>
              <a:pPr/>
              <a:t>12/3/2010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8D8E476-9A3D-4F71-9165-0D3FBD095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6119C1-26A7-4A50-9B9B-FDB985F0AC89}" type="datetimeFigureOut">
              <a:rPr lang="en-US" smtClean="0"/>
              <a:pPr/>
              <a:t>12/3/2010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8D8E476-9A3D-4F71-9165-0D3FBD095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6119C1-26A7-4A50-9B9B-FDB985F0AC89}" type="datetimeFigureOut">
              <a:rPr lang="en-US" smtClean="0"/>
              <a:pPr/>
              <a:t>12/3/2010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8D8E476-9A3D-4F71-9165-0D3FBD095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46119C1-26A7-4A50-9B9B-FDB985F0AC89}" type="datetimeFigureOut">
              <a:rPr lang="en-US" smtClean="0"/>
              <a:pPr/>
              <a:t>12/3/2010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8D8E476-9A3D-4F71-9165-0D3FBD095C8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46119C1-26A7-4A50-9B9B-FDB985F0AC89}" type="datetimeFigureOut">
              <a:rPr lang="en-US" smtClean="0"/>
              <a:pPr/>
              <a:t>12/3/2010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8D8E476-9A3D-4F71-9165-0D3FBD095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46119C1-26A7-4A50-9B9B-FDB985F0AC89}" type="datetimeFigureOut">
              <a:rPr lang="en-US" smtClean="0"/>
              <a:pPr/>
              <a:t>12/3/2010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8D8E476-9A3D-4F71-9165-0D3FBD095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46119C1-26A7-4A50-9B9B-FDB985F0AC89}" type="datetimeFigureOut">
              <a:rPr lang="en-US" smtClean="0"/>
              <a:pPr/>
              <a:t>12/3/2010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8D8E476-9A3D-4F71-9165-0D3FBD095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46119C1-26A7-4A50-9B9B-FDB985F0AC89}" type="datetimeFigureOut">
              <a:rPr lang="en-US" smtClean="0"/>
              <a:pPr/>
              <a:t>12/3/2010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8D8E476-9A3D-4F71-9165-0D3FBD095C8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46119C1-26A7-4A50-9B9B-FDB985F0AC89}" type="datetimeFigureOut">
              <a:rPr lang="en-US" smtClean="0"/>
              <a:pPr/>
              <a:t>12/3/2010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8D8E476-9A3D-4F71-9165-0D3FBD095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46119C1-26A7-4A50-9B9B-FDB985F0AC89}" type="datetimeFigureOut">
              <a:rPr lang="en-US" smtClean="0"/>
              <a:pPr/>
              <a:t>12/3/2010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8D8E476-9A3D-4F71-9165-0D3FBD095C8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46119C1-26A7-4A50-9B9B-FDB985F0AC89}" type="datetimeFigureOut">
              <a:rPr lang="en-US" smtClean="0"/>
              <a:pPr/>
              <a:t>12/3/2010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8D8E476-9A3D-4F71-9165-0D3FBD095C8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upload.wikimedia.org/wikipedia/commons/1/12/1NQL.p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70921" y="2586335"/>
            <a:ext cx="4487959" cy="461665"/>
          </a:xfrm>
          <a:prstGeom prst="rect">
            <a:avLst/>
          </a:prstGeom>
          <a:noFill/>
        </p:spPr>
        <p:txBody>
          <a:bodyPr wrap="none" rtlCol="0">
            <a:spAutoFit/>
          </a:bodyPr>
          <a:lstStyle/>
          <a:p>
            <a:pPr algn="ctr"/>
            <a:r>
              <a:rPr lang="en-US" sz="2400" dirty="0" err="1" smtClean="0">
                <a:cs typeface="Arial" pitchFamily="34" charset="0"/>
              </a:rPr>
              <a:t>Shyamala</a:t>
            </a:r>
            <a:r>
              <a:rPr lang="en-US" sz="2400" dirty="0" smtClean="0">
                <a:cs typeface="Arial" pitchFamily="34" charset="0"/>
              </a:rPr>
              <a:t> </a:t>
            </a:r>
            <a:r>
              <a:rPr lang="en-US" sz="2400" dirty="0" err="1" smtClean="0">
                <a:cs typeface="Arial" pitchFamily="34" charset="0"/>
              </a:rPr>
              <a:t>Maherswaran</a:t>
            </a:r>
            <a:r>
              <a:rPr lang="en-US" sz="2400" dirty="0" smtClean="0">
                <a:cs typeface="Arial" pitchFamily="34" charset="0"/>
              </a:rPr>
              <a:t>, Ph.D. et al.</a:t>
            </a:r>
            <a:endParaRPr lang="en-US" sz="2400" dirty="0">
              <a:cs typeface="Arial" pitchFamily="34" charset="0"/>
            </a:endParaRPr>
          </a:p>
        </p:txBody>
      </p:sp>
      <p:sp>
        <p:nvSpPr>
          <p:cNvPr id="6" name="TextBox 5"/>
          <p:cNvSpPr txBox="1"/>
          <p:nvPr/>
        </p:nvSpPr>
        <p:spPr>
          <a:xfrm>
            <a:off x="1905000" y="6096000"/>
            <a:ext cx="6172200" cy="369332"/>
          </a:xfrm>
          <a:prstGeom prst="rect">
            <a:avLst/>
          </a:prstGeom>
          <a:noFill/>
        </p:spPr>
        <p:txBody>
          <a:bodyPr wrap="square" rtlCol="0">
            <a:spAutoFit/>
          </a:bodyPr>
          <a:lstStyle/>
          <a:p>
            <a:pPr algn="ctr"/>
            <a:r>
              <a:rPr lang="en-US" dirty="0" smtClean="0">
                <a:cs typeface="Arial" pitchFamily="34" charset="0"/>
              </a:rPr>
              <a:t>Sarah Gomez and Rachael Holmes</a:t>
            </a:r>
            <a:endParaRPr lang="en-US" dirty="0">
              <a:cs typeface="Arial" pitchFamily="34" charset="0"/>
            </a:endParaRPr>
          </a:p>
        </p:txBody>
      </p:sp>
      <p:sp>
        <p:nvSpPr>
          <p:cNvPr id="7" name="Title 1"/>
          <p:cNvSpPr txBox="1">
            <a:spLocks/>
          </p:cNvSpPr>
          <p:nvPr/>
        </p:nvSpPr>
        <p:spPr>
          <a:xfrm>
            <a:off x="1319574" y="533400"/>
            <a:ext cx="7343052" cy="1905000"/>
          </a:xfrm>
          <a:prstGeom prst="rect">
            <a:avLst/>
          </a:prstGeom>
        </p:spPr>
        <p:txBody>
          <a:bodyPr anchor="b">
            <a:normAutofit fontScale="7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sz="5300" dirty="0" smtClean="0"/>
              <a:t>Detection of Mutations in EGFR in Circulating Lung-Cancer Cells</a:t>
            </a:r>
            <a:r>
              <a:rPr lang="en-US" dirty="0" smtClean="0"/>
              <a:t/>
            </a:r>
            <a:br>
              <a:rPr lang="en-US" dirty="0" smtClean="0"/>
            </a:br>
            <a:endParaRPr lang="en-US" dirty="0"/>
          </a:p>
        </p:txBody>
      </p:sp>
    </p:spTree>
    <p:extLst>
      <p:ext uri="{BB962C8B-B14F-4D97-AF65-F5344CB8AC3E}">
        <p14:creationId xmlns:p14="http://schemas.microsoft.com/office/powerpoint/2010/main" val="1017861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txBox="1">
            <a:spLocks/>
          </p:cNvSpPr>
          <p:nvPr/>
        </p:nvSpPr>
        <p:spPr>
          <a:xfrm>
            <a:off x="1219199" y="1379041"/>
            <a:ext cx="7513975" cy="4793159"/>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400" dirty="0" smtClean="0"/>
              <a:t>The CTC-chip and SARMS assay are effective non-invasive monitors of genetic changes in certain types of tumors with known mutations</a:t>
            </a:r>
          </a:p>
          <a:p>
            <a:endParaRPr lang="en-US" sz="2400" dirty="0" smtClean="0"/>
          </a:p>
          <a:p>
            <a:r>
              <a:rPr lang="en-US" sz="2400" dirty="0" smtClean="0"/>
              <a:t>The administration of TKIs in patients with T790M mutations can result in an initial decrease in tumor burden, but is linked to progression of the cancer due to selection of the drug-resistant allele T790M</a:t>
            </a:r>
          </a:p>
          <a:p>
            <a:endParaRPr lang="en-US" sz="2400" dirty="0"/>
          </a:p>
          <a:p>
            <a:r>
              <a:rPr lang="en-US" sz="2400" dirty="0" smtClean="0"/>
              <a:t>Detection of the T790M mutation can identify candidates for irreversible TKIs or combination targeted therapy</a:t>
            </a:r>
            <a:endParaRPr lang="en-US" sz="2400" dirty="0"/>
          </a:p>
          <a:p>
            <a:endParaRPr lang="en-US" sz="2400" dirty="0" smtClean="0"/>
          </a:p>
          <a:p>
            <a:endParaRPr lang="en-US" sz="2400" dirty="0"/>
          </a:p>
        </p:txBody>
      </p:sp>
    </p:spTree>
    <p:extLst>
      <p:ext uri="{BB962C8B-B14F-4D97-AF65-F5344CB8AC3E}">
        <p14:creationId xmlns:p14="http://schemas.microsoft.com/office/powerpoint/2010/main" val="1819576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286000"/>
            <a:ext cx="7498080" cy="1143000"/>
          </a:xfrm>
        </p:spPr>
        <p:txBody>
          <a:bodyPr/>
          <a:lstStyle/>
          <a:p>
            <a:pPr algn="ctr"/>
            <a:r>
              <a:rPr lang="en-US" dirty="0" smtClean="0"/>
              <a:t>Questions?</a:t>
            </a:r>
            <a:endParaRPr lang="en-US" dirty="0"/>
          </a:p>
        </p:txBody>
      </p:sp>
    </p:spTree>
    <p:extLst>
      <p:ext uri="{BB962C8B-B14F-4D97-AF65-F5344CB8AC3E}">
        <p14:creationId xmlns:p14="http://schemas.microsoft.com/office/powerpoint/2010/main" val="1980735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cs typeface="Arial" pitchFamily="34" charset="0"/>
              </a:rPr>
              <a:t>Scorpion Amplification Refractory Mutation System (SARMS) cont.</a:t>
            </a:r>
            <a:endParaRPr lang="en-US" sz="3600" dirty="0"/>
          </a:p>
        </p:txBody>
      </p:sp>
      <p:pic>
        <p:nvPicPr>
          <p:cNvPr id="23554" name="Picture 2"/>
          <p:cNvPicPr>
            <a:picLocks noChangeAspect="1" noChangeArrowheads="1"/>
          </p:cNvPicPr>
          <p:nvPr/>
        </p:nvPicPr>
        <p:blipFill>
          <a:blip r:embed="rId2" cstate="print"/>
          <a:srcRect l="43125" t="13000" r="20625" b="16000"/>
          <a:stretch>
            <a:fillRect/>
          </a:stretch>
        </p:blipFill>
        <p:spPr bwMode="auto">
          <a:xfrm>
            <a:off x="5181600" y="2133600"/>
            <a:ext cx="3352800" cy="410429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l="42500" t="23000" r="23125" b="47000"/>
          <a:stretch>
            <a:fillRect/>
          </a:stretch>
        </p:blipFill>
        <p:spPr bwMode="auto">
          <a:xfrm>
            <a:off x="1447800" y="2057400"/>
            <a:ext cx="3276600" cy="1787236"/>
          </a:xfrm>
          <a:prstGeom prst="rect">
            <a:avLst/>
          </a:prstGeom>
          <a:noFill/>
          <a:ln w="9525">
            <a:noFill/>
            <a:miter lim="800000"/>
            <a:headEnd/>
            <a:tailEnd/>
          </a:ln>
        </p:spPr>
      </p:pic>
      <p:sp>
        <p:nvSpPr>
          <p:cNvPr id="5" name="TextBox 4"/>
          <p:cNvSpPr txBox="1"/>
          <p:nvPr/>
        </p:nvSpPr>
        <p:spPr>
          <a:xfrm>
            <a:off x="1752600" y="1611868"/>
            <a:ext cx="2667000" cy="369332"/>
          </a:xfrm>
          <a:prstGeom prst="rect">
            <a:avLst/>
          </a:prstGeom>
          <a:noFill/>
        </p:spPr>
        <p:txBody>
          <a:bodyPr wrap="square" rtlCol="0">
            <a:spAutoFit/>
          </a:bodyPr>
          <a:lstStyle/>
          <a:p>
            <a:pPr algn="ctr"/>
            <a:r>
              <a:rPr lang="en-US" dirty="0" smtClean="0">
                <a:cs typeface="Arial" pitchFamily="34" charset="0"/>
              </a:rPr>
              <a:t>Selective Amplification</a:t>
            </a:r>
          </a:p>
        </p:txBody>
      </p:sp>
      <p:sp>
        <p:nvSpPr>
          <p:cNvPr id="6" name="TextBox 5"/>
          <p:cNvSpPr txBox="1"/>
          <p:nvPr/>
        </p:nvSpPr>
        <p:spPr>
          <a:xfrm>
            <a:off x="5181600" y="1524000"/>
            <a:ext cx="2667000" cy="646331"/>
          </a:xfrm>
          <a:prstGeom prst="rect">
            <a:avLst/>
          </a:prstGeom>
          <a:noFill/>
        </p:spPr>
        <p:txBody>
          <a:bodyPr wrap="square" rtlCol="0">
            <a:spAutoFit/>
          </a:bodyPr>
          <a:lstStyle/>
          <a:p>
            <a:pPr algn="ctr"/>
            <a:r>
              <a:rPr lang="en-US" dirty="0" smtClean="0">
                <a:cs typeface="Arial" pitchFamily="34" charset="0"/>
              </a:rPr>
              <a:t>Fluorescence Detection of Mutation</a:t>
            </a:r>
          </a:p>
        </p:txBody>
      </p:sp>
      <p:sp>
        <p:nvSpPr>
          <p:cNvPr id="7" name="TextBox 6"/>
          <p:cNvSpPr txBox="1"/>
          <p:nvPr/>
        </p:nvSpPr>
        <p:spPr>
          <a:xfrm>
            <a:off x="1524000" y="3962400"/>
            <a:ext cx="3124200" cy="2308324"/>
          </a:xfrm>
          <a:prstGeom prst="rect">
            <a:avLst/>
          </a:prstGeom>
          <a:noFill/>
        </p:spPr>
        <p:txBody>
          <a:bodyPr wrap="square" rtlCol="0">
            <a:spAutoFit/>
          </a:bodyPr>
          <a:lstStyle/>
          <a:p>
            <a:pPr>
              <a:buFont typeface="Arial" pitchFamily="34" charset="0"/>
              <a:buChar char="•"/>
            </a:pPr>
            <a:r>
              <a:rPr lang="en-US" dirty="0" smtClean="0">
                <a:latin typeface="Arial" pitchFamily="34" charset="0"/>
                <a:cs typeface="Arial" pitchFamily="34" charset="0"/>
              </a:rPr>
              <a:t>Only the mutant sequence is amplified</a:t>
            </a:r>
          </a:p>
          <a:p>
            <a:pPr>
              <a:buFont typeface="Arial" pitchFamily="34" charset="0"/>
              <a:buChar char="•"/>
            </a:pPr>
            <a:r>
              <a:rPr lang="en-US" dirty="0" smtClean="0">
                <a:latin typeface="Arial" pitchFamily="34" charset="0"/>
                <a:cs typeface="Arial" pitchFamily="34" charset="0"/>
              </a:rPr>
              <a:t>The Scorpion primer contains a </a:t>
            </a:r>
            <a:r>
              <a:rPr lang="en-US" dirty="0" err="1" smtClean="0">
                <a:latin typeface="Arial" pitchFamily="34" charset="0"/>
                <a:cs typeface="Arial" pitchFamily="34" charset="0"/>
              </a:rPr>
              <a:t>fluorophore</a:t>
            </a:r>
            <a:r>
              <a:rPr lang="en-US" dirty="0" smtClean="0">
                <a:latin typeface="Arial" pitchFamily="34" charset="0"/>
                <a:cs typeface="Arial" pitchFamily="34" charset="0"/>
              </a:rPr>
              <a:t> that is quenched when self-annealed and fluoresces when bound to the mutant sequence.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35608" y="274320"/>
            <a:ext cx="7498080" cy="1143000"/>
          </a:xfrm>
        </p:spPr>
        <p:txBody>
          <a:bodyPr>
            <a:normAutofit fontScale="90000"/>
          </a:bodyPr>
          <a:lstStyle/>
          <a:p>
            <a:pPr algn="ctr"/>
            <a:r>
              <a:rPr lang="en-US" dirty="0" smtClean="0"/>
              <a:t>Non-Small-Cell Lung Cancer </a:t>
            </a:r>
            <a:br>
              <a:rPr lang="en-US" dirty="0" smtClean="0"/>
            </a:br>
            <a:endParaRPr lang="en-US" dirty="0"/>
          </a:p>
        </p:txBody>
      </p:sp>
      <p:sp>
        <p:nvSpPr>
          <p:cNvPr id="5" name="Content Placeholder 2"/>
          <p:cNvSpPr>
            <a:spLocks noGrp="1"/>
          </p:cNvSpPr>
          <p:nvPr>
            <p:ph sz="half" idx="1"/>
          </p:nvPr>
        </p:nvSpPr>
        <p:spPr>
          <a:xfrm>
            <a:off x="1219200" y="1066800"/>
            <a:ext cx="4572000" cy="1828800"/>
          </a:xfrm>
        </p:spPr>
        <p:txBody>
          <a:bodyPr>
            <a:normAutofit/>
          </a:bodyPr>
          <a:lstStyle/>
          <a:p>
            <a:r>
              <a:rPr lang="en-US" sz="2000" dirty="0" smtClean="0"/>
              <a:t>Most common form of lung cancer</a:t>
            </a:r>
          </a:p>
          <a:p>
            <a:r>
              <a:rPr lang="en-US" sz="2000" dirty="0" smtClean="0"/>
              <a:t>Primarily a result of mutations in the Epidermal Growth Factor Receptor </a:t>
            </a:r>
            <a:r>
              <a:rPr lang="en-US" sz="2000" dirty="0" smtClean="0"/>
              <a:t>(EGFR)</a:t>
            </a:r>
            <a:endParaRPr lang="en-US" sz="2000" dirty="0" smtClean="0"/>
          </a:p>
        </p:txBody>
      </p:sp>
      <p:pic>
        <p:nvPicPr>
          <p:cNvPr id="6" name="Picture 3" descr="File:1NQL.png">
            <a:hlinkClick r:id="rId2"/>
          </p:cNvPr>
          <p:cNvPicPr>
            <a:picLocks noChangeAspect="1" noChangeArrowheads="1"/>
          </p:cNvPicPr>
          <p:nvPr/>
        </p:nvPicPr>
        <p:blipFill>
          <a:blip r:embed="rId3" cstate="print"/>
          <a:srcRect/>
          <a:stretch>
            <a:fillRect/>
          </a:stretch>
        </p:blipFill>
        <p:spPr bwMode="auto">
          <a:xfrm>
            <a:off x="5562600" y="914400"/>
            <a:ext cx="3048000" cy="2286000"/>
          </a:xfrm>
          <a:prstGeom prst="rect">
            <a:avLst/>
          </a:prstGeom>
          <a:noFill/>
        </p:spPr>
      </p:pic>
      <p:sp>
        <p:nvSpPr>
          <p:cNvPr id="7" name="TextBox 6"/>
          <p:cNvSpPr txBox="1"/>
          <p:nvPr/>
        </p:nvSpPr>
        <p:spPr>
          <a:xfrm>
            <a:off x="1371600" y="2743200"/>
            <a:ext cx="4343400" cy="461665"/>
          </a:xfrm>
          <a:prstGeom prst="rect">
            <a:avLst/>
          </a:prstGeom>
          <a:noFill/>
        </p:spPr>
        <p:txBody>
          <a:bodyPr wrap="square" rtlCol="0">
            <a:spAutoFit/>
          </a:bodyPr>
          <a:lstStyle/>
          <a:p>
            <a:r>
              <a:rPr lang="en-US" sz="2400" dirty="0" smtClean="0">
                <a:cs typeface="Arial" pitchFamily="34" charset="0"/>
              </a:rPr>
              <a:t>Treatments</a:t>
            </a:r>
          </a:p>
        </p:txBody>
      </p:sp>
      <p:sp>
        <p:nvSpPr>
          <p:cNvPr id="8" name="Content Placeholder 2"/>
          <p:cNvSpPr txBox="1">
            <a:spLocks/>
          </p:cNvSpPr>
          <p:nvPr/>
        </p:nvSpPr>
        <p:spPr>
          <a:xfrm>
            <a:off x="1447800" y="3352800"/>
            <a:ext cx="5562600" cy="22098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000" smtClean="0"/>
              <a:t>Tyrosine kinase inhibitors (TKIs) such as gefitinib and erlotinib can be an effective treatment</a:t>
            </a:r>
          </a:p>
          <a:p>
            <a:r>
              <a:rPr lang="en-US" sz="2000" smtClean="0"/>
              <a:t>Secondary EGFR mutations, such as T790M, confer drug resistance </a:t>
            </a:r>
          </a:p>
          <a:p>
            <a:r>
              <a:rPr lang="en-US" sz="2000" smtClean="0"/>
              <a:t>Drug resistant tumors susceptible to “irreversible” tyrosine kinase inhibitors</a:t>
            </a:r>
            <a:endParaRPr lang="en-US" sz="2000" dirty="0"/>
          </a:p>
        </p:txBody>
      </p:sp>
    </p:spTree>
    <p:extLst>
      <p:ext uri="{BB962C8B-B14F-4D97-AF65-F5344CB8AC3E}">
        <p14:creationId xmlns:p14="http://schemas.microsoft.com/office/powerpoint/2010/main" val="1891918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219200" y="1371600"/>
            <a:ext cx="7467600" cy="4419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800" dirty="0" smtClean="0"/>
              <a:t>Characterize the evolution of mutations in the circulating tumor cells using the CTC-chip and the SARMS assay</a:t>
            </a:r>
          </a:p>
          <a:p>
            <a:endParaRPr lang="en-US" sz="2800" dirty="0" smtClean="0"/>
          </a:p>
          <a:p>
            <a:r>
              <a:rPr lang="en-US" sz="2800" dirty="0" smtClean="0"/>
              <a:t>Effectiveness of the CTC-chip and SARMS assays for non-invasive analysis of tumors</a:t>
            </a:r>
          </a:p>
          <a:p>
            <a:endParaRPr lang="en-US" sz="2800" dirty="0" smtClean="0"/>
          </a:p>
          <a:p>
            <a:r>
              <a:rPr lang="en-US" sz="2800" dirty="0" smtClean="0"/>
              <a:t>Investigate role of T790M mutation in TKI response and progression-free survival</a:t>
            </a:r>
            <a:endParaRPr lang="en-US" sz="2800" dirty="0" smtClean="0"/>
          </a:p>
        </p:txBody>
      </p:sp>
      <p:sp>
        <p:nvSpPr>
          <p:cNvPr id="9" name="Title 1"/>
          <p:cNvSpPr>
            <a:spLocks noGrp="1"/>
          </p:cNvSpPr>
          <p:nvPr>
            <p:ph type="title"/>
          </p:nvPr>
        </p:nvSpPr>
        <p:spPr>
          <a:xfrm>
            <a:off x="1435608" y="76200"/>
            <a:ext cx="7498080" cy="1143000"/>
          </a:xfrm>
        </p:spPr>
        <p:txBody>
          <a:bodyPr/>
          <a:lstStyle/>
          <a:p>
            <a:pPr algn="ctr"/>
            <a:r>
              <a:rPr lang="en-US" dirty="0" smtClean="0"/>
              <a:t>Purpose</a:t>
            </a:r>
            <a:endParaRPr lang="en-US" dirty="0"/>
          </a:p>
        </p:txBody>
      </p:sp>
    </p:spTree>
    <p:extLst>
      <p:ext uri="{BB962C8B-B14F-4D97-AF65-F5344CB8AC3E}">
        <p14:creationId xmlns:p14="http://schemas.microsoft.com/office/powerpoint/2010/main" val="3052495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lstStyle/>
          <a:p>
            <a:pPr algn="ctr"/>
            <a:r>
              <a:rPr lang="en-US" dirty="0" smtClean="0"/>
              <a:t>Methods</a:t>
            </a:r>
            <a:endParaRPr lang="en-US" dirty="0"/>
          </a:p>
        </p:txBody>
      </p:sp>
      <p:pic>
        <p:nvPicPr>
          <p:cNvPr id="22530" name="Picture 2"/>
          <p:cNvPicPr>
            <a:picLocks noChangeAspect="1" noChangeArrowheads="1"/>
          </p:cNvPicPr>
          <p:nvPr/>
        </p:nvPicPr>
        <p:blipFill>
          <a:blip r:embed="rId2" cstate="print"/>
          <a:srcRect l="20625" t="12000" r="51875" b="12000"/>
          <a:stretch>
            <a:fillRect/>
          </a:stretch>
        </p:blipFill>
        <p:spPr bwMode="auto">
          <a:xfrm>
            <a:off x="5638800" y="1371600"/>
            <a:ext cx="2667000" cy="4606636"/>
          </a:xfrm>
          <a:prstGeom prst="rect">
            <a:avLst/>
          </a:prstGeom>
          <a:noFill/>
          <a:ln w="9525">
            <a:noFill/>
            <a:miter lim="800000"/>
            <a:headEnd/>
            <a:tailEnd/>
          </a:ln>
        </p:spPr>
      </p:pic>
      <p:sp>
        <p:nvSpPr>
          <p:cNvPr id="5" name="Content Placeholder 2"/>
          <p:cNvSpPr txBox="1">
            <a:spLocks/>
          </p:cNvSpPr>
          <p:nvPr/>
        </p:nvSpPr>
        <p:spPr>
          <a:xfrm>
            <a:off x="1066800" y="1295400"/>
            <a:ext cx="4572000" cy="54102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400" dirty="0" smtClean="0"/>
              <a:t>Circulating tumor cells were isolated using the CTC-chip</a:t>
            </a:r>
          </a:p>
          <a:p>
            <a:endParaRPr lang="en-US" sz="2400" dirty="0"/>
          </a:p>
          <a:p>
            <a:r>
              <a:rPr lang="en-US" sz="2400" dirty="0" smtClean="0"/>
              <a:t>CTCs were quantified using and anti-cytokeratin stain</a:t>
            </a:r>
          </a:p>
          <a:p>
            <a:endParaRPr lang="en-US" sz="2400" dirty="0">
              <a:cs typeface="Arial" pitchFamily="34" charset="0"/>
            </a:endParaRPr>
          </a:p>
          <a:p>
            <a:r>
              <a:rPr lang="en-US" sz="2400" dirty="0" smtClean="0">
                <a:cs typeface="Arial" pitchFamily="34" charset="0"/>
              </a:rPr>
              <a:t>CTCs and </a:t>
            </a:r>
            <a:r>
              <a:rPr lang="en-US" sz="2400" dirty="0">
                <a:cs typeface="Arial" pitchFamily="34" charset="0"/>
              </a:rPr>
              <a:t>tumor tissue were then analyzed using Scorpion Amplification Refractory Mutation System (SARMS) technology to identify rare mutations.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5486400" y="3200400"/>
            <a:ext cx="2651207" cy="1998762"/>
          </a:xfrm>
          <a:prstGeom prst="rect">
            <a:avLst/>
          </a:prstGeom>
          <a:noFill/>
          <a:ln w="9525">
            <a:noFill/>
            <a:miter lim="800000"/>
            <a:headEnd/>
            <a:tailEnd/>
          </a:ln>
          <a:effectLst/>
        </p:spPr>
      </p:pic>
      <p:sp>
        <p:nvSpPr>
          <p:cNvPr id="10" name="Content Placeholder 2"/>
          <p:cNvSpPr txBox="1">
            <a:spLocks/>
          </p:cNvSpPr>
          <p:nvPr/>
        </p:nvSpPr>
        <p:spPr>
          <a:xfrm>
            <a:off x="1219200" y="1226641"/>
            <a:ext cx="7162800" cy="2303318"/>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400" dirty="0" smtClean="0"/>
              <a:t>SARMS is a fluorescence based assay, that is highly sensitive, but allele specific</a:t>
            </a:r>
          </a:p>
          <a:p>
            <a:endParaRPr lang="en-US" sz="2400" dirty="0"/>
          </a:p>
          <a:p>
            <a:r>
              <a:rPr lang="en-US" sz="2400" dirty="0" smtClean="0"/>
              <a:t>Detects rare mutations using mutation specific probes</a:t>
            </a:r>
          </a:p>
        </p:txBody>
      </p:sp>
      <p:sp>
        <p:nvSpPr>
          <p:cNvPr id="12" name="Content Placeholder 2"/>
          <p:cNvSpPr txBox="1">
            <a:spLocks/>
          </p:cNvSpPr>
          <p:nvPr/>
        </p:nvSpPr>
        <p:spPr>
          <a:xfrm>
            <a:off x="1219200" y="3640282"/>
            <a:ext cx="4114800" cy="2303318"/>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400" dirty="0" smtClean="0"/>
              <a:t>In the SARMS assay designed for this experiment 7 types EGFR mutations were probed</a:t>
            </a:r>
          </a:p>
        </p:txBody>
      </p:sp>
      <p:sp>
        <p:nvSpPr>
          <p:cNvPr id="15" name="Title 1"/>
          <p:cNvSpPr>
            <a:spLocks noGrp="1"/>
          </p:cNvSpPr>
          <p:nvPr>
            <p:ph type="title"/>
          </p:nvPr>
        </p:nvSpPr>
        <p:spPr>
          <a:xfrm>
            <a:off x="1435608" y="76200"/>
            <a:ext cx="7498080" cy="1143000"/>
          </a:xfrm>
        </p:spPr>
        <p:txBody>
          <a:bodyPr/>
          <a:lstStyle/>
          <a:p>
            <a:pPr algn="ctr"/>
            <a:r>
              <a:rPr lang="en-US" dirty="0" smtClean="0"/>
              <a:t>SARMS</a:t>
            </a:r>
            <a:endParaRPr lang="en-US" dirty="0"/>
          </a:p>
        </p:txBody>
      </p:sp>
    </p:spTree>
    <p:extLst>
      <p:ext uri="{BB962C8B-B14F-4D97-AF65-F5344CB8AC3E}">
        <p14:creationId xmlns:p14="http://schemas.microsoft.com/office/powerpoint/2010/main" val="2708161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435608" y="76200"/>
            <a:ext cx="7498080" cy="1143000"/>
          </a:xfrm>
        </p:spPr>
        <p:txBody>
          <a:bodyPr/>
          <a:lstStyle/>
          <a:p>
            <a:pPr algn="ctr"/>
            <a:r>
              <a:rPr lang="en-US" dirty="0" smtClean="0"/>
              <a:t>CTC-Chip Reliability</a:t>
            </a:r>
            <a:endParaRPr lang="en-US" dirty="0"/>
          </a:p>
        </p:txBody>
      </p:sp>
      <p:sp>
        <p:nvSpPr>
          <p:cNvPr id="7" name="Content Placeholder 2"/>
          <p:cNvSpPr txBox="1">
            <a:spLocks/>
          </p:cNvSpPr>
          <p:nvPr/>
        </p:nvSpPr>
        <p:spPr>
          <a:xfrm>
            <a:off x="1219200" y="1226640"/>
            <a:ext cx="7162800" cy="1977479"/>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400" dirty="0" smtClean="0"/>
              <a:t>Chip successfully captured a median of 74 CTCs/mL in all samples</a:t>
            </a:r>
          </a:p>
          <a:p>
            <a:endParaRPr lang="en-US" sz="2400" dirty="0"/>
          </a:p>
          <a:p>
            <a:r>
              <a:rPr lang="en-US" sz="2400" dirty="0" smtClean="0"/>
              <a:t>This number is similar to patients with other cancers</a:t>
            </a:r>
          </a:p>
          <a:p>
            <a:pPr marL="82296" indent="0">
              <a:buNone/>
            </a:pP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700" y="3367680"/>
            <a:ext cx="3437100" cy="2575920"/>
          </a:xfrm>
          <a:prstGeom prst="rect">
            <a:avLst/>
          </a:prstGeom>
        </p:spPr>
      </p:pic>
      <p:sp>
        <p:nvSpPr>
          <p:cNvPr id="11" name="Content Placeholder 2"/>
          <p:cNvSpPr txBox="1">
            <a:spLocks/>
          </p:cNvSpPr>
          <p:nvPr/>
        </p:nvSpPr>
        <p:spPr>
          <a:xfrm>
            <a:off x="1219200" y="3352800"/>
            <a:ext cx="3886200" cy="22860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400" dirty="0" smtClean="0"/>
              <a:t>Tumor burden showed quantity of CTC at a single time point was not well-correlated to tumor volume</a:t>
            </a:r>
            <a:endParaRPr lang="en-US" sz="2400" dirty="0"/>
          </a:p>
        </p:txBody>
      </p:sp>
    </p:spTree>
    <p:extLst>
      <p:ext uri="{BB962C8B-B14F-4D97-AF65-F5344CB8AC3E}">
        <p14:creationId xmlns:p14="http://schemas.microsoft.com/office/powerpoint/2010/main" val="1146671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435608" y="76200"/>
            <a:ext cx="7498080" cy="1143000"/>
          </a:xfrm>
        </p:spPr>
        <p:txBody>
          <a:bodyPr/>
          <a:lstStyle/>
          <a:p>
            <a:pPr algn="ctr"/>
            <a:r>
              <a:rPr lang="en-US" dirty="0" smtClean="0"/>
              <a:t>SARMS Assay Reliability</a:t>
            </a:r>
            <a:endParaRPr lang="en-US" dirty="0"/>
          </a:p>
        </p:txBody>
      </p:sp>
      <p:sp>
        <p:nvSpPr>
          <p:cNvPr id="8" name="Content Placeholder 2"/>
          <p:cNvSpPr txBox="1">
            <a:spLocks/>
          </p:cNvSpPr>
          <p:nvPr/>
        </p:nvSpPr>
        <p:spPr>
          <a:xfrm>
            <a:off x="1219200" y="1379040"/>
            <a:ext cx="7162800" cy="448836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400" dirty="0" smtClean="0"/>
              <a:t>Analyzed 26 tumors whose alleles were identified by sequencing</a:t>
            </a:r>
          </a:p>
          <a:p>
            <a:r>
              <a:rPr lang="en-US" sz="2400" dirty="0" smtClean="0"/>
              <a:t>Identified the same mutations in all but one of the samples</a:t>
            </a:r>
            <a:endParaRPr lang="en-US" sz="2400" dirty="0"/>
          </a:p>
          <a:p>
            <a:r>
              <a:rPr lang="en-US" sz="2400" dirty="0" smtClean="0"/>
              <a:t>That rare deletion mutation was not within the detection capacity of SARMS</a:t>
            </a:r>
          </a:p>
          <a:p>
            <a:r>
              <a:rPr lang="en-US" sz="2400" dirty="0" smtClean="0"/>
              <a:t>SARMS identifies mutant alleles below the detection limit of standard sequencing</a:t>
            </a:r>
          </a:p>
          <a:p>
            <a:r>
              <a:rPr lang="en-US" sz="2400" dirty="0"/>
              <a:t>SARMS identified EGFR mutations in the CTCs of 19 of 20 patients</a:t>
            </a:r>
          </a:p>
          <a:p>
            <a:endParaRPr lang="en-US" sz="2400" dirty="0"/>
          </a:p>
        </p:txBody>
      </p:sp>
    </p:spTree>
    <p:extLst>
      <p:ext uri="{BB962C8B-B14F-4D97-AF65-F5344CB8AC3E}">
        <p14:creationId xmlns:p14="http://schemas.microsoft.com/office/powerpoint/2010/main" val="2639831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435608" y="76200"/>
            <a:ext cx="7498080" cy="1143000"/>
          </a:xfrm>
        </p:spPr>
        <p:txBody>
          <a:bodyPr/>
          <a:lstStyle/>
          <a:p>
            <a:pPr algn="ctr"/>
            <a:r>
              <a:rPr lang="en-US" dirty="0" smtClean="0"/>
              <a:t>T790M Mutation</a:t>
            </a:r>
            <a:endParaRPr lang="en-US" dirty="0"/>
          </a:p>
        </p:txBody>
      </p:sp>
      <p:sp>
        <p:nvSpPr>
          <p:cNvPr id="7" name="Content Placeholder 2"/>
          <p:cNvSpPr txBox="1">
            <a:spLocks/>
          </p:cNvSpPr>
          <p:nvPr/>
        </p:nvSpPr>
        <p:spPr>
          <a:xfrm>
            <a:off x="1219200" y="1226641"/>
            <a:ext cx="7162800" cy="258336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400" dirty="0" smtClean="0"/>
              <a:t>Low levels detected in 38% of pretreatment tumor cells</a:t>
            </a:r>
          </a:p>
          <a:p>
            <a:r>
              <a:rPr lang="en-US" sz="2400" dirty="0" smtClean="0"/>
              <a:t>While T790M was found in 2 of 6 patients who had a response to TKIs, 9 of 14 patients who had clinical progression also had the mutation</a:t>
            </a:r>
          </a:p>
          <a:p>
            <a:endParaRPr lang="en-US" sz="2400" dirty="0" smtClean="0"/>
          </a:p>
          <a:p>
            <a:pPr marL="82296" indent="0">
              <a:buNone/>
            </a:pPr>
            <a:endParaRPr lang="en-US" sz="24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30647"/>
          <a:stretch/>
        </p:blipFill>
        <p:spPr>
          <a:xfrm>
            <a:off x="5105400" y="3429000"/>
            <a:ext cx="3627774" cy="3098592"/>
          </a:xfrm>
          <a:prstGeom prst="rect">
            <a:avLst/>
          </a:prstGeom>
        </p:spPr>
      </p:pic>
      <p:sp>
        <p:nvSpPr>
          <p:cNvPr id="2" name="TextBox 1"/>
          <p:cNvSpPr txBox="1"/>
          <p:nvPr/>
        </p:nvSpPr>
        <p:spPr>
          <a:xfrm>
            <a:off x="1219200" y="4191000"/>
            <a:ext cx="3886200" cy="461665"/>
          </a:xfrm>
          <a:prstGeom prst="rect">
            <a:avLst/>
          </a:prstGeom>
          <a:noFill/>
        </p:spPr>
        <p:txBody>
          <a:bodyPr wrap="square" rtlCol="0">
            <a:spAutoFit/>
          </a:bodyPr>
          <a:lstStyle/>
          <a:p>
            <a:pPr marL="342900" indent="-342900">
              <a:buFont typeface="Arial" pitchFamily="34" charset="0"/>
              <a:buChar char="•"/>
            </a:pPr>
            <a:endParaRPr lang="en-US" sz="2400" dirty="0" err="1" smtClean="0">
              <a:latin typeface="Arial" pitchFamily="34" charset="0"/>
              <a:cs typeface="Arial" pitchFamily="34" charset="0"/>
            </a:endParaRPr>
          </a:p>
        </p:txBody>
      </p:sp>
      <p:sp>
        <p:nvSpPr>
          <p:cNvPr id="9" name="Content Placeholder 2"/>
          <p:cNvSpPr txBox="1">
            <a:spLocks/>
          </p:cNvSpPr>
          <p:nvPr/>
        </p:nvSpPr>
        <p:spPr>
          <a:xfrm>
            <a:off x="1219200" y="3429000"/>
            <a:ext cx="3886200" cy="3085893"/>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400" dirty="0" smtClean="0"/>
              <a:t>T790M associated with lower progression-free survival</a:t>
            </a:r>
          </a:p>
          <a:p>
            <a:r>
              <a:rPr lang="en-US" sz="2400" dirty="0" smtClean="0"/>
              <a:t>Seems likely TKI therapy results in selection of pre-existing T790M resistance allele</a:t>
            </a:r>
          </a:p>
          <a:p>
            <a:pPr marL="82296" indent="0">
              <a:buNone/>
            </a:pPr>
            <a:endParaRPr lang="en-US" sz="2400" dirty="0"/>
          </a:p>
        </p:txBody>
      </p:sp>
    </p:spTree>
    <p:extLst>
      <p:ext uri="{BB962C8B-B14F-4D97-AF65-F5344CB8AC3E}">
        <p14:creationId xmlns:p14="http://schemas.microsoft.com/office/powerpoint/2010/main" val="1680031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35608" y="152400"/>
            <a:ext cx="7498080" cy="1143000"/>
          </a:xfrm>
        </p:spPr>
        <p:txBody>
          <a:bodyPr/>
          <a:lstStyle/>
          <a:p>
            <a:pPr algn="ctr"/>
            <a:r>
              <a:rPr lang="en-US" dirty="0" smtClean="0"/>
              <a:t>Serial Analysis</a:t>
            </a:r>
            <a:endParaRPr lang="en-US" dirty="0"/>
          </a:p>
        </p:txBody>
      </p:sp>
      <p:sp>
        <p:nvSpPr>
          <p:cNvPr id="5" name="Content Placeholder 2"/>
          <p:cNvSpPr txBox="1">
            <a:spLocks/>
          </p:cNvSpPr>
          <p:nvPr/>
        </p:nvSpPr>
        <p:spPr>
          <a:xfrm>
            <a:off x="1219199" y="1226641"/>
            <a:ext cx="7513975" cy="2049959"/>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400" dirty="0" smtClean="0"/>
              <a:t>Performed in four patients after initiation of </a:t>
            </a:r>
            <a:r>
              <a:rPr lang="en-US" sz="2400" dirty="0" err="1" smtClean="0"/>
              <a:t>gefitinib</a:t>
            </a:r>
            <a:r>
              <a:rPr lang="en-US" sz="2400" dirty="0" smtClean="0"/>
              <a:t> therapy</a:t>
            </a:r>
          </a:p>
          <a:p>
            <a:endParaRPr lang="en-US" sz="2400" dirty="0" smtClean="0"/>
          </a:p>
          <a:p>
            <a:r>
              <a:rPr lang="en-US" sz="2400" dirty="0" err="1" smtClean="0"/>
              <a:t>Gefitinib</a:t>
            </a:r>
            <a:r>
              <a:rPr lang="en-US" sz="2400" dirty="0" smtClean="0"/>
              <a:t> treatment was associated with initial CTC decline</a:t>
            </a:r>
          </a:p>
          <a:p>
            <a:endParaRPr lang="en-US" sz="2400" dirty="0"/>
          </a:p>
        </p:txBody>
      </p:sp>
      <p:sp>
        <p:nvSpPr>
          <p:cNvPr id="7" name="Content Placeholder 2"/>
          <p:cNvSpPr txBox="1">
            <a:spLocks/>
          </p:cNvSpPr>
          <p:nvPr/>
        </p:nvSpPr>
        <p:spPr>
          <a:xfrm>
            <a:off x="1219200" y="3352800"/>
            <a:ext cx="3492063" cy="342900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2400" dirty="0" smtClean="0"/>
              <a:t>There is a close concordance observed with tumor volume and number of CTC</a:t>
            </a:r>
          </a:p>
          <a:p>
            <a:endParaRPr lang="en-US" sz="2400" dirty="0" smtClean="0"/>
          </a:p>
          <a:p>
            <a:r>
              <a:rPr lang="en-US" sz="2400" dirty="0" smtClean="0"/>
              <a:t>Also supports that TKIs select for T790M drug-resistant alleles over time</a:t>
            </a:r>
            <a:endParaRPr lang="en-US" sz="2400" dirty="0"/>
          </a:p>
          <a:p>
            <a:endParaRPr lang="en-US" sz="2400"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4295" t="49435"/>
          <a:stretch/>
        </p:blipFill>
        <p:spPr>
          <a:xfrm>
            <a:off x="4976186" y="3390900"/>
            <a:ext cx="3568111" cy="2522176"/>
          </a:xfrm>
          <a:prstGeom prst="rect">
            <a:avLst/>
          </a:prstGeom>
        </p:spPr>
      </p:pic>
    </p:spTree>
    <p:extLst>
      <p:ext uri="{BB962C8B-B14F-4D97-AF65-F5344CB8AC3E}">
        <p14:creationId xmlns:p14="http://schemas.microsoft.com/office/powerpoint/2010/main" val="22650502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txDef>
      <a:spPr>
        <a:noFill/>
      </a:spPr>
      <a:bodyPr wrap="none" rtlCol="0">
        <a:spAutoFit/>
      </a:bodyPr>
      <a:lstStyle>
        <a:defPPr algn="ctr">
          <a:defRPr sz="2400"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2048</TotalTime>
  <Words>545</Words>
  <Application>Microsoft Office PowerPoint</Application>
  <PresentationFormat>On-screen Show (4:3)</PresentationFormat>
  <Paragraphs>66</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Solstice</vt:lpstr>
      <vt:lpstr>PowerPoint Presentation</vt:lpstr>
      <vt:lpstr>Non-Small-Cell Lung Cancer  </vt:lpstr>
      <vt:lpstr>Purpose</vt:lpstr>
      <vt:lpstr>Methods</vt:lpstr>
      <vt:lpstr>SARMS</vt:lpstr>
      <vt:lpstr>CTC-Chip Reliability</vt:lpstr>
      <vt:lpstr>SARMS Assay Reliability</vt:lpstr>
      <vt:lpstr>T790M Mutation</vt:lpstr>
      <vt:lpstr>Serial Analysis</vt:lpstr>
      <vt:lpstr>Conclusion</vt:lpstr>
      <vt:lpstr>Questions?</vt:lpstr>
      <vt:lpstr>Scorpion Amplification Refractory Mutation System (SARMS) cont.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dc:creator>
  <cp:lastModifiedBy>Rachael</cp:lastModifiedBy>
  <cp:revision>57</cp:revision>
  <dcterms:created xsi:type="dcterms:W3CDTF">2010-12-02T04:35:43Z</dcterms:created>
  <dcterms:modified xsi:type="dcterms:W3CDTF">2010-12-03T16:16:31Z</dcterms:modified>
</cp:coreProperties>
</file>