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6" r:id="rId3"/>
    <p:sldId id="257" r:id="rId4"/>
    <p:sldId id="267" r:id="rId5"/>
    <p:sldId id="262" r:id="rId6"/>
    <p:sldId id="261" r:id="rId7"/>
    <p:sldId id="264" r:id="rId8"/>
    <p:sldId id="263" r:id="rId9"/>
    <p:sldId id="265" r:id="rId10"/>
    <p:sldId id="268" r:id="rId11"/>
    <p:sldId id="259" r:id="rId12"/>
    <p:sldId id="260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218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805747-9229-413E-A58E-32971851077E}" type="doc">
      <dgm:prSet loTypeId="urn:microsoft.com/office/officeart/2005/8/layout/hChevron3" loCatId="process" qsTypeId="urn:microsoft.com/office/officeart/2005/8/quickstyle/3d2" qsCatId="3D" csTypeId="urn:microsoft.com/office/officeart/2005/8/colors/colorful2" csCatId="colorful" phldr="1"/>
      <dgm:spPr/>
    </dgm:pt>
    <dgm:pt modelId="{4EF96B2B-CDD2-4F66-810B-4970342E9E05}">
      <dgm:prSet phldrT="[Text]" custT="1"/>
      <dgm:spPr/>
      <dgm:t>
        <a:bodyPr/>
        <a:lstStyle/>
        <a:p>
          <a:r>
            <a:rPr lang="en-US" sz="1600" dirty="0" smtClean="0"/>
            <a:t>BBa_K123003 </a:t>
          </a:r>
        </a:p>
        <a:p>
          <a:r>
            <a:rPr lang="en-US" sz="1600" dirty="0" smtClean="0"/>
            <a:t>(ER)</a:t>
          </a:r>
          <a:endParaRPr lang="en-US" sz="1600" dirty="0"/>
        </a:p>
      </dgm:t>
    </dgm:pt>
    <dgm:pt modelId="{93DD5961-9FD8-4D76-A553-398B5DEDBB73}" type="parTrans" cxnId="{97EA62D5-6AFA-4410-9131-B622DC368FF3}">
      <dgm:prSet/>
      <dgm:spPr/>
      <dgm:t>
        <a:bodyPr/>
        <a:lstStyle/>
        <a:p>
          <a:endParaRPr lang="en-US"/>
        </a:p>
      </dgm:t>
    </dgm:pt>
    <dgm:pt modelId="{29B8E75B-8D3D-40CF-BA77-FCE537EB7297}" type="sibTrans" cxnId="{97EA62D5-6AFA-4410-9131-B622DC368FF3}">
      <dgm:prSet/>
      <dgm:spPr/>
      <dgm:t>
        <a:bodyPr/>
        <a:lstStyle/>
        <a:p>
          <a:endParaRPr lang="en-US"/>
        </a:p>
      </dgm:t>
    </dgm:pt>
    <dgm:pt modelId="{B5713AC1-07BD-4D88-9AF4-EAA28672D03F}">
      <dgm:prSet phldrT="[Text]" custT="1"/>
      <dgm:spPr/>
      <dgm:t>
        <a:bodyPr/>
        <a:lstStyle/>
        <a:p>
          <a:r>
            <a:rPr lang="en-US" sz="1400" dirty="0" smtClean="0"/>
            <a:t>BBa_K123002 (ERE)</a:t>
          </a:r>
          <a:endParaRPr lang="en-US" sz="1400" dirty="0"/>
        </a:p>
      </dgm:t>
    </dgm:pt>
    <dgm:pt modelId="{9D890BC4-D6E2-497B-810A-E57CD4A198F9}" type="parTrans" cxnId="{74B15166-AC23-49A5-BB52-A464ED32619D}">
      <dgm:prSet/>
      <dgm:spPr/>
      <dgm:t>
        <a:bodyPr/>
        <a:lstStyle/>
        <a:p>
          <a:endParaRPr lang="en-US"/>
        </a:p>
      </dgm:t>
    </dgm:pt>
    <dgm:pt modelId="{339B226F-C387-4A2E-B7EA-D80D182B52C4}" type="sibTrans" cxnId="{74B15166-AC23-49A5-BB52-A464ED32619D}">
      <dgm:prSet/>
      <dgm:spPr/>
      <dgm:t>
        <a:bodyPr/>
        <a:lstStyle/>
        <a:p>
          <a:endParaRPr lang="en-US"/>
        </a:p>
      </dgm:t>
    </dgm:pt>
    <dgm:pt modelId="{51D53DC3-3BBD-46F6-8EEA-FF4225F4BFDC}">
      <dgm:prSet phldrT="[Text]"/>
      <dgm:spPr/>
      <dgm:t>
        <a:bodyPr/>
        <a:lstStyle/>
        <a:p>
          <a:r>
            <a:rPr lang="en-US" dirty="0" smtClean="0"/>
            <a:t>RBS</a:t>
          </a:r>
          <a:endParaRPr lang="en-US" dirty="0"/>
        </a:p>
      </dgm:t>
    </dgm:pt>
    <dgm:pt modelId="{3772710D-04D9-4F2A-B7F7-CEED46B945E1}" type="parTrans" cxnId="{1754FA53-2A17-4614-9CD8-C2929AF40A16}">
      <dgm:prSet/>
      <dgm:spPr/>
      <dgm:t>
        <a:bodyPr/>
        <a:lstStyle/>
        <a:p>
          <a:endParaRPr lang="en-US"/>
        </a:p>
      </dgm:t>
    </dgm:pt>
    <dgm:pt modelId="{63095D72-FAE7-40EB-B963-06F42F0C04DC}" type="sibTrans" cxnId="{1754FA53-2A17-4614-9CD8-C2929AF40A16}">
      <dgm:prSet/>
      <dgm:spPr/>
      <dgm:t>
        <a:bodyPr/>
        <a:lstStyle/>
        <a:p>
          <a:endParaRPr lang="en-US"/>
        </a:p>
      </dgm:t>
    </dgm:pt>
    <dgm:pt modelId="{1225BA9D-2978-499F-B59C-FBB793D681DC}">
      <dgm:prSet phldrT="[Text]"/>
      <dgm:spPr/>
      <dgm:t>
        <a:bodyPr/>
        <a:lstStyle/>
        <a:p>
          <a:r>
            <a:rPr lang="en-US" dirty="0" smtClean="0"/>
            <a:t>BBa_I712019 (GFP)</a:t>
          </a:r>
          <a:endParaRPr lang="en-US" dirty="0"/>
        </a:p>
      </dgm:t>
    </dgm:pt>
    <dgm:pt modelId="{E390A464-5590-4183-8CD9-7945F267E444}" type="parTrans" cxnId="{31CD833E-7A40-49AC-8F9B-5D28F4C71903}">
      <dgm:prSet/>
      <dgm:spPr/>
      <dgm:t>
        <a:bodyPr/>
        <a:lstStyle/>
        <a:p>
          <a:endParaRPr lang="en-US"/>
        </a:p>
      </dgm:t>
    </dgm:pt>
    <dgm:pt modelId="{9989BB2B-E356-4675-8B28-4DEC0B462CB5}" type="sibTrans" cxnId="{31CD833E-7A40-49AC-8F9B-5D28F4C71903}">
      <dgm:prSet/>
      <dgm:spPr/>
      <dgm:t>
        <a:bodyPr/>
        <a:lstStyle/>
        <a:p>
          <a:endParaRPr lang="en-US"/>
        </a:p>
      </dgm:t>
    </dgm:pt>
    <dgm:pt modelId="{9EF02996-6FC0-4117-976C-1A42ECE1891F}">
      <dgm:prSet phldrT="[Text]"/>
      <dgm:spPr/>
      <dgm:t>
        <a:bodyPr/>
        <a:lstStyle/>
        <a:p>
          <a:r>
            <a:rPr lang="en-US" dirty="0" smtClean="0"/>
            <a:t>Terminator</a:t>
          </a:r>
          <a:endParaRPr lang="en-US" dirty="0"/>
        </a:p>
      </dgm:t>
    </dgm:pt>
    <dgm:pt modelId="{C8D6FBCC-891A-4592-B7DE-DD70332480D1}" type="parTrans" cxnId="{B88D6FE0-EFB0-4CE0-BA6F-8986ABEA7A14}">
      <dgm:prSet/>
      <dgm:spPr/>
      <dgm:t>
        <a:bodyPr/>
        <a:lstStyle/>
        <a:p>
          <a:endParaRPr lang="en-US"/>
        </a:p>
      </dgm:t>
    </dgm:pt>
    <dgm:pt modelId="{16354183-BF65-47CB-8E5F-B258800BFC24}" type="sibTrans" cxnId="{B88D6FE0-EFB0-4CE0-BA6F-8986ABEA7A14}">
      <dgm:prSet/>
      <dgm:spPr/>
      <dgm:t>
        <a:bodyPr/>
        <a:lstStyle/>
        <a:p>
          <a:endParaRPr lang="en-US"/>
        </a:p>
      </dgm:t>
    </dgm:pt>
    <dgm:pt modelId="{93CA4E78-1375-4D4F-AB47-861AFE98EE2A}" type="pres">
      <dgm:prSet presAssocID="{2F805747-9229-413E-A58E-32971851077E}" presName="Name0" presStyleCnt="0">
        <dgm:presLayoutVars>
          <dgm:dir/>
          <dgm:resizeHandles val="exact"/>
        </dgm:presLayoutVars>
      </dgm:prSet>
      <dgm:spPr/>
    </dgm:pt>
    <dgm:pt modelId="{3C083EED-04A6-4A14-8F5C-40F81F648AB8}" type="pres">
      <dgm:prSet presAssocID="{4EF96B2B-CDD2-4F66-810B-4970342E9E05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ADABA-BD8C-4F1E-8AA0-17D5671BDFD4}" type="pres">
      <dgm:prSet presAssocID="{29B8E75B-8D3D-40CF-BA77-FCE537EB7297}" presName="parSpace" presStyleCnt="0"/>
      <dgm:spPr/>
    </dgm:pt>
    <dgm:pt modelId="{234EC146-4794-4EA9-8FC6-EBF9779C3257}" type="pres">
      <dgm:prSet presAssocID="{B5713AC1-07BD-4D88-9AF4-EAA28672D03F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A48076-94ED-4B89-81D5-57E722781ADD}" type="pres">
      <dgm:prSet presAssocID="{339B226F-C387-4A2E-B7EA-D80D182B52C4}" presName="parSpace" presStyleCnt="0"/>
      <dgm:spPr/>
    </dgm:pt>
    <dgm:pt modelId="{878189C2-1E0C-4341-B7CF-0473E369C2B8}" type="pres">
      <dgm:prSet presAssocID="{51D53DC3-3BBD-46F6-8EEA-FF4225F4BFDC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4B60F9-D85B-4C07-B91D-8E5CB1697D55}" type="pres">
      <dgm:prSet presAssocID="{63095D72-FAE7-40EB-B963-06F42F0C04DC}" presName="parSpace" presStyleCnt="0"/>
      <dgm:spPr/>
    </dgm:pt>
    <dgm:pt modelId="{077659B9-23E8-4173-B3A9-148F26DE9FAA}" type="pres">
      <dgm:prSet presAssocID="{1225BA9D-2978-499F-B59C-FBB793D681DC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5FA480-1831-46A8-BD7E-9F36E5020C11}" type="pres">
      <dgm:prSet presAssocID="{9989BB2B-E356-4675-8B28-4DEC0B462CB5}" presName="parSpace" presStyleCnt="0"/>
      <dgm:spPr/>
    </dgm:pt>
    <dgm:pt modelId="{ABA48527-1F74-4F65-A748-B80CA42C6C41}" type="pres">
      <dgm:prSet presAssocID="{9EF02996-6FC0-4117-976C-1A42ECE1891F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8D6FE0-EFB0-4CE0-BA6F-8986ABEA7A14}" srcId="{2F805747-9229-413E-A58E-32971851077E}" destId="{9EF02996-6FC0-4117-976C-1A42ECE1891F}" srcOrd="4" destOrd="0" parTransId="{C8D6FBCC-891A-4592-B7DE-DD70332480D1}" sibTransId="{16354183-BF65-47CB-8E5F-B258800BFC24}"/>
    <dgm:cxn modelId="{1754FA53-2A17-4614-9CD8-C2929AF40A16}" srcId="{2F805747-9229-413E-A58E-32971851077E}" destId="{51D53DC3-3BBD-46F6-8EEA-FF4225F4BFDC}" srcOrd="2" destOrd="0" parTransId="{3772710D-04D9-4F2A-B7F7-CEED46B945E1}" sibTransId="{63095D72-FAE7-40EB-B963-06F42F0C04DC}"/>
    <dgm:cxn modelId="{31CD833E-7A40-49AC-8F9B-5D28F4C71903}" srcId="{2F805747-9229-413E-A58E-32971851077E}" destId="{1225BA9D-2978-499F-B59C-FBB793D681DC}" srcOrd="3" destOrd="0" parTransId="{E390A464-5590-4183-8CD9-7945F267E444}" sibTransId="{9989BB2B-E356-4675-8B28-4DEC0B462CB5}"/>
    <dgm:cxn modelId="{74B15166-AC23-49A5-BB52-A464ED32619D}" srcId="{2F805747-9229-413E-A58E-32971851077E}" destId="{B5713AC1-07BD-4D88-9AF4-EAA28672D03F}" srcOrd="1" destOrd="0" parTransId="{9D890BC4-D6E2-497B-810A-E57CD4A198F9}" sibTransId="{339B226F-C387-4A2E-B7EA-D80D182B52C4}"/>
    <dgm:cxn modelId="{F3007410-A08B-4ED6-B100-92D98C50B418}" type="presOf" srcId="{51D53DC3-3BBD-46F6-8EEA-FF4225F4BFDC}" destId="{878189C2-1E0C-4341-B7CF-0473E369C2B8}" srcOrd="0" destOrd="0" presId="urn:microsoft.com/office/officeart/2005/8/layout/hChevron3"/>
    <dgm:cxn modelId="{97EA62D5-6AFA-4410-9131-B622DC368FF3}" srcId="{2F805747-9229-413E-A58E-32971851077E}" destId="{4EF96B2B-CDD2-4F66-810B-4970342E9E05}" srcOrd="0" destOrd="0" parTransId="{93DD5961-9FD8-4D76-A553-398B5DEDBB73}" sibTransId="{29B8E75B-8D3D-40CF-BA77-FCE537EB7297}"/>
    <dgm:cxn modelId="{C890FED2-6FFE-4ABB-B824-9A64C93EE3E1}" type="presOf" srcId="{4EF96B2B-CDD2-4F66-810B-4970342E9E05}" destId="{3C083EED-04A6-4A14-8F5C-40F81F648AB8}" srcOrd="0" destOrd="0" presId="urn:microsoft.com/office/officeart/2005/8/layout/hChevron3"/>
    <dgm:cxn modelId="{E03C771C-68AC-4720-BE56-0348AB1B6248}" type="presOf" srcId="{2F805747-9229-413E-A58E-32971851077E}" destId="{93CA4E78-1375-4D4F-AB47-861AFE98EE2A}" srcOrd="0" destOrd="0" presId="urn:microsoft.com/office/officeart/2005/8/layout/hChevron3"/>
    <dgm:cxn modelId="{56BAE78C-B81E-413D-85AC-AFE7EDEBCE54}" type="presOf" srcId="{1225BA9D-2978-499F-B59C-FBB793D681DC}" destId="{077659B9-23E8-4173-B3A9-148F26DE9FAA}" srcOrd="0" destOrd="0" presId="urn:microsoft.com/office/officeart/2005/8/layout/hChevron3"/>
    <dgm:cxn modelId="{E4CE9F45-57A6-45AF-AB5B-E87ABF141AB1}" type="presOf" srcId="{9EF02996-6FC0-4117-976C-1A42ECE1891F}" destId="{ABA48527-1F74-4F65-A748-B80CA42C6C41}" srcOrd="0" destOrd="0" presId="urn:microsoft.com/office/officeart/2005/8/layout/hChevron3"/>
    <dgm:cxn modelId="{53A7E149-65A9-4229-A449-FC658BE5C983}" type="presOf" srcId="{B5713AC1-07BD-4D88-9AF4-EAA28672D03F}" destId="{234EC146-4794-4EA9-8FC6-EBF9779C3257}" srcOrd="0" destOrd="0" presId="urn:microsoft.com/office/officeart/2005/8/layout/hChevron3"/>
    <dgm:cxn modelId="{BB862CE8-4F35-4463-98EA-F485FA99BB35}" type="presParOf" srcId="{93CA4E78-1375-4D4F-AB47-861AFE98EE2A}" destId="{3C083EED-04A6-4A14-8F5C-40F81F648AB8}" srcOrd="0" destOrd="0" presId="urn:microsoft.com/office/officeart/2005/8/layout/hChevron3"/>
    <dgm:cxn modelId="{644B58AB-E8A4-4788-AF92-08874664D084}" type="presParOf" srcId="{93CA4E78-1375-4D4F-AB47-861AFE98EE2A}" destId="{8E9ADABA-BD8C-4F1E-8AA0-17D5671BDFD4}" srcOrd="1" destOrd="0" presId="urn:microsoft.com/office/officeart/2005/8/layout/hChevron3"/>
    <dgm:cxn modelId="{2166D6A0-7A17-461A-AB7A-5D082E050223}" type="presParOf" srcId="{93CA4E78-1375-4D4F-AB47-861AFE98EE2A}" destId="{234EC146-4794-4EA9-8FC6-EBF9779C3257}" srcOrd="2" destOrd="0" presId="urn:microsoft.com/office/officeart/2005/8/layout/hChevron3"/>
    <dgm:cxn modelId="{E726C01A-132F-47F7-B6F1-924CDE3FBEA3}" type="presParOf" srcId="{93CA4E78-1375-4D4F-AB47-861AFE98EE2A}" destId="{63A48076-94ED-4B89-81D5-57E722781ADD}" srcOrd="3" destOrd="0" presId="urn:microsoft.com/office/officeart/2005/8/layout/hChevron3"/>
    <dgm:cxn modelId="{3D994AAE-4329-4F25-9C48-12107742C98B}" type="presParOf" srcId="{93CA4E78-1375-4D4F-AB47-861AFE98EE2A}" destId="{878189C2-1E0C-4341-B7CF-0473E369C2B8}" srcOrd="4" destOrd="0" presId="urn:microsoft.com/office/officeart/2005/8/layout/hChevron3"/>
    <dgm:cxn modelId="{29EBBDCB-B2A9-494A-AF22-CD6ABF41B1B1}" type="presParOf" srcId="{93CA4E78-1375-4D4F-AB47-861AFE98EE2A}" destId="{1F4B60F9-D85B-4C07-B91D-8E5CB1697D55}" srcOrd="5" destOrd="0" presId="urn:microsoft.com/office/officeart/2005/8/layout/hChevron3"/>
    <dgm:cxn modelId="{A6F2A42E-9E0B-47DB-AE9A-77D50AD49471}" type="presParOf" srcId="{93CA4E78-1375-4D4F-AB47-861AFE98EE2A}" destId="{077659B9-23E8-4173-B3A9-148F26DE9FAA}" srcOrd="6" destOrd="0" presId="urn:microsoft.com/office/officeart/2005/8/layout/hChevron3"/>
    <dgm:cxn modelId="{CB89BEE0-5209-4131-A581-36EBFCA36B5B}" type="presParOf" srcId="{93CA4E78-1375-4D4F-AB47-861AFE98EE2A}" destId="{845FA480-1831-46A8-BD7E-9F36E5020C11}" srcOrd="7" destOrd="0" presId="urn:microsoft.com/office/officeart/2005/8/layout/hChevron3"/>
    <dgm:cxn modelId="{076F9D60-765D-441A-B0CB-2D5CBDC7DC00}" type="presParOf" srcId="{93CA4E78-1375-4D4F-AB47-861AFE98EE2A}" destId="{ABA48527-1F74-4F65-A748-B80CA42C6C41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083EED-04A6-4A14-8F5C-40F81F648AB8}">
      <dsp:nvSpPr>
        <dsp:cNvPr id="0" name=""/>
        <dsp:cNvSpPr/>
      </dsp:nvSpPr>
      <dsp:spPr>
        <a:xfrm>
          <a:off x="1116" y="2993677"/>
          <a:ext cx="2176611" cy="87064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2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BBa_K123003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(ER)</a:t>
          </a:r>
          <a:endParaRPr lang="en-US" sz="1600" kern="1200" dirty="0"/>
        </a:p>
      </dsp:txBody>
      <dsp:txXfrm>
        <a:off x="1116" y="2993677"/>
        <a:ext cx="1958950" cy="870644"/>
      </dsp:txXfrm>
    </dsp:sp>
    <dsp:sp modelId="{234EC146-4794-4EA9-8FC6-EBF9779C3257}">
      <dsp:nvSpPr>
        <dsp:cNvPr id="0" name=""/>
        <dsp:cNvSpPr/>
      </dsp:nvSpPr>
      <dsp:spPr>
        <a:xfrm>
          <a:off x="1742405" y="2993677"/>
          <a:ext cx="2176611" cy="870644"/>
        </a:xfrm>
        <a:prstGeom prst="chevron">
          <a:avLst/>
        </a:prstGeom>
        <a:gradFill rotWithShape="0">
          <a:gsLst>
            <a:gs pos="0">
              <a:schemeClr val="accent2">
                <a:hueOff val="2967903"/>
                <a:satOff val="-19430"/>
                <a:lumOff val="4264"/>
                <a:alphaOff val="0"/>
                <a:tint val="73000"/>
                <a:satMod val="150000"/>
              </a:schemeClr>
            </a:gs>
            <a:gs pos="25000">
              <a:schemeClr val="accent2">
                <a:hueOff val="2967903"/>
                <a:satOff val="-19430"/>
                <a:lumOff val="4264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hueOff val="2967903"/>
                <a:satOff val="-19430"/>
                <a:lumOff val="4264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hueOff val="2967903"/>
                <a:satOff val="-19430"/>
                <a:lumOff val="4264"/>
                <a:alphaOff val="0"/>
                <a:shade val="57000"/>
                <a:satMod val="120000"/>
              </a:schemeClr>
            </a:gs>
            <a:gs pos="80000">
              <a:schemeClr val="accent2">
                <a:hueOff val="2967903"/>
                <a:satOff val="-19430"/>
                <a:lumOff val="4264"/>
                <a:alphaOff val="0"/>
                <a:shade val="56000"/>
                <a:satMod val="145000"/>
              </a:schemeClr>
            </a:gs>
            <a:gs pos="88000">
              <a:schemeClr val="accent2">
                <a:hueOff val="2967903"/>
                <a:satOff val="-19430"/>
                <a:lumOff val="4264"/>
                <a:alphaOff val="0"/>
                <a:shade val="63000"/>
                <a:satMod val="160000"/>
              </a:schemeClr>
            </a:gs>
            <a:gs pos="100000">
              <a:schemeClr val="accent2">
                <a:hueOff val="2967903"/>
                <a:satOff val="-19430"/>
                <a:lumOff val="4264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2">
              <a:hueOff val="2967903"/>
              <a:satOff val="-19430"/>
              <a:lumOff val="4264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BBa_K123002 (ERE)</a:t>
          </a:r>
          <a:endParaRPr lang="en-US" sz="1400" kern="1200" dirty="0"/>
        </a:p>
      </dsp:txBody>
      <dsp:txXfrm>
        <a:off x="2177727" y="2993677"/>
        <a:ext cx="1305967" cy="870644"/>
      </dsp:txXfrm>
    </dsp:sp>
    <dsp:sp modelId="{878189C2-1E0C-4341-B7CF-0473E369C2B8}">
      <dsp:nvSpPr>
        <dsp:cNvPr id="0" name=""/>
        <dsp:cNvSpPr/>
      </dsp:nvSpPr>
      <dsp:spPr>
        <a:xfrm>
          <a:off x="3483694" y="2993677"/>
          <a:ext cx="2176611" cy="870644"/>
        </a:xfrm>
        <a:prstGeom prst="chevron">
          <a:avLst/>
        </a:prstGeom>
        <a:gradFill rotWithShape="0">
          <a:gsLst>
            <a:gs pos="0">
              <a:schemeClr val="accent2">
                <a:hueOff val="5935807"/>
                <a:satOff val="-38860"/>
                <a:lumOff val="8528"/>
                <a:alphaOff val="0"/>
                <a:tint val="73000"/>
                <a:satMod val="150000"/>
              </a:schemeClr>
            </a:gs>
            <a:gs pos="25000">
              <a:schemeClr val="accent2">
                <a:hueOff val="5935807"/>
                <a:satOff val="-38860"/>
                <a:lumOff val="8528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hueOff val="5935807"/>
                <a:satOff val="-38860"/>
                <a:lumOff val="8528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hueOff val="5935807"/>
                <a:satOff val="-38860"/>
                <a:lumOff val="8528"/>
                <a:alphaOff val="0"/>
                <a:shade val="57000"/>
                <a:satMod val="120000"/>
              </a:schemeClr>
            </a:gs>
            <a:gs pos="80000">
              <a:schemeClr val="accent2">
                <a:hueOff val="5935807"/>
                <a:satOff val="-38860"/>
                <a:lumOff val="8528"/>
                <a:alphaOff val="0"/>
                <a:shade val="56000"/>
                <a:satMod val="145000"/>
              </a:schemeClr>
            </a:gs>
            <a:gs pos="88000">
              <a:schemeClr val="accent2">
                <a:hueOff val="5935807"/>
                <a:satOff val="-38860"/>
                <a:lumOff val="8528"/>
                <a:alphaOff val="0"/>
                <a:shade val="63000"/>
                <a:satMod val="160000"/>
              </a:schemeClr>
            </a:gs>
            <a:gs pos="100000">
              <a:schemeClr val="accent2">
                <a:hueOff val="5935807"/>
                <a:satOff val="-38860"/>
                <a:lumOff val="8528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2">
              <a:hueOff val="5935807"/>
              <a:satOff val="-38860"/>
              <a:lumOff val="8528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RBS</a:t>
          </a:r>
          <a:endParaRPr lang="en-US" sz="1500" kern="1200" dirty="0"/>
        </a:p>
      </dsp:txBody>
      <dsp:txXfrm>
        <a:off x="3919016" y="2993677"/>
        <a:ext cx="1305967" cy="870644"/>
      </dsp:txXfrm>
    </dsp:sp>
    <dsp:sp modelId="{077659B9-23E8-4173-B3A9-148F26DE9FAA}">
      <dsp:nvSpPr>
        <dsp:cNvPr id="0" name=""/>
        <dsp:cNvSpPr/>
      </dsp:nvSpPr>
      <dsp:spPr>
        <a:xfrm>
          <a:off x="5224983" y="2993677"/>
          <a:ext cx="2176611" cy="870644"/>
        </a:xfrm>
        <a:prstGeom prst="chevron">
          <a:avLst/>
        </a:prstGeom>
        <a:gradFill rotWithShape="0">
          <a:gsLst>
            <a:gs pos="0">
              <a:schemeClr val="accent2">
                <a:hueOff val="8903710"/>
                <a:satOff val="-58291"/>
                <a:lumOff val="12792"/>
                <a:alphaOff val="0"/>
                <a:tint val="73000"/>
                <a:satMod val="150000"/>
              </a:schemeClr>
            </a:gs>
            <a:gs pos="25000">
              <a:schemeClr val="accent2">
                <a:hueOff val="8903710"/>
                <a:satOff val="-58291"/>
                <a:lumOff val="12792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hueOff val="8903710"/>
                <a:satOff val="-58291"/>
                <a:lumOff val="12792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hueOff val="8903710"/>
                <a:satOff val="-58291"/>
                <a:lumOff val="12792"/>
                <a:alphaOff val="0"/>
                <a:shade val="57000"/>
                <a:satMod val="120000"/>
              </a:schemeClr>
            </a:gs>
            <a:gs pos="80000">
              <a:schemeClr val="accent2">
                <a:hueOff val="8903710"/>
                <a:satOff val="-58291"/>
                <a:lumOff val="12792"/>
                <a:alphaOff val="0"/>
                <a:shade val="56000"/>
                <a:satMod val="145000"/>
              </a:schemeClr>
            </a:gs>
            <a:gs pos="88000">
              <a:schemeClr val="accent2">
                <a:hueOff val="8903710"/>
                <a:satOff val="-58291"/>
                <a:lumOff val="12792"/>
                <a:alphaOff val="0"/>
                <a:shade val="63000"/>
                <a:satMod val="160000"/>
              </a:schemeClr>
            </a:gs>
            <a:gs pos="100000">
              <a:schemeClr val="accent2">
                <a:hueOff val="8903710"/>
                <a:satOff val="-58291"/>
                <a:lumOff val="12792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2">
              <a:hueOff val="8903710"/>
              <a:satOff val="-58291"/>
              <a:lumOff val="12792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BBa_I712019 (GFP)</a:t>
          </a:r>
          <a:endParaRPr lang="en-US" sz="1500" kern="1200" dirty="0"/>
        </a:p>
      </dsp:txBody>
      <dsp:txXfrm>
        <a:off x="5660305" y="2993677"/>
        <a:ext cx="1305967" cy="870644"/>
      </dsp:txXfrm>
    </dsp:sp>
    <dsp:sp modelId="{ABA48527-1F74-4F65-A748-B80CA42C6C41}">
      <dsp:nvSpPr>
        <dsp:cNvPr id="0" name=""/>
        <dsp:cNvSpPr/>
      </dsp:nvSpPr>
      <dsp:spPr>
        <a:xfrm>
          <a:off x="6966272" y="2993677"/>
          <a:ext cx="2176611" cy="870644"/>
        </a:xfrm>
        <a:prstGeom prst="chevron">
          <a:avLst/>
        </a:prstGeom>
        <a:gradFill rotWithShape="0">
          <a:gsLst>
            <a:gs pos="0">
              <a:schemeClr val="accent2">
                <a:hueOff val="11871614"/>
                <a:satOff val="-77721"/>
                <a:lumOff val="17056"/>
                <a:alphaOff val="0"/>
                <a:tint val="73000"/>
                <a:satMod val="150000"/>
              </a:schemeClr>
            </a:gs>
            <a:gs pos="25000">
              <a:schemeClr val="accent2">
                <a:hueOff val="11871614"/>
                <a:satOff val="-77721"/>
                <a:lumOff val="17056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hueOff val="11871614"/>
                <a:satOff val="-77721"/>
                <a:lumOff val="17056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hueOff val="11871614"/>
                <a:satOff val="-77721"/>
                <a:lumOff val="17056"/>
                <a:alphaOff val="0"/>
                <a:shade val="57000"/>
                <a:satMod val="120000"/>
              </a:schemeClr>
            </a:gs>
            <a:gs pos="80000">
              <a:schemeClr val="accent2">
                <a:hueOff val="11871614"/>
                <a:satOff val="-77721"/>
                <a:lumOff val="17056"/>
                <a:alphaOff val="0"/>
                <a:shade val="56000"/>
                <a:satMod val="145000"/>
              </a:schemeClr>
            </a:gs>
            <a:gs pos="88000">
              <a:schemeClr val="accent2">
                <a:hueOff val="11871614"/>
                <a:satOff val="-77721"/>
                <a:lumOff val="17056"/>
                <a:alphaOff val="0"/>
                <a:shade val="63000"/>
                <a:satMod val="160000"/>
              </a:schemeClr>
            </a:gs>
            <a:gs pos="100000">
              <a:schemeClr val="accent2">
                <a:hueOff val="11871614"/>
                <a:satOff val="-77721"/>
                <a:lumOff val="17056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2">
              <a:hueOff val="11871614"/>
              <a:satOff val="-77721"/>
              <a:lumOff val="17056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Terminator</a:t>
          </a:r>
          <a:endParaRPr lang="en-US" sz="1500" kern="1200" dirty="0"/>
        </a:p>
      </dsp:txBody>
      <dsp:txXfrm>
        <a:off x="7401594" y="2993677"/>
        <a:ext cx="1305967" cy="870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675B8-69DD-42C1-8F89-47420477CC7C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54896-ACF5-46B5-AA91-B93419F91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19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54896-ACF5-46B5-AA91-B93419F913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48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1F1C146-08FF-4A49-A851-5C04A8759269}" type="datetimeFigureOut">
              <a:rPr lang="en-US" smtClean="0"/>
              <a:pPr/>
              <a:t>9/13/2010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FCA0258-62DF-4CE4-8EF3-BB437FCB8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Estrogen Detection by Luminance 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Kyle Albert &amp; Josh Mixdorf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62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304800"/>
            <a:ext cx="632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Order of Parts Assembly 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 Will Accomplish This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Step 1: </a:t>
            </a:r>
            <a:r>
              <a:rPr lang="en-US" dirty="0" smtClean="0"/>
              <a:t>Join the BioBricks in accordance with the </a:t>
            </a:r>
            <a:r>
              <a:rPr lang="en-US" dirty="0" smtClean="0"/>
              <a:t>manual</a:t>
            </a:r>
          </a:p>
          <a:p>
            <a:pPr marL="962406" lvl="1" indent="-514350">
              <a:buFont typeface="+mj-lt"/>
              <a:buAutoNum type="arabicPeriod"/>
            </a:pPr>
            <a:r>
              <a:rPr lang="en-US" dirty="0" smtClean="0"/>
              <a:t>Join BBa</a:t>
            </a:r>
            <a:r>
              <a:rPr lang="en-US" dirty="0" smtClean="0"/>
              <a:t>_K123003 with BBa_K123002</a:t>
            </a:r>
          </a:p>
          <a:p>
            <a:pPr marL="962406" lvl="1" indent="-514350">
              <a:buFont typeface="+mj-lt"/>
              <a:buAutoNum type="arabicPeriod"/>
            </a:pPr>
            <a:r>
              <a:rPr lang="en-US" dirty="0" smtClean="0"/>
              <a:t>Then add the RBS DNA with the EX prefix and S suffix to the BBa_I712019 with the X prefix and the SP suffix</a:t>
            </a:r>
          </a:p>
          <a:p>
            <a:pPr marL="962406" lvl="1" indent="-514350">
              <a:buFont typeface="+mj-lt"/>
              <a:buAutoNum type="arabicPeriod"/>
            </a:pPr>
            <a:r>
              <a:rPr lang="en-US" dirty="0" smtClean="0"/>
              <a:t>Then add the newly formed part with an EX prefix and the S suffix to the Terminator DNA that has X prefix and SP suffix</a:t>
            </a:r>
          </a:p>
          <a:p>
            <a:pPr marL="962406" lvl="1" indent="-514350">
              <a:buFont typeface="+mj-lt"/>
              <a:buAutoNum type="arabicPeriod"/>
            </a:pPr>
            <a:r>
              <a:rPr lang="en-US" dirty="0" smtClean="0"/>
              <a:t>Now combine all parts specified above together: step one’s part with a EX prefix and a S suffix to step three’s part with a X prefix and a SP suffix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03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dirty="0"/>
              <a:t>Step 2: Introduce the new strand of DNA into a </a:t>
            </a:r>
            <a:r>
              <a:rPr lang="en-US" dirty="0" smtClean="0"/>
              <a:t>vector</a:t>
            </a:r>
          </a:p>
          <a:p>
            <a:r>
              <a:rPr lang="en-US" dirty="0" smtClean="0">
                <a:solidFill>
                  <a:prstClr val="white"/>
                </a:solidFill>
              </a:rPr>
              <a:t>Step </a:t>
            </a:r>
            <a:r>
              <a:rPr lang="en-US" dirty="0">
                <a:solidFill>
                  <a:prstClr val="white"/>
                </a:solidFill>
              </a:rPr>
              <a:t>3: Using vector insert DNA into </a:t>
            </a:r>
            <a:r>
              <a:rPr lang="en-US" i="1" dirty="0">
                <a:solidFill>
                  <a:prstClr val="white"/>
                </a:solidFill>
              </a:rPr>
              <a:t>E. </a:t>
            </a:r>
            <a:r>
              <a:rPr lang="en-US" i="1" dirty="0" smtClean="0">
                <a:solidFill>
                  <a:prstClr val="white"/>
                </a:solidFill>
              </a:rPr>
              <a:t>coli</a:t>
            </a:r>
            <a:endParaRPr lang="en-US" dirty="0" smtClean="0">
              <a:solidFill>
                <a:prstClr val="white"/>
              </a:solidFill>
            </a:endParaRPr>
          </a:p>
          <a:p>
            <a:pPr lvl="0"/>
            <a:r>
              <a:rPr lang="en-US" dirty="0" smtClean="0">
                <a:solidFill>
                  <a:prstClr val="white"/>
                </a:solidFill>
              </a:rPr>
              <a:t>Step </a:t>
            </a:r>
            <a:r>
              <a:rPr lang="en-US" dirty="0">
                <a:solidFill>
                  <a:prstClr val="white"/>
                </a:solidFill>
              </a:rPr>
              <a:t>4: Grow the </a:t>
            </a:r>
            <a:r>
              <a:rPr lang="en-US" i="1" dirty="0">
                <a:solidFill>
                  <a:prstClr val="white"/>
                </a:solidFill>
              </a:rPr>
              <a:t>E. coli </a:t>
            </a:r>
            <a:r>
              <a:rPr lang="en-US" dirty="0">
                <a:solidFill>
                  <a:prstClr val="white"/>
                </a:solidFill>
              </a:rPr>
              <a:t>on an ager dish infused with estrogen and </a:t>
            </a:r>
            <a:r>
              <a:rPr lang="en-US" dirty="0" smtClean="0">
                <a:solidFill>
                  <a:prstClr val="white"/>
                </a:solidFill>
              </a:rPr>
              <a:t>ampicillin</a:t>
            </a:r>
            <a:endParaRPr lang="en-US" dirty="0" smtClean="0"/>
          </a:p>
          <a:p>
            <a:r>
              <a:rPr lang="en-US" dirty="0" smtClean="0"/>
              <a:t>Step 5: </a:t>
            </a:r>
            <a:r>
              <a:rPr lang="en-US" dirty="0" smtClean="0"/>
              <a:t>If the bacteria grow and light up on the estrogen plate and not the ampicillin only plate we have </a:t>
            </a:r>
            <a:r>
              <a:rPr lang="en-US" dirty="0" smtClean="0"/>
              <a:t>succeeded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2140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609600"/>
            <a:ext cx="8077200" cy="5638800"/>
          </a:xfrm>
        </p:spPr>
        <p:txBody>
          <a:bodyPr/>
          <a:lstStyle/>
          <a:p>
            <a:r>
              <a:rPr lang="en-US" dirty="0"/>
              <a:t>Step 6: Once the strand has been tested and found to work we will then test variable concentrations of estrogen to find what needed to initiate and maintain the 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78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Uncontrolled levels of estrogen in waste water treatment plants is a growing problem.</a:t>
            </a:r>
          </a:p>
          <a:p>
            <a:r>
              <a:rPr lang="en-US" dirty="0" smtClean="0"/>
              <a:t>The high levels of estrogen have been found to cause feminization of fish that are exposed to it.</a:t>
            </a:r>
          </a:p>
          <a:p>
            <a:r>
              <a:rPr lang="en-US" dirty="0" smtClean="0"/>
              <a:t>More studies are showing that it is having an effect on humans as well causing an increase in XXY genotypes in prenatal babies.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1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Goals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To detect the presence of estrogen.</a:t>
            </a:r>
          </a:p>
          <a:p>
            <a:r>
              <a:rPr lang="en-US" sz="3600" dirty="0" smtClean="0"/>
              <a:t>To </a:t>
            </a:r>
            <a:r>
              <a:rPr lang="en-US" sz="3600" dirty="0" err="1" smtClean="0"/>
              <a:t>iluminate</a:t>
            </a:r>
            <a:r>
              <a:rPr lang="en-US" sz="3600" dirty="0" smtClean="0"/>
              <a:t> </a:t>
            </a:r>
            <a:r>
              <a:rPr lang="en-US" sz="3600" i="1" dirty="0" smtClean="0"/>
              <a:t>E. coli</a:t>
            </a:r>
            <a:r>
              <a:rPr lang="en-US" sz="3600" dirty="0" smtClean="0"/>
              <a:t> as a detection method.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2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85750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Parts</a:t>
            </a:r>
            <a:endParaRPr lang="en-US" sz="5400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6" y="381000"/>
            <a:ext cx="9063969" cy="2163267"/>
          </a:xfr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343400"/>
            <a:ext cx="3352800" cy="207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3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76200"/>
            <a:ext cx="2090737" cy="157321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BBa_K123003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</a:t>
            </a:r>
            <a:r>
              <a:rPr lang="en-US" dirty="0"/>
              <a:t>estrogen or an estrogen like compound is present the receptor binds to it and forms a </a:t>
            </a:r>
            <a:r>
              <a:rPr lang="en-US" dirty="0" err="1"/>
              <a:t>homodimer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err="1"/>
              <a:t>homodimer</a:t>
            </a:r>
            <a:r>
              <a:rPr lang="en-US" dirty="0"/>
              <a:t> is then able to bind to an Estrogen Responsive Element (ERE BBA_K123002).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337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BBa_K123002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LacIQ ERE </a:t>
            </a:r>
            <a:r>
              <a:rPr lang="en-US" dirty="0" smtClean="0"/>
              <a:t>TetR</a:t>
            </a:r>
          </a:p>
          <a:p>
            <a:r>
              <a:rPr lang="en-US" dirty="0" smtClean="0"/>
              <a:t>We believe </a:t>
            </a:r>
            <a:r>
              <a:rPr lang="en-US" dirty="0"/>
              <a:t>that in </a:t>
            </a:r>
            <a:r>
              <a:rPr lang="en-US" dirty="0" smtClean="0"/>
              <a:t>conjunction with another part (Bba_K123003  ER) ERE will detect estrogen.</a:t>
            </a:r>
          </a:p>
          <a:p>
            <a:r>
              <a:rPr lang="en-US" dirty="0" smtClean="0"/>
              <a:t>We will use BBa_K123003, to bind to the ERE to act as our promoter.</a:t>
            </a:r>
          </a:p>
        </p:txBody>
      </p:sp>
    </p:spTree>
    <p:extLst>
      <p:ext uri="{BB962C8B-B14F-4D97-AF65-F5344CB8AC3E}">
        <p14:creationId xmlns:p14="http://schemas.microsoft.com/office/powerpoint/2010/main" val="236705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BBa_J61139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Ribosome </a:t>
            </a:r>
            <a:r>
              <a:rPr lang="en-US" dirty="0"/>
              <a:t>binding </a:t>
            </a:r>
            <a:r>
              <a:rPr lang="en-US" dirty="0" smtClean="0"/>
              <a:t>site</a:t>
            </a:r>
          </a:p>
          <a:p>
            <a:r>
              <a:rPr lang="en-US" dirty="0" smtClean="0"/>
              <a:t>We will use the same coding sequence as this part but will buy it as just a stand of DNA instead of using a </a:t>
            </a:r>
            <a:r>
              <a:rPr lang="en-US" dirty="0" err="1" smtClean="0"/>
              <a:t>biobrick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90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BBa_I712019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Firefly </a:t>
            </a:r>
            <a:r>
              <a:rPr lang="en-US" dirty="0" smtClean="0"/>
              <a:t>luciferase</a:t>
            </a:r>
          </a:p>
          <a:p>
            <a:r>
              <a:rPr lang="en-US" dirty="0"/>
              <a:t>Part is cloned into pSBAK3 vector with terminator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Includes start and stop codon. </a:t>
            </a:r>
            <a:endParaRPr lang="en-US" dirty="0" smtClean="0"/>
          </a:p>
        </p:txBody>
      </p:sp>
      <p:pic>
        <p:nvPicPr>
          <p:cNvPr id="2050" name="Picture 2" descr="C:\Users\mixdojab\AppData\Local\Microsoft\Windows\Temporary Internet Files\Content.IE5\SUHKBXLT\MC90013352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4800"/>
            <a:ext cx="2335793" cy="168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72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BBa_B1006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Terminator</a:t>
            </a:r>
          </a:p>
          <a:p>
            <a:r>
              <a:rPr lang="en-US" dirty="0"/>
              <a:t>Bidirectional, with the reverse estimated to be more effective than the forward. </a:t>
            </a:r>
            <a:endParaRPr lang="en-US" dirty="0" smtClean="0"/>
          </a:p>
          <a:p>
            <a:r>
              <a:rPr lang="en-US" dirty="0" smtClean="0"/>
              <a:t>We will include this terminator as a back up incase a problem occurs with stop </a:t>
            </a:r>
            <a:r>
              <a:rPr lang="en-US" dirty="0" err="1" smtClean="0"/>
              <a:t>codon</a:t>
            </a:r>
            <a:r>
              <a:rPr lang="en-US" dirty="0" smtClean="0"/>
              <a:t> from BBa_I712019.</a:t>
            </a:r>
          </a:p>
          <a:p>
            <a:r>
              <a:rPr lang="en-US" dirty="0" smtClean="0"/>
              <a:t>We will also buy the same DNA code sequence for this part instead of using a </a:t>
            </a:r>
            <a:r>
              <a:rPr lang="en-US" dirty="0" err="1" smtClean="0"/>
              <a:t>biobrick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628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280</TotalTime>
  <Words>474</Words>
  <Application>Microsoft Office PowerPoint</Application>
  <PresentationFormat>On-screen Show (4:3)</PresentationFormat>
  <Paragraphs>48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Estrogen Detection by Luminance  </vt:lpstr>
      <vt:lpstr>Why</vt:lpstr>
      <vt:lpstr>Goals</vt:lpstr>
      <vt:lpstr>Parts</vt:lpstr>
      <vt:lpstr>BBa_K123003</vt:lpstr>
      <vt:lpstr>BBa_K123002</vt:lpstr>
      <vt:lpstr>BBa_J61139</vt:lpstr>
      <vt:lpstr>BBa_I712019</vt:lpstr>
      <vt:lpstr>BBa_B1006</vt:lpstr>
      <vt:lpstr>PowerPoint Presentation</vt:lpstr>
      <vt:lpstr>How We Will Accomplish This</vt:lpstr>
      <vt:lpstr>PowerPoint Presentation</vt:lpstr>
      <vt:lpstr>PowerPoint Presentation</vt:lpstr>
    </vt:vector>
  </TitlesOfParts>
  <Company>University of Northern Iowa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Estrogen Detection by Luminance</dc:title>
  <dc:creator>Joshua J Mixdorf</dc:creator>
  <cp:lastModifiedBy>Joshua J Mixdorf</cp:lastModifiedBy>
  <cp:revision>24</cp:revision>
  <dcterms:created xsi:type="dcterms:W3CDTF">2010-09-02T19:51:15Z</dcterms:created>
  <dcterms:modified xsi:type="dcterms:W3CDTF">2010-09-13T20:39:18Z</dcterms:modified>
</cp:coreProperties>
</file>