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56" r:id="rId3"/>
    <p:sldId id="268" r:id="rId4"/>
    <p:sldId id="267" r:id="rId5"/>
    <p:sldId id="262" r:id="rId6"/>
    <p:sldId id="263" r:id="rId7"/>
    <p:sldId id="264" r:id="rId8"/>
    <p:sldId id="265" r:id="rId9"/>
    <p:sldId id="266" r:id="rId10"/>
    <p:sldId id="260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inimized">
    <p:restoredLeft sz="15214" autoAdjust="0"/>
    <p:restoredTop sz="81008" autoAdjust="0"/>
  </p:normalViewPr>
  <p:slideViewPr>
    <p:cSldViewPr>
      <p:cViewPr varScale="1">
        <p:scale>
          <a:sx n="16" d="100"/>
          <a:sy n="16" d="100"/>
        </p:scale>
        <p:origin x="-225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9F8B1-225B-4E32-8E35-E79847A2B767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E22CB-CDEC-46A1-BC04-0760667EE2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Endogenous pathways cause cross talk with engineered systems, we are dependent of cell viability and constrained to endogenous structures.</a:t>
            </a:r>
          </a:p>
          <a:p>
            <a:r>
              <a:rPr lang="en-US" baseline="0" dirty="0" smtClean="0"/>
              <a:t>A key question for synthetic biologist how to develop a chassis into which genetic parts can be implanted. That is, what is the most ideal cellular environment to create genetic circuits.</a:t>
            </a:r>
          </a:p>
          <a:p>
            <a:r>
              <a:rPr lang="en-US" baseline="0" dirty="0" smtClean="0"/>
              <a:t>There are two opposing dichotomies: Minimum cell and cell-free system. </a:t>
            </a:r>
          </a:p>
          <a:p>
            <a:r>
              <a:rPr lang="en-US" baseline="0" dirty="0" smtClean="0"/>
              <a:t>Understanding Biology by building.</a:t>
            </a:r>
          </a:p>
          <a:p>
            <a:r>
              <a:rPr lang="en-US" baseline="0" dirty="0" smtClean="0"/>
              <a:t>Both have the same goal to create a simplified self-replicating entity.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paper</a:t>
            </a:r>
            <a:r>
              <a:rPr lang="en-US" baseline="0" dirty="0" smtClean="0"/>
              <a:t> I will be presented today, takes the bottom-up approach.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22CB-CDEC-46A1-BC04-0760667EE25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22CB-CDEC-46A1-BC04-0760667EE25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mixture of </a:t>
            </a:r>
            <a:r>
              <a:rPr lang="en-US" dirty="0" err="1" smtClean="0"/>
              <a:t>cytoplasmic</a:t>
            </a:r>
            <a:r>
              <a:rPr lang="en-US" dirty="0" smtClean="0"/>
              <a:t> and/or nuclear components from cells and used for in vitro protein synthesis or transcription or DNA replication or other purposes.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22CB-CDEC-46A1-BC04-0760667EE25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Improve cell-free systems by providing mRNA inactivation and protein degradation mechanisms.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Degrons</a:t>
            </a:r>
            <a:r>
              <a:rPr lang="en-US" sz="1200" dirty="0" smtClean="0"/>
              <a:t> are degradation tags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Balance</a:t>
            </a:r>
            <a:r>
              <a:rPr lang="en-US" sz="1200" baseline="0" dirty="0" smtClean="0"/>
              <a:t> of production and inactivation for in vitro synthetic biology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The goal of this paper is to create mechanisms to allow there to be a balance between the production and inactivation to further improve in vitro synthetic biology.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For an inactivation </a:t>
            </a:r>
            <a:r>
              <a:rPr lang="en-US" sz="1200" baseline="0" dirty="0" err="1" smtClean="0"/>
              <a:t>meachanism</a:t>
            </a:r>
            <a:r>
              <a:rPr lang="en-US" sz="1200" baseline="0" dirty="0" smtClean="0"/>
              <a:t>, the authors used </a:t>
            </a:r>
            <a:r>
              <a:rPr lang="en-US" sz="1200" baseline="0" dirty="0" err="1" smtClean="0"/>
              <a:t>MazF</a:t>
            </a:r>
            <a:r>
              <a:rPr lang="en-US" sz="1200" baseline="0" dirty="0" smtClean="0"/>
              <a:t>, which is a </a:t>
            </a:r>
            <a:r>
              <a:rPr lang="en-US" sz="1200" baseline="0" dirty="0" err="1" smtClean="0"/>
              <a:t>ribonuclease</a:t>
            </a:r>
            <a:r>
              <a:rPr lang="en-US" sz="1200" baseline="0" dirty="0" smtClean="0"/>
              <a:t> that inactivates </a:t>
            </a:r>
            <a:r>
              <a:rPr lang="en-US" sz="1200" baseline="0" dirty="0" err="1" smtClean="0"/>
              <a:t>mrNA</a:t>
            </a:r>
            <a:r>
              <a:rPr lang="en-US" sz="1200" baseline="0" dirty="0" smtClean="0"/>
              <a:t> by </a:t>
            </a:r>
            <a:r>
              <a:rPr lang="en-US" sz="1200" baseline="0" dirty="0" err="1" smtClean="0"/>
              <a:t>cleavaging</a:t>
            </a:r>
            <a:r>
              <a:rPr lang="en-US" sz="1200" baseline="0" dirty="0" smtClean="0"/>
              <a:t> at a specific </a:t>
            </a:r>
            <a:r>
              <a:rPr lang="en-US" sz="1200" baseline="0" dirty="0" err="1" smtClean="0"/>
              <a:t>ss</a:t>
            </a:r>
            <a:r>
              <a:rPr lang="en-US" sz="1200" baseline="0" dirty="0" smtClean="0"/>
              <a:t> sequence ACA.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Protein degradation was directed utilizing endogenous AAA proteases that degrade proteins that are tagged with degradation tags called </a:t>
            </a:r>
            <a:r>
              <a:rPr lang="en-US" sz="1200" baseline="0" dirty="0" err="1" smtClean="0"/>
              <a:t>degrons</a:t>
            </a:r>
            <a:r>
              <a:rPr lang="en-US" sz="1200" baseline="0" dirty="0" smtClean="0"/>
              <a:t>. Several </a:t>
            </a:r>
            <a:r>
              <a:rPr lang="en-US" sz="1200" baseline="0" dirty="0" err="1" smtClean="0"/>
              <a:t>degrons</a:t>
            </a:r>
            <a:r>
              <a:rPr lang="en-US" sz="1200" baseline="0" dirty="0" smtClean="0"/>
              <a:t> were tested in this paper.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22CB-CDEC-46A1-BC04-0760667EE25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mRNA</a:t>
            </a:r>
            <a:r>
              <a:rPr lang="en-US" baseline="0" dirty="0" smtClean="0"/>
              <a:t> inactivation rate was determined from the accumulation of the reporter protein in the solution after transcription was stopped. The RNA polymerase inhibitor </a:t>
            </a:r>
            <a:r>
              <a:rPr lang="en-US" baseline="0" dirty="0" err="1" smtClean="0"/>
              <a:t>Tagetin</a:t>
            </a:r>
            <a:r>
              <a:rPr lang="en-US" baseline="0" dirty="0" smtClean="0"/>
              <a:t> was used to stop transcription.</a:t>
            </a:r>
          </a:p>
          <a:p>
            <a:r>
              <a:rPr lang="en-US" baseline="0" dirty="0" smtClean="0"/>
              <a:t>The necessary amount of </a:t>
            </a:r>
            <a:r>
              <a:rPr lang="en-US" baseline="0" dirty="0" err="1" smtClean="0"/>
              <a:t>Tagetin</a:t>
            </a:r>
            <a:r>
              <a:rPr lang="en-US" baseline="0" dirty="0" smtClean="0"/>
              <a:t> was found by adding increase concentration until transcription completely stopped.</a:t>
            </a:r>
          </a:p>
          <a:p>
            <a:r>
              <a:rPr lang="en-US" baseline="0" dirty="0" smtClean="0"/>
              <a:t>T=0 is addition of </a:t>
            </a:r>
            <a:r>
              <a:rPr lang="en-US" baseline="0" dirty="0" err="1" smtClean="0"/>
              <a:t>Tagetion</a:t>
            </a:r>
            <a:r>
              <a:rPr lang="en-US" baseline="0" dirty="0" smtClean="0"/>
              <a:t> concentration need to completely stop transcription.</a:t>
            </a:r>
          </a:p>
          <a:p>
            <a:r>
              <a:rPr lang="en-US" baseline="0" dirty="0" smtClean="0"/>
              <a:t>They created a model of how </a:t>
            </a:r>
            <a:r>
              <a:rPr lang="en-US" baseline="0" dirty="0" err="1" smtClean="0"/>
              <a:t>deGFP</a:t>
            </a:r>
            <a:r>
              <a:rPr lang="en-US" baseline="0" dirty="0" smtClean="0"/>
              <a:t> changes with time. After solving this equation they fit the data to this equation to solve to beta, the mRNA inactivation rate. Here </a:t>
            </a:r>
            <a:r>
              <a:rPr lang="en-US" baseline="0" dirty="0" err="1" smtClean="0"/>
              <a:t>endogeneous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deGFP</a:t>
            </a:r>
            <a:r>
              <a:rPr lang="en-US" baseline="0" dirty="0" smtClean="0"/>
              <a:t> inaction rate was .077/min or an average life time of 13 minute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deGFP</a:t>
            </a:r>
            <a:r>
              <a:rPr lang="en-US" baseline="0" dirty="0" smtClean="0"/>
              <a:t>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22CB-CDEC-46A1-BC04-0760667EE25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creating a method for </a:t>
            </a:r>
            <a:r>
              <a:rPr lang="en-US" dirty="0" err="1" smtClean="0"/>
              <a:t>meauring</a:t>
            </a:r>
            <a:r>
              <a:rPr lang="en-US" baseline="0" dirty="0" smtClean="0"/>
              <a:t> mRNA inactivation rate. They wanted to find out the effect of </a:t>
            </a:r>
            <a:r>
              <a:rPr lang="en-US" baseline="0" dirty="0" err="1" smtClean="0"/>
              <a:t>MazF</a:t>
            </a:r>
            <a:r>
              <a:rPr lang="en-US" baseline="0" dirty="0" smtClean="0"/>
              <a:t>, the </a:t>
            </a:r>
            <a:r>
              <a:rPr lang="en-US" baseline="0" dirty="0" err="1" smtClean="0"/>
              <a:t>ribonuclease</a:t>
            </a:r>
            <a:r>
              <a:rPr lang="en-US" baseline="0" dirty="0" smtClean="0"/>
              <a:t>, on mRNA inactivation aka cleavage.</a:t>
            </a:r>
          </a:p>
          <a:p>
            <a:r>
              <a:rPr lang="en-US" dirty="0" smtClean="0"/>
              <a:t>They used </a:t>
            </a:r>
            <a:r>
              <a:rPr lang="en-US" dirty="0" err="1" smtClean="0"/>
              <a:t>eGFP</a:t>
            </a:r>
            <a:r>
              <a:rPr lang="en-US" dirty="0" smtClean="0"/>
              <a:t> and Luc as their reporter proteins</a:t>
            </a:r>
          </a:p>
          <a:p>
            <a:r>
              <a:rPr lang="en-US" dirty="0" smtClean="0"/>
              <a:t>Panel B shows that</a:t>
            </a:r>
            <a:r>
              <a:rPr lang="en-US" baseline="0" dirty="0" smtClean="0"/>
              <a:t> mRNA inactivation is tunable by varying </a:t>
            </a:r>
            <a:r>
              <a:rPr lang="en-US" baseline="0" dirty="0" err="1" smtClean="0"/>
              <a:t>MazF</a:t>
            </a:r>
            <a:r>
              <a:rPr lang="en-US" baseline="0" dirty="0" smtClean="0"/>
              <a:t> concentration. This is </a:t>
            </a:r>
            <a:r>
              <a:rPr lang="en-US" baseline="0" dirty="0" err="1" smtClean="0"/>
              <a:t>Ecoli</a:t>
            </a:r>
            <a:r>
              <a:rPr lang="en-US" baseline="0" dirty="0" smtClean="0"/>
              <a:t> Extract with </a:t>
            </a:r>
            <a:r>
              <a:rPr lang="en-US" baseline="0" dirty="0" err="1" smtClean="0"/>
              <a:t>MazF</a:t>
            </a:r>
            <a:r>
              <a:rPr lang="en-US" baseline="0" dirty="0" smtClean="0"/>
              <a:t> purified proteins added to the reaction.  Last bar is a control showing that mRNA inactivation is solely from </a:t>
            </a:r>
            <a:r>
              <a:rPr lang="en-US" baseline="0" dirty="0" err="1" smtClean="0"/>
              <a:t>MazF</a:t>
            </a:r>
            <a:r>
              <a:rPr lang="en-US" baseline="0" dirty="0" smtClean="0"/>
              <a:t> activity. </a:t>
            </a:r>
            <a:r>
              <a:rPr lang="en-US" baseline="0" dirty="0" err="1" smtClean="0"/>
              <a:t>MazE</a:t>
            </a:r>
            <a:r>
              <a:rPr lang="en-US" baseline="0" dirty="0" smtClean="0"/>
              <a:t> is an anti-toxic that binds to two </a:t>
            </a:r>
            <a:r>
              <a:rPr lang="en-US" baseline="0" dirty="0" err="1" smtClean="0"/>
              <a:t>MazF</a:t>
            </a:r>
            <a:r>
              <a:rPr lang="en-US" baseline="0" dirty="0" smtClean="0"/>
              <a:t> molecules to block its activity. </a:t>
            </a:r>
          </a:p>
          <a:p>
            <a:r>
              <a:rPr lang="en-US" baseline="0" dirty="0" smtClean="0"/>
              <a:t>Panel C shows the kinetic expression of </a:t>
            </a:r>
            <a:r>
              <a:rPr lang="en-US" baseline="0" dirty="0" err="1" smtClean="0"/>
              <a:t>deGFP</a:t>
            </a:r>
            <a:r>
              <a:rPr lang="en-US" baseline="0" dirty="0" smtClean="0"/>
              <a:t> with various </a:t>
            </a:r>
            <a:r>
              <a:rPr lang="en-US" baseline="0" dirty="0" err="1" smtClean="0"/>
              <a:t>MazF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concentaions</a:t>
            </a:r>
            <a:r>
              <a:rPr lang="en-US" baseline="0" dirty="0" smtClean="0"/>
              <a:t> over time. Showing the </a:t>
            </a:r>
            <a:r>
              <a:rPr lang="en-US" baseline="0" dirty="0" err="1" smtClean="0"/>
              <a:t>tunablity</a:t>
            </a:r>
            <a:r>
              <a:rPr lang="en-US" baseline="0" dirty="0" smtClean="0"/>
              <a:t> of another </a:t>
            </a:r>
            <a:r>
              <a:rPr lang="en-US" baseline="0" dirty="0" err="1" smtClean="0"/>
              <a:t>deGFP</a:t>
            </a:r>
            <a:r>
              <a:rPr lang="en-US" baseline="0" dirty="0" smtClean="0"/>
              <a:t> mRNA.</a:t>
            </a:r>
          </a:p>
          <a:p>
            <a:r>
              <a:rPr lang="en-US" baseline="0" dirty="0" smtClean="0"/>
              <a:t>Panel D shows another </a:t>
            </a:r>
            <a:r>
              <a:rPr lang="en-US" baseline="0" dirty="0" err="1" smtClean="0"/>
              <a:t>Tagetin</a:t>
            </a:r>
            <a:r>
              <a:rPr lang="en-US" baseline="0" dirty="0" smtClean="0"/>
              <a:t> assay to determine the mRNA decay rate for </a:t>
            </a:r>
            <a:r>
              <a:rPr lang="en-US" baseline="0" dirty="0" err="1" smtClean="0"/>
              <a:t>deGFP</a:t>
            </a:r>
            <a:r>
              <a:rPr lang="en-US" baseline="0" dirty="0" smtClean="0"/>
              <a:t> which was found to be 5 minutes.  At a 36 </a:t>
            </a:r>
            <a:r>
              <a:rPr lang="en-US" baseline="0" dirty="0" err="1" smtClean="0"/>
              <a:t>nM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MazF</a:t>
            </a:r>
            <a:r>
              <a:rPr lang="en-US" baseline="0" dirty="0" smtClean="0"/>
              <a:t> concentration. This shows that the mRNA lifetime can be precisely set from the endogenous lifetime of 13minutes to complete activation (0 min).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22CB-CDEC-46A1-BC04-0760667EE25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.1nM </a:t>
            </a:r>
            <a:r>
              <a:rPr lang="en-US" dirty="0" err="1" smtClean="0"/>
              <a:t>deGFP</a:t>
            </a:r>
            <a:r>
              <a:rPr lang="en-US" dirty="0" smtClean="0"/>
              <a:t>= </a:t>
            </a:r>
            <a:r>
              <a:rPr lang="en-US" dirty="0" err="1" smtClean="0"/>
              <a:t>SsrA</a:t>
            </a:r>
            <a:r>
              <a:rPr lang="en-US" dirty="0" smtClean="0"/>
              <a:t> 60%; 1nM </a:t>
            </a:r>
            <a:r>
              <a:rPr lang="en-US" dirty="0" err="1" smtClean="0"/>
              <a:t>deGFP</a:t>
            </a:r>
            <a:r>
              <a:rPr lang="en-US" dirty="0" smtClean="0"/>
              <a:t>= </a:t>
            </a:r>
            <a:r>
              <a:rPr lang="en-US" dirty="0" err="1" smtClean="0"/>
              <a:t>OmpA</a:t>
            </a:r>
            <a:r>
              <a:rPr lang="en-US" dirty="0" smtClean="0"/>
              <a:t> 75%.</a:t>
            </a:r>
          </a:p>
          <a:p>
            <a:r>
              <a:rPr lang="en-US" dirty="0" smtClean="0"/>
              <a:t>Constant rate of degradation</a:t>
            </a:r>
            <a:r>
              <a:rPr lang="en-US" baseline="0" dirty="0" smtClean="0"/>
              <a:t> up to </a:t>
            </a:r>
            <a:r>
              <a:rPr lang="en-US" baseline="0" dirty="0" smtClean="0"/>
              <a:t>1uM</a:t>
            </a:r>
          </a:p>
          <a:p>
            <a:r>
              <a:rPr lang="en-US" baseline="0" dirty="0" smtClean="0"/>
              <a:t>Six C-terminal </a:t>
            </a:r>
            <a:r>
              <a:rPr lang="en-US" baseline="0" dirty="0" err="1" smtClean="0"/>
              <a:t>degrons</a:t>
            </a:r>
            <a:r>
              <a:rPr lang="en-US" baseline="0" dirty="0" smtClean="0"/>
              <a:t> were added to the mRNA sequence for </a:t>
            </a:r>
            <a:r>
              <a:rPr lang="en-US" baseline="0" dirty="0" err="1" smtClean="0"/>
              <a:t>deGFP</a:t>
            </a:r>
            <a:r>
              <a:rPr lang="en-US" baseline="0" dirty="0" smtClean="0"/>
              <a:t>. Seven </a:t>
            </a:r>
            <a:r>
              <a:rPr lang="en-US" baseline="0" dirty="0" err="1" smtClean="0"/>
              <a:t>degrons</a:t>
            </a:r>
            <a:r>
              <a:rPr lang="en-US" baseline="0" dirty="0" smtClean="0"/>
              <a:t> sequence were tested.</a:t>
            </a:r>
          </a:p>
          <a:p>
            <a:r>
              <a:rPr lang="en-US" baseline="0" dirty="0" smtClean="0"/>
              <a:t>Panel C= determined by slopes of degradation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E22CB-CDEC-46A1-BC04-0760667EE25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5643-37DC-4E83-B271-81A7BFD36B8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AE7D-10AB-4736-B209-71A616D5D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5643-37DC-4E83-B271-81A7BFD36B8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AE7D-10AB-4736-B209-71A616D5D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5643-37DC-4E83-B271-81A7BFD36B8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AE7D-10AB-4736-B209-71A616D5D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5643-37DC-4E83-B271-81A7BFD36B8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AE7D-10AB-4736-B209-71A616D5D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5643-37DC-4E83-B271-81A7BFD36B8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AE7D-10AB-4736-B209-71A616D5D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5643-37DC-4E83-B271-81A7BFD36B8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AE7D-10AB-4736-B209-71A616D5D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5643-37DC-4E83-B271-81A7BFD36B8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AE7D-10AB-4736-B209-71A616D5D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5643-37DC-4E83-B271-81A7BFD36B8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AE7D-10AB-4736-B209-71A616D5D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5643-37DC-4E83-B271-81A7BFD36B8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AE7D-10AB-4736-B209-71A616D5D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5643-37DC-4E83-B271-81A7BFD36B8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AE7D-10AB-4736-B209-71A616D5D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5643-37DC-4E83-B271-81A7BFD36B8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AE7D-10AB-4736-B209-71A616D5D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55643-37DC-4E83-B271-81A7BFD36B8B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DAE7D-10AB-4736-B209-71A616D5D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Chassis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Minimum cell versus </a:t>
            </a:r>
            <a:r>
              <a:rPr lang="en-US" sz="2800" dirty="0">
                <a:solidFill>
                  <a:schemeClr val="accent1"/>
                </a:solidFill>
                <a:latin typeface="+mj-lt"/>
              </a:rPr>
              <a:t>c</a:t>
            </a: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ell-free system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2971800" y="3276600"/>
            <a:ext cx="3352800" cy="2803634"/>
          </a:xfrm>
          <a:prstGeom prst="triangle">
            <a:avLst/>
          </a:prstGeom>
          <a:gradFill>
            <a:gsLst>
              <a:gs pos="19000">
                <a:schemeClr val="tx2">
                  <a:alpha val="74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0800000">
            <a:off x="2971801" y="1905000"/>
            <a:ext cx="3352799" cy="2743200"/>
          </a:xfrm>
          <a:prstGeom prst="triangle">
            <a:avLst/>
          </a:prstGeom>
          <a:gradFill>
            <a:gsLst>
              <a:gs pos="0">
                <a:srgbClr val="FF0000">
                  <a:alpha val="86000"/>
                </a:srgb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</a:gradFill>
          <a:ln>
            <a:noFill/>
          </a:ln>
          <a:effectLst>
            <a:innerShdw blurRad="1270000" dist="812800" dir="16260000">
              <a:srgbClr val="C00000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5981700" y="2781300"/>
            <a:ext cx="17518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6019005" y="5333206"/>
            <a:ext cx="1676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96000" y="2514600"/>
            <a:ext cx="1600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Reduce </a:t>
            </a:r>
          </a:p>
          <a:p>
            <a:pPr algn="ctr"/>
            <a:r>
              <a:rPr lang="en-US" sz="2000" dirty="0" smtClean="0"/>
              <a:t>Complexity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172200" y="5181600"/>
            <a:ext cx="1524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Build-up </a:t>
            </a:r>
          </a:p>
          <a:p>
            <a:pPr algn="ctr"/>
            <a:r>
              <a:rPr lang="en-US" sz="2000" dirty="0" smtClean="0"/>
              <a:t>function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276600" y="3360003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Self-replicating entity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352800" y="1524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Modern cells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352800" y="6019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Pure molecules</a:t>
            </a:r>
            <a:endParaRPr lang="en-US" sz="2400" b="1" dirty="0"/>
          </a:p>
        </p:txBody>
      </p:sp>
      <p:grpSp>
        <p:nvGrpSpPr>
          <p:cNvPr id="22" name="Group 2"/>
          <p:cNvGrpSpPr>
            <a:grpSpLocks noChangeAspect="1"/>
          </p:cNvGrpSpPr>
          <p:nvPr/>
        </p:nvGrpSpPr>
        <p:grpSpPr bwMode="auto">
          <a:xfrm rot="5400000">
            <a:off x="4440843" y="4855557"/>
            <a:ext cx="493090" cy="1754777"/>
            <a:chOff x="2304" y="312"/>
            <a:chExt cx="979" cy="3484"/>
          </a:xfrm>
        </p:grpSpPr>
        <p:sp>
          <p:nvSpPr>
            <p:cNvPr id="23" name="Freeform 3"/>
            <p:cNvSpPr>
              <a:spLocks noChangeAspect="1"/>
            </p:cNvSpPr>
            <p:nvPr/>
          </p:nvSpPr>
          <p:spPr bwMode="auto">
            <a:xfrm>
              <a:off x="2304" y="3132"/>
              <a:ext cx="978" cy="664"/>
            </a:xfrm>
            <a:custGeom>
              <a:avLst/>
              <a:gdLst/>
              <a:ahLst/>
              <a:cxnLst>
                <a:cxn ang="0">
                  <a:pos x="175" y="132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1" y="68"/>
                </a:cxn>
                <a:cxn ang="0">
                  <a:pos x="168" y="192"/>
                </a:cxn>
                <a:cxn ang="0">
                  <a:pos x="330" y="326"/>
                </a:cxn>
                <a:cxn ang="0">
                  <a:pos x="330" y="249"/>
                </a:cxn>
                <a:cxn ang="0">
                  <a:pos x="175" y="132"/>
                </a:cxn>
              </a:cxnLst>
              <a:rect l="0" t="0" r="r" b="b"/>
              <a:pathLst>
                <a:path w="330" h="326">
                  <a:moveTo>
                    <a:pt x="175" y="132"/>
                  </a:moveTo>
                  <a:cubicBezTo>
                    <a:pt x="72" y="69"/>
                    <a:pt x="13" y="37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1" y="68"/>
                  </a:cubicBezTo>
                  <a:cubicBezTo>
                    <a:pt x="21" y="111"/>
                    <a:pt x="100" y="153"/>
                    <a:pt x="168" y="192"/>
                  </a:cubicBezTo>
                  <a:cubicBezTo>
                    <a:pt x="238" y="232"/>
                    <a:pt x="308" y="269"/>
                    <a:pt x="330" y="326"/>
                  </a:cubicBezTo>
                  <a:cubicBezTo>
                    <a:pt x="330" y="249"/>
                    <a:pt x="330" y="249"/>
                    <a:pt x="330" y="249"/>
                  </a:cubicBezTo>
                  <a:cubicBezTo>
                    <a:pt x="310" y="218"/>
                    <a:pt x="250" y="178"/>
                    <a:pt x="175" y="132"/>
                  </a:cubicBezTo>
                  <a:close/>
                </a:path>
              </a:pathLst>
            </a:custGeom>
            <a:solidFill>
              <a:srgbClr val="99CCFF"/>
            </a:solidFill>
            <a:ln w="6350" cap="flat">
              <a:solidFill>
                <a:srgbClr val="3366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4"/>
            <p:cNvSpPr>
              <a:spLocks noChangeAspect="1"/>
            </p:cNvSpPr>
            <p:nvPr/>
          </p:nvSpPr>
          <p:spPr bwMode="auto">
            <a:xfrm>
              <a:off x="2305" y="2099"/>
              <a:ext cx="978" cy="664"/>
            </a:xfrm>
            <a:custGeom>
              <a:avLst/>
              <a:gdLst/>
              <a:ahLst/>
              <a:cxnLst>
                <a:cxn ang="0">
                  <a:pos x="175" y="132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1" y="68"/>
                </a:cxn>
                <a:cxn ang="0">
                  <a:pos x="168" y="192"/>
                </a:cxn>
                <a:cxn ang="0">
                  <a:pos x="330" y="326"/>
                </a:cxn>
                <a:cxn ang="0">
                  <a:pos x="330" y="249"/>
                </a:cxn>
                <a:cxn ang="0">
                  <a:pos x="175" y="132"/>
                </a:cxn>
              </a:cxnLst>
              <a:rect l="0" t="0" r="r" b="b"/>
              <a:pathLst>
                <a:path w="330" h="326">
                  <a:moveTo>
                    <a:pt x="175" y="132"/>
                  </a:moveTo>
                  <a:cubicBezTo>
                    <a:pt x="72" y="69"/>
                    <a:pt x="13" y="37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1" y="68"/>
                  </a:cubicBezTo>
                  <a:cubicBezTo>
                    <a:pt x="21" y="111"/>
                    <a:pt x="100" y="153"/>
                    <a:pt x="168" y="192"/>
                  </a:cubicBezTo>
                  <a:cubicBezTo>
                    <a:pt x="238" y="232"/>
                    <a:pt x="308" y="269"/>
                    <a:pt x="330" y="326"/>
                  </a:cubicBezTo>
                  <a:cubicBezTo>
                    <a:pt x="330" y="249"/>
                    <a:pt x="330" y="249"/>
                    <a:pt x="330" y="249"/>
                  </a:cubicBezTo>
                  <a:cubicBezTo>
                    <a:pt x="310" y="218"/>
                    <a:pt x="250" y="178"/>
                    <a:pt x="175" y="132"/>
                  </a:cubicBezTo>
                  <a:close/>
                </a:path>
              </a:pathLst>
            </a:custGeom>
            <a:solidFill>
              <a:srgbClr val="99CCFF"/>
            </a:solidFill>
            <a:ln w="6350" cap="flat">
              <a:solidFill>
                <a:srgbClr val="3366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5"/>
            <p:cNvSpPr>
              <a:spLocks noChangeAspect="1"/>
            </p:cNvSpPr>
            <p:nvPr/>
          </p:nvSpPr>
          <p:spPr bwMode="auto">
            <a:xfrm>
              <a:off x="2305" y="2383"/>
              <a:ext cx="978" cy="664"/>
            </a:xfrm>
            <a:custGeom>
              <a:avLst/>
              <a:gdLst/>
              <a:ahLst/>
              <a:cxnLst>
                <a:cxn ang="0">
                  <a:pos x="175" y="132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1" y="68"/>
                </a:cxn>
                <a:cxn ang="0">
                  <a:pos x="168" y="192"/>
                </a:cxn>
                <a:cxn ang="0">
                  <a:pos x="330" y="326"/>
                </a:cxn>
                <a:cxn ang="0">
                  <a:pos x="330" y="249"/>
                </a:cxn>
                <a:cxn ang="0">
                  <a:pos x="175" y="132"/>
                </a:cxn>
              </a:cxnLst>
              <a:rect l="0" t="0" r="r" b="b"/>
              <a:pathLst>
                <a:path w="330" h="326">
                  <a:moveTo>
                    <a:pt x="175" y="132"/>
                  </a:moveTo>
                  <a:cubicBezTo>
                    <a:pt x="72" y="69"/>
                    <a:pt x="13" y="37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1" y="68"/>
                  </a:cubicBezTo>
                  <a:cubicBezTo>
                    <a:pt x="21" y="111"/>
                    <a:pt x="100" y="153"/>
                    <a:pt x="168" y="192"/>
                  </a:cubicBezTo>
                  <a:cubicBezTo>
                    <a:pt x="238" y="232"/>
                    <a:pt x="308" y="269"/>
                    <a:pt x="330" y="326"/>
                  </a:cubicBezTo>
                  <a:cubicBezTo>
                    <a:pt x="330" y="249"/>
                    <a:pt x="330" y="249"/>
                    <a:pt x="330" y="249"/>
                  </a:cubicBezTo>
                  <a:cubicBezTo>
                    <a:pt x="310" y="218"/>
                    <a:pt x="250" y="178"/>
                    <a:pt x="175" y="132"/>
                  </a:cubicBezTo>
                  <a:close/>
                </a:path>
              </a:pathLst>
            </a:custGeom>
            <a:solidFill>
              <a:srgbClr val="FF99CC"/>
            </a:solidFill>
            <a:ln w="63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6"/>
            <p:cNvSpPr>
              <a:spLocks noChangeAspect="1"/>
            </p:cNvSpPr>
            <p:nvPr/>
          </p:nvSpPr>
          <p:spPr bwMode="auto">
            <a:xfrm>
              <a:off x="2304" y="1058"/>
              <a:ext cx="978" cy="664"/>
            </a:xfrm>
            <a:custGeom>
              <a:avLst/>
              <a:gdLst/>
              <a:ahLst/>
              <a:cxnLst>
                <a:cxn ang="0">
                  <a:pos x="175" y="132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1" y="68"/>
                </a:cxn>
                <a:cxn ang="0">
                  <a:pos x="168" y="192"/>
                </a:cxn>
                <a:cxn ang="0">
                  <a:pos x="330" y="326"/>
                </a:cxn>
                <a:cxn ang="0">
                  <a:pos x="330" y="249"/>
                </a:cxn>
                <a:cxn ang="0">
                  <a:pos x="175" y="132"/>
                </a:cxn>
              </a:cxnLst>
              <a:rect l="0" t="0" r="r" b="b"/>
              <a:pathLst>
                <a:path w="330" h="326">
                  <a:moveTo>
                    <a:pt x="175" y="132"/>
                  </a:moveTo>
                  <a:cubicBezTo>
                    <a:pt x="72" y="69"/>
                    <a:pt x="13" y="37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1" y="68"/>
                  </a:cubicBezTo>
                  <a:cubicBezTo>
                    <a:pt x="21" y="111"/>
                    <a:pt x="100" y="153"/>
                    <a:pt x="168" y="192"/>
                  </a:cubicBezTo>
                  <a:cubicBezTo>
                    <a:pt x="238" y="232"/>
                    <a:pt x="308" y="269"/>
                    <a:pt x="330" y="326"/>
                  </a:cubicBezTo>
                  <a:cubicBezTo>
                    <a:pt x="330" y="249"/>
                    <a:pt x="330" y="249"/>
                    <a:pt x="330" y="249"/>
                  </a:cubicBezTo>
                  <a:cubicBezTo>
                    <a:pt x="310" y="218"/>
                    <a:pt x="250" y="178"/>
                    <a:pt x="175" y="132"/>
                  </a:cubicBezTo>
                  <a:close/>
                </a:path>
              </a:pathLst>
            </a:custGeom>
            <a:solidFill>
              <a:srgbClr val="99CCFF"/>
            </a:solidFill>
            <a:ln w="6350" cap="flat">
              <a:solidFill>
                <a:srgbClr val="3366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7"/>
            <p:cNvSpPr>
              <a:spLocks noChangeAspect="1"/>
            </p:cNvSpPr>
            <p:nvPr/>
          </p:nvSpPr>
          <p:spPr bwMode="auto">
            <a:xfrm>
              <a:off x="2304" y="1342"/>
              <a:ext cx="978" cy="664"/>
            </a:xfrm>
            <a:custGeom>
              <a:avLst/>
              <a:gdLst/>
              <a:ahLst/>
              <a:cxnLst>
                <a:cxn ang="0">
                  <a:pos x="175" y="132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1" y="68"/>
                </a:cxn>
                <a:cxn ang="0">
                  <a:pos x="168" y="192"/>
                </a:cxn>
                <a:cxn ang="0">
                  <a:pos x="330" y="326"/>
                </a:cxn>
                <a:cxn ang="0">
                  <a:pos x="330" y="249"/>
                </a:cxn>
                <a:cxn ang="0">
                  <a:pos x="175" y="132"/>
                </a:cxn>
              </a:cxnLst>
              <a:rect l="0" t="0" r="r" b="b"/>
              <a:pathLst>
                <a:path w="330" h="326">
                  <a:moveTo>
                    <a:pt x="175" y="132"/>
                  </a:moveTo>
                  <a:cubicBezTo>
                    <a:pt x="72" y="69"/>
                    <a:pt x="13" y="37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1" y="68"/>
                  </a:cubicBezTo>
                  <a:cubicBezTo>
                    <a:pt x="21" y="111"/>
                    <a:pt x="100" y="153"/>
                    <a:pt x="168" y="192"/>
                  </a:cubicBezTo>
                  <a:cubicBezTo>
                    <a:pt x="238" y="232"/>
                    <a:pt x="308" y="269"/>
                    <a:pt x="330" y="326"/>
                  </a:cubicBezTo>
                  <a:cubicBezTo>
                    <a:pt x="330" y="249"/>
                    <a:pt x="330" y="249"/>
                    <a:pt x="330" y="249"/>
                  </a:cubicBezTo>
                  <a:cubicBezTo>
                    <a:pt x="310" y="218"/>
                    <a:pt x="250" y="178"/>
                    <a:pt x="175" y="132"/>
                  </a:cubicBezTo>
                  <a:close/>
                </a:path>
              </a:pathLst>
            </a:custGeom>
            <a:solidFill>
              <a:srgbClr val="FF99CC"/>
            </a:solidFill>
            <a:ln w="63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8"/>
            <p:cNvSpPr>
              <a:spLocks noChangeAspect="1"/>
            </p:cNvSpPr>
            <p:nvPr/>
          </p:nvSpPr>
          <p:spPr bwMode="auto">
            <a:xfrm>
              <a:off x="2304" y="2602"/>
              <a:ext cx="978" cy="660"/>
            </a:xfrm>
            <a:custGeom>
              <a:avLst/>
              <a:gdLst/>
              <a:ahLst/>
              <a:cxnLst>
                <a:cxn ang="0">
                  <a:pos x="149" y="136"/>
                </a:cxn>
                <a:cxn ang="0">
                  <a:pos x="0" y="253"/>
                </a:cxn>
                <a:cxn ang="0">
                  <a:pos x="0" y="324"/>
                </a:cxn>
                <a:cxn ang="0">
                  <a:pos x="172" y="188"/>
                </a:cxn>
                <a:cxn ang="0">
                  <a:pos x="330" y="84"/>
                </a:cxn>
                <a:cxn ang="0">
                  <a:pos x="330" y="0"/>
                </a:cxn>
                <a:cxn ang="0">
                  <a:pos x="149" y="136"/>
                </a:cxn>
              </a:cxnLst>
              <a:rect l="0" t="0" r="r" b="b"/>
              <a:pathLst>
                <a:path w="330" h="324">
                  <a:moveTo>
                    <a:pt x="149" y="136"/>
                  </a:moveTo>
                  <a:cubicBezTo>
                    <a:pt x="77" y="179"/>
                    <a:pt x="11" y="217"/>
                    <a:pt x="0" y="253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16" y="283"/>
                    <a:pt x="95" y="234"/>
                    <a:pt x="172" y="188"/>
                  </a:cubicBezTo>
                  <a:cubicBezTo>
                    <a:pt x="240" y="148"/>
                    <a:pt x="309" y="110"/>
                    <a:pt x="330" y="84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07" y="43"/>
                    <a:pt x="228" y="90"/>
                    <a:pt x="149" y="136"/>
                  </a:cubicBezTo>
                  <a:close/>
                </a:path>
              </a:pathLst>
            </a:custGeom>
            <a:solidFill>
              <a:srgbClr val="99CCFF"/>
            </a:solidFill>
            <a:ln w="6350" cap="flat">
              <a:solidFill>
                <a:srgbClr val="3366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9"/>
            <p:cNvSpPr>
              <a:spLocks noChangeAspect="1"/>
            </p:cNvSpPr>
            <p:nvPr/>
          </p:nvSpPr>
          <p:spPr bwMode="auto">
            <a:xfrm>
              <a:off x="2304" y="2887"/>
              <a:ext cx="978" cy="660"/>
            </a:xfrm>
            <a:custGeom>
              <a:avLst/>
              <a:gdLst/>
              <a:ahLst/>
              <a:cxnLst>
                <a:cxn ang="0">
                  <a:pos x="149" y="136"/>
                </a:cxn>
                <a:cxn ang="0">
                  <a:pos x="0" y="253"/>
                </a:cxn>
                <a:cxn ang="0">
                  <a:pos x="0" y="324"/>
                </a:cxn>
                <a:cxn ang="0">
                  <a:pos x="172" y="188"/>
                </a:cxn>
                <a:cxn ang="0">
                  <a:pos x="330" y="84"/>
                </a:cxn>
                <a:cxn ang="0">
                  <a:pos x="330" y="0"/>
                </a:cxn>
                <a:cxn ang="0">
                  <a:pos x="149" y="136"/>
                </a:cxn>
              </a:cxnLst>
              <a:rect l="0" t="0" r="r" b="b"/>
              <a:pathLst>
                <a:path w="330" h="324">
                  <a:moveTo>
                    <a:pt x="149" y="136"/>
                  </a:moveTo>
                  <a:cubicBezTo>
                    <a:pt x="77" y="179"/>
                    <a:pt x="11" y="217"/>
                    <a:pt x="0" y="253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16" y="283"/>
                    <a:pt x="95" y="234"/>
                    <a:pt x="172" y="188"/>
                  </a:cubicBezTo>
                  <a:cubicBezTo>
                    <a:pt x="240" y="148"/>
                    <a:pt x="309" y="110"/>
                    <a:pt x="330" y="84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07" y="43"/>
                    <a:pt x="228" y="90"/>
                    <a:pt x="149" y="136"/>
                  </a:cubicBezTo>
                  <a:close/>
                </a:path>
              </a:pathLst>
            </a:custGeom>
            <a:solidFill>
              <a:srgbClr val="FF99CC"/>
            </a:solidFill>
            <a:ln w="63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0"/>
            <p:cNvSpPr>
              <a:spLocks noChangeAspect="1"/>
            </p:cNvSpPr>
            <p:nvPr/>
          </p:nvSpPr>
          <p:spPr bwMode="auto">
            <a:xfrm>
              <a:off x="2305" y="1569"/>
              <a:ext cx="978" cy="660"/>
            </a:xfrm>
            <a:custGeom>
              <a:avLst/>
              <a:gdLst/>
              <a:ahLst/>
              <a:cxnLst>
                <a:cxn ang="0">
                  <a:pos x="149" y="136"/>
                </a:cxn>
                <a:cxn ang="0">
                  <a:pos x="0" y="253"/>
                </a:cxn>
                <a:cxn ang="0">
                  <a:pos x="0" y="324"/>
                </a:cxn>
                <a:cxn ang="0">
                  <a:pos x="172" y="188"/>
                </a:cxn>
                <a:cxn ang="0">
                  <a:pos x="330" y="84"/>
                </a:cxn>
                <a:cxn ang="0">
                  <a:pos x="330" y="0"/>
                </a:cxn>
                <a:cxn ang="0">
                  <a:pos x="149" y="136"/>
                </a:cxn>
              </a:cxnLst>
              <a:rect l="0" t="0" r="r" b="b"/>
              <a:pathLst>
                <a:path w="330" h="324">
                  <a:moveTo>
                    <a:pt x="149" y="136"/>
                  </a:moveTo>
                  <a:cubicBezTo>
                    <a:pt x="77" y="179"/>
                    <a:pt x="11" y="217"/>
                    <a:pt x="0" y="253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16" y="283"/>
                    <a:pt x="95" y="234"/>
                    <a:pt x="172" y="188"/>
                  </a:cubicBezTo>
                  <a:cubicBezTo>
                    <a:pt x="240" y="148"/>
                    <a:pt x="309" y="110"/>
                    <a:pt x="330" y="84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07" y="43"/>
                    <a:pt x="228" y="90"/>
                    <a:pt x="149" y="136"/>
                  </a:cubicBezTo>
                  <a:close/>
                </a:path>
              </a:pathLst>
            </a:custGeom>
            <a:solidFill>
              <a:srgbClr val="99CCFF"/>
            </a:solidFill>
            <a:ln w="6350" cap="flat">
              <a:solidFill>
                <a:srgbClr val="3366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1"/>
            <p:cNvSpPr>
              <a:spLocks noChangeAspect="1"/>
            </p:cNvSpPr>
            <p:nvPr/>
          </p:nvSpPr>
          <p:spPr bwMode="auto">
            <a:xfrm>
              <a:off x="2304" y="312"/>
              <a:ext cx="978" cy="664"/>
            </a:xfrm>
            <a:custGeom>
              <a:avLst/>
              <a:gdLst/>
              <a:ahLst/>
              <a:cxnLst>
                <a:cxn ang="0">
                  <a:pos x="175" y="132"/>
                </a:cxn>
                <a:cxn ang="0">
                  <a:pos x="0" y="0"/>
                </a:cxn>
                <a:cxn ang="0">
                  <a:pos x="0" y="66"/>
                </a:cxn>
                <a:cxn ang="0">
                  <a:pos x="1" y="68"/>
                </a:cxn>
                <a:cxn ang="0">
                  <a:pos x="168" y="192"/>
                </a:cxn>
                <a:cxn ang="0">
                  <a:pos x="330" y="326"/>
                </a:cxn>
                <a:cxn ang="0">
                  <a:pos x="330" y="249"/>
                </a:cxn>
                <a:cxn ang="0">
                  <a:pos x="175" y="132"/>
                </a:cxn>
              </a:cxnLst>
              <a:rect l="0" t="0" r="r" b="b"/>
              <a:pathLst>
                <a:path w="330" h="326">
                  <a:moveTo>
                    <a:pt x="175" y="132"/>
                  </a:moveTo>
                  <a:cubicBezTo>
                    <a:pt x="72" y="69"/>
                    <a:pt x="13" y="37"/>
                    <a:pt x="0" y="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1" y="68"/>
                  </a:cubicBezTo>
                  <a:cubicBezTo>
                    <a:pt x="21" y="111"/>
                    <a:pt x="100" y="153"/>
                    <a:pt x="168" y="192"/>
                  </a:cubicBezTo>
                  <a:cubicBezTo>
                    <a:pt x="238" y="232"/>
                    <a:pt x="308" y="269"/>
                    <a:pt x="330" y="326"/>
                  </a:cubicBezTo>
                  <a:cubicBezTo>
                    <a:pt x="330" y="249"/>
                    <a:pt x="330" y="249"/>
                    <a:pt x="330" y="249"/>
                  </a:cubicBezTo>
                  <a:cubicBezTo>
                    <a:pt x="310" y="218"/>
                    <a:pt x="250" y="178"/>
                    <a:pt x="175" y="132"/>
                  </a:cubicBezTo>
                  <a:close/>
                </a:path>
              </a:pathLst>
            </a:custGeom>
            <a:solidFill>
              <a:srgbClr val="FF99CC"/>
            </a:solidFill>
            <a:ln w="63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2"/>
            <p:cNvSpPr>
              <a:spLocks noChangeAspect="1"/>
            </p:cNvSpPr>
            <p:nvPr/>
          </p:nvSpPr>
          <p:spPr bwMode="auto">
            <a:xfrm>
              <a:off x="2304" y="528"/>
              <a:ext cx="978" cy="660"/>
            </a:xfrm>
            <a:custGeom>
              <a:avLst/>
              <a:gdLst/>
              <a:ahLst/>
              <a:cxnLst>
                <a:cxn ang="0">
                  <a:pos x="149" y="136"/>
                </a:cxn>
                <a:cxn ang="0">
                  <a:pos x="0" y="253"/>
                </a:cxn>
                <a:cxn ang="0">
                  <a:pos x="0" y="324"/>
                </a:cxn>
                <a:cxn ang="0">
                  <a:pos x="172" y="188"/>
                </a:cxn>
                <a:cxn ang="0">
                  <a:pos x="330" y="84"/>
                </a:cxn>
                <a:cxn ang="0">
                  <a:pos x="330" y="0"/>
                </a:cxn>
                <a:cxn ang="0">
                  <a:pos x="149" y="136"/>
                </a:cxn>
              </a:cxnLst>
              <a:rect l="0" t="0" r="r" b="b"/>
              <a:pathLst>
                <a:path w="330" h="324">
                  <a:moveTo>
                    <a:pt x="149" y="136"/>
                  </a:moveTo>
                  <a:cubicBezTo>
                    <a:pt x="77" y="179"/>
                    <a:pt x="11" y="217"/>
                    <a:pt x="0" y="253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16" y="283"/>
                    <a:pt x="95" y="234"/>
                    <a:pt x="172" y="188"/>
                  </a:cubicBezTo>
                  <a:cubicBezTo>
                    <a:pt x="240" y="148"/>
                    <a:pt x="309" y="110"/>
                    <a:pt x="330" y="84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07" y="43"/>
                    <a:pt x="228" y="90"/>
                    <a:pt x="149" y="136"/>
                  </a:cubicBezTo>
                  <a:close/>
                </a:path>
              </a:pathLst>
            </a:custGeom>
            <a:solidFill>
              <a:srgbClr val="99CCFF"/>
            </a:solidFill>
            <a:ln w="6350" cap="flat">
              <a:solidFill>
                <a:srgbClr val="3366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3"/>
            <p:cNvSpPr>
              <a:spLocks noChangeAspect="1"/>
            </p:cNvSpPr>
            <p:nvPr/>
          </p:nvSpPr>
          <p:spPr bwMode="auto">
            <a:xfrm>
              <a:off x="2304" y="813"/>
              <a:ext cx="978" cy="660"/>
            </a:xfrm>
            <a:custGeom>
              <a:avLst/>
              <a:gdLst/>
              <a:ahLst/>
              <a:cxnLst>
                <a:cxn ang="0">
                  <a:pos x="149" y="136"/>
                </a:cxn>
                <a:cxn ang="0">
                  <a:pos x="0" y="253"/>
                </a:cxn>
                <a:cxn ang="0">
                  <a:pos x="0" y="324"/>
                </a:cxn>
                <a:cxn ang="0">
                  <a:pos x="172" y="188"/>
                </a:cxn>
                <a:cxn ang="0">
                  <a:pos x="330" y="84"/>
                </a:cxn>
                <a:cxn ang="0">
                  <a:pos x="330" y="0"/>
                </a:cxn>
                <a:cxn ang="0">
                  <a:pos x="149" y="136"/>
                </a:cxn>
              </a:cxnLst>
              <a:rect l="0" t="0" r="r" b="b"/>
              <a:pathLst>
                <a:path w="330" h="324">
                  <a:moveTo>
                    <a:pt x="149" y="136"/>
                  </a:moveTo>
                  <a:cubicBezTo>
                    <a:pt x="77" y="179"/>
                    <a:pt x="11" y="217"/>
                    <a:pt x="0" y="253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16" y="283"/>
                    <a:pt x="95" y="234"/>
                    <a:pt x="172" y="188"/>
                  </a:cubicBezTo>
                  <a:cubicBezTo>
                    <a:pt x="240" y="148"/>
                    <a:pt x="309" y="110"/>
                    <a:pt x="330" y="84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07" y="43"/>
                    <a:pt x="228" y="90"/>
                    <a:pt x="149" y="136"/>
                  </a:cubicBezTo>
                  <a:close/>
                </a:path>
              </a:pathLst>
            </a:custGeom>
            <a:solidFill>
              <a:srgbClr val="FF99CC"/>
            </a:solidFill>
            <a:ln w="63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4"/>
            <p:cNvSpPr>
              <a:spLocks noChangeAspect="1"/>
            </p:cNvSpPr>
            <p:nvPr/>
          </p:nvSpPr>
          <p:spPr bwMode="auto">
            <a:xfrm>
              <a:off x="2305" y="1854"/>
              <a:ext cx="978" cy="660"/>
            </a:xfrm>
            <a:custGeom>
              <a:avLst/>
              <a:gdLst/>
              <a:ahLst/>
              <a:cxnLst>
                <a:cxn ang="0">
                  <a:pos x="149" y="136"/>
                </a:cxn>
                <a:cxn ang="0">
                  <a:pos x="0" y="253"/>
                </a:cxn>
                <a:cxn ang="0">
                  <a:pos x="0" y="324"/>
                </a:cxn>
                <a:cxn ang="0">
                  <a:pos x="172" y="188"/>
                </a:cxn>
                <a:cxn ang="0">
                  <a:pos x="330" y="84"/>
                </a:cxn>
                <a:cxn ang="0">
                  <a:pos x="330" y="0"/>
                </a:cxn>
                <a:cxn ang="0">
                  <a:pos x="149" y="136"/>
                </a:cxn>
              </a:cxnLst>
              <a:rect l="0" t="0" r="r" b="b"/>
              <a:pathLst>
                <a:path w="330" h="324">
                  <a:moveTo>
                    <a:pt x="149" y="136"/>
                  </a:moveTo>
                  <a:cubicBezTo>
                    <a:pt x="77" y="179"/>
                    <a:pt x="11" y="217"/>
                    <a:pt x="0" y="253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16" y="283"/>
                    <a:pt x="95" y="234"/>
                    <a:pt x="172" y="188"/>
                  </a:cubicBezTo>
                  <a:cubicBezTo>
                    <a:pt x="240" y="148"/>
                    <a:pt x="309" y="110"/>
                    <a:pt x="330" y="84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07" y="43"/>
                    <a:pt x="228" y="90"/>
                    <a:pt x="149" y="136"/>
                  </a:cubicBezTo>
                  <a:close/>
                </a:path>
              </a:pathLst>
            </a:custGeom>
            <a:solidFill>
              <a:srgbClr val="FF99CC"/>
            </a:solidFill>
            <a:ln w="63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2"/>
          <p:cNvGrpSpPr>
            <a:grpSpLocks noChangeAspect="1"/>
          </p:cNvGrpSpPr>
          <p:nvPr/>
        </p:nvGrpSpPr>
        <p:grpSpPr bwMode="auto">
          <a:xfrm>
            <a:off x="4191000" y="1981200"/>
            <a:ext cx="914400" cy="860071"/>
            <a:chOff x="3660" y="3768"/>
            <a:chExt cx="528" cy="496"/>
          </a:xfrm>
        </p:grpSpPr>
        <p:sp>
          <p:nvSpPr>
            <p:cNvPr id="36" name="Freeform 6"/>
            <p:cNvSpPr>
              <a:spLocks noChangeAspect="1"/>
            </p:cNvSpPr>
            <p:nvPr/>
          </p:nvSpPr>
          <p:spPr bwMode="auto">
            <a:xfrm>
              <a:off x="3660" y="3768"/>
              <a:ext cx="528" cy="496"/>
            </a:xfrm>
            <a:custGeom>
              <a:avLst/>
              <a:gdLst>
                <a:gd name="T0" fmla="*/ 12009 w 12009"/>
                <a:gd name="T1" fmla="*/ 5650 h 11300"/>
                <a:gd name="T2" fmla="*/ 11007 w 12009"/>
                <a:gd name="T3" fmla="*/ 6945 h 11300"/>
                <a:gd name="T4" fmla="*/ 11184 w 12009"/>
                <a:gd name="T5" fmla="*/ 8498 h 11300"/>
                <a:gd name="T6" fmla="*/ 9667 w 12009"/>
                <a:gd name="T7" fmla="*/ 9101 h 11300"/>
                <a:gd name="T8" fmla="*/ 9038 w 12009"/>
                <a:gd name="T9" fmla="*/ 10529 h 11300"/>
                <a:gd name="T10" fmla="*/ 7379 w 12009"/>
                <a:gd name="T11" fmla="*/ 10351 h 11300"/>
                <a:gd name="T12" fmla="*/ 6005 w 12009"/>
                <a:gd name="T13" fmla="*/ 11300 h 11300"/>
                <a:gd name="T14" fmla="*/ 4630 w 12009"/>
                <a:gd name="T15" fmla="*/ 10351 h 11300"/>
                <a:gd name="T16" fmla="*/ 2972 w 12009"/>
                <a:gd name="T17" fmla="*/ 10529 h 11300"/>
                <a:gd name="T18" fmla="*/ 2342 w 12009"/>
                <a:gd name="T19" fmla="*/ 9101 h 11300"/>
                <a:gd name="T20" fmla="*/ 825 w 12009"/>
                <a:gd name="T21" fmla="*/ 8498 h 11300"/>
                <a:gd name="T22" fmla="*/ 1003 w 12009"/>
                <a:gd name="T23" fmla="*/ 6945 h 11300"/>
                <a:gd name="T24" fmla="*/ 0 w 12009"/>
                <a:gd name="T25" fmla="*/ 5650 h 11300"/>
                <a:gd name="T26" fmla="*/ 1003 w 12009"/>
                <a:gd name="T27" fmla="*/ 4355 h 11300"/>
                <a:gd name="T28" fmla="*/ 825 w 12009"/>
                <a:gd name="T29" fmla="*/ 2803 h 11300"/>
                <a:gd name="T30" fmla="*/ 2342 w 12009"/>
                <a:gd name="T31" fmla="*/ 2200 h 11300"/>
                <a:gd name="T32" fmla="*/ 2972 w 12009"/>
                <a:gd name="T33" fmla="*/ 772 h 11300"/>
                <a:gd name="T34" fmla="*/ 4630 w 12009"/>
                <a:gd name="T35" fmla="*/ 950 h 11300"/>
                <a:gd name="T36" fmla="*/ 6005 w 12009"/>
                <a:gd name="T37" fmla="*/ 0 h 11300"/>
                <a:gd name="T38" fmla="*/ 7379 w 12009"/>
                <a:gd name="T39" fmla="*/ 950 h 11300"/>
                <a:gd name="T40" fmla="*/ 9038 w 12009"/>
                <a:gd name="T41" fmla="*/ 772 h 11300"/>
                <a:gd name="T42" fmla="*/ 9667 w 12009"/>
                <a:gd name="T43" fmla="*/ 2200 h 11300"/>
                <a:gd name="T44" fmla="*/ 11184 w 12009"/>
                <a:gd name="T45" fmla="*/ 2803 h 11300"/>
                <a:gd name="T46" fmla="*/ 11007 w 12009"/>
                <a:gd name="T47" fmla="*/ 4355 h 11300"/>
                <a:gd name="T48" fmla="*/ 12009 w 12009"/>
                <a:gd name="T49" fmla="*/ 5650 h 113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09"/>
                <a:gd name="T76" fmla="*/ 0 h 11300"/>
                <a:gd name="T77" fmla="*/ 12009 w 12009"/>
                <a:gd name="T78" fmla="*/ 11300 h 113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09" h="11300">
                  <a:moveTo>
                    <a:pt x="12009" y="5650"/>
                  </a:moveTo>
                  <a:cubicBezTo>
                    <a:pt x="11468" y="6511"/>
                    <a:pt x="11140" y="6502"/>
                    <a:pt x="11007" y="6945"/>
                  </a:cubicBezTo>
                  <a:cubicBezTo>
                    <a:pt x="10874" y="7620"/>
                    <a:pt x="10936" y="7238"/>
                    <a:pt x="11184" y="8498"/>
                  </a:cubicBezTo>
                  <a:cubicBezTo>
                    <a:pt x="10510" y="8799"/>
                    <a:pt x="10013" y="9651"/>
                    <a:pt x="9667" y="9101"/>
                  </a:cubicBezTo>
                  <a:cubicBezTo>
                    <a:pt x="9322" y="9695"/>
                    <a:pt x="9126" y="9855"/>
                    <a:pt x="9038" y="10529"/>
                  </a:cubicBezTo>
                  <a:cubicBezTo>
                    <a:pt x="8399" y="10227"/>
                    <a:pt x="7867" y="10156"/>
                    <a:pt x="7379" y="10351"/>
                  </a:cubicBezTo>
                  <a:cubicBezTo>
                    <a:pt x="6900" y="10351"/>
                    <a:pt x="6457" y="10547"/>
                    <a:pt x="6005" y="11300"/>
                  </a:cubicBezTo>
                  <a:cubicBezTo>
                    <a:pt x="5552" y="10076"/>
                    <a:pt x="5109" y="9926"/>
                    <a:pt x="4630" y="10351"/>
                  </a:cubicBezTo>
                  <a:cubicBezTo>
                    <a:pt x="4142" y="10449"/>
                    <a:pt x="3610" y="10147"/>
                    <a:pt x="2972" y="10529"/>
                  </a:cubicBezTo>
                  <a:cubicBezTo>
                    <a:pt x="2883" y="11283"/>
                    <a:pt x="2688" y="10405"/>
                    <a:pt x="2342" y="9101"/>
                  </a:cubicBezTo>
                  <a:cubicBezTo>
                    <a:pt x="1996" y="8870"/>
                    <a:pt x="1499" y="8781"/>
                    <a:pt x="825" y="8498"/>
                  </a:cubicBezTo>
                  <a:cubicBezTo>
                    <a:pt x="1074" y="8249"/>
                    <a:pt x="1136" y="7460"/>
                    <a:pt x="1003" y="6945"/>
                  </a:cubicBezTo>
                  <a:cubicBezTo>
                    <a:pt x="870" y="6733"/>
                    <a:pt x="541" y="6307"/>
                    <a:pt x="0" y="5650"/>
                  </a:cubicBezTo>
                  <a:cubicBezTo>
                    <a:pt x="541" y="4320"/>
                    <a:pt x="870" y="4657"/>
                    <a:pt x="1003" y="4355"/>
                  </a:cubicBezTo>
                  <a:cubicBezTo>
                    <a:pt x="1136" y="3664"/>
                    <a:pt x="1074" y="2697"/>
                    <a:pt x="825" y="2803"/>
                  </a:cubicBezTo>
                  <a:cubicBezTo>
                    <a:pt x="1499" y="2741"/>
                    <a:pt x="1996" y="2883"/>
                    <a:pt x="2342" y="2200"/>
                  </a:cubicBezTo>
                  <a:cubicBezTo>
                    <a:pt x="2688" y="2067"/>
                    <a:pt x="2883" y="1437"/>
                    <a:pt x="2972" y="772"/>
                  </a:cubicBezTo>
                  <a:cubicBezTo>
                    <a:pt x="3610" y="267"/>
                    <a:pt x="4142" y="1091"/>
                    <a:pt x="4630" y="950"/>
                  </a:cubicBezTo>
                  <a:cubicBezTo>
                    <a:pt x="5109" y="648"/>
                    <a:pt x="5552" y="151"/>
                    <a:pt x="6005" y="0"/>
                  </a:cubicBezTo>
                  <a:cubicBezTo>
                    <a:pt x="6457" y="346"/>
                    <a:pt x="6900" y="302"/>
                    <a:pt x="7379" y="950"/>
                  </a:cubicBezTo>
                  <a:cubicBezTo>
                    <a:pt x="7867" y="1411"/>
                    <a:pt x="8399" y="1020"/>
                    <a:pt x="9038" y="772"/>
                  </a:cubicBezTo>
                  <a:cubicBezTo>
                    <a:pt x="9126" y="1881"/>
                    <a:pt x="9322" y="816"/>
                    <a:pt x="9667" y="2200"/>
                  </a:cubicBezTo>
                  <a:cubicBezTo>
                    <a:pt x="10013" y="2200"/>
                    <a:pt x="10510" y="3052"/>
                    <a:pt x="11184" y="2803"/>
                  </a:cubicBezTo>
                  <a:cubicBezTo>
                    <a:pt x="10936" y="3770"/>
                    <a:pt x="10874" y="3247"/>
                    <a:pt x="11007" y="4355"/>
                  </a:cubicBezTo>
                  <a:cubicBezTo>
                    <a:pt x="11140" y="4418"/>
                    <a:pt x="11468" y="4923"/>
                    <a:pt x="12009" y="5650"/>
                  </a:cubicBezTo>
                </a:path>
              </a:pathLst>
            </a:custGeom>
            <a:solidFill>
              <a:srgbClr val="CCCCFF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4"/>
            <p:cNvGrpSpPr>
              <a:grpSpLocks noChangeAspect="1"/>
            </p:cNvGrpSpPr>
            <p:nvPr/>
          </p:nvGrpSpPr>
          <p:grpSpPr bwMode="auto">
            <a:xfrm>
              <a:off x="3932" y="3984"/>
              <a:ext cx="188" cy="169"/>
              <a:chOff x="3932" y="3984"/>
              <a:chExt cx="188" cy="169"/>
            </a:xfrm>
          </p:grpSpPr>
          <p:sp>
            <p:nvSpPr>
              <p:cNvPr id="88" name="Freeform 5"/>
              <p:cNvSpPr>
                <a:spLocks noChangeAspect="1"/>
              </p:cNvSpPr>
              <p:nvPr/>
            </p:nvSpPr>
            <p:spPr bwMode="auto">
              <a:xfrm>
                <a:off x="3936" y="3984"/>
                <a:ext cx="184" cy="169"/>
              </a:xfrm>
              <a:custGeom>
                <a:avLst/>
                <a:gdLst/>
                <a:ahLst/>
                <a:cxnLst>
                  <a:cxn ang="0">
                    <a:pos x="33" y="118"/>
                  </a:cxn>
                  <a:cxn ang="0">
                    <a:pos x="80" y="122"/>
                  </a:cxn>
                  <a:cxn ang="0">
                    <a:pos x="121" y="44"/>
                  </a:cxn>
                  <a:cxn ang="0">
                    <a:pos x="39" y="10"/>
                  </a:cxn>
                  <a:cxn ang="0">
                    <a:pos x="2" y="59"/>
                  </a:cxn>
                  <a:cxn ang="0">
                    <a:pos x="33" y="118"/>
                  </a:cxn>
                </a:cxnLst>
                <a:rect l="0" t="0" r="r" b="b"/>
                <a:pathLst>
                  <a:path w="140" h="128">
                    <a:moveTo>
                      <a:pt x="33" y="118"/>
                    </a:moveTo>
                    <a:cubicBezTo>
                      <a:pt x="49" y="128"/>
                      <a:pt x="67" y="127"/>
                      <a:pt x="80" y="122"/>
                    </a:cubicBezTo>
                    <a:cubicBezTo>
                      <a:pt x="98" y="116"/>
                      <a:pt x="140" y="88"/>
                      <a:pt x="121" y="44"/>
                    </a:cubicBezTo>
                    <a:cubicBezTo>
                      <a:pt x="99" y="0"/>
                      <a:pt x="57" y="2"/>
                      <a:pt x="39" y="10"/>
                    </a:cubicBezTo>
                    <a:cubicBezTo>
                      <a:pt x="19" y="20"/>
                      <a:pt x="4" y="38"/>
                      <a:pt x="2" y="59"/>
                    </a:cubicBezTo>
                    <a:cubicBezTo>
                      <a:pt x="0" y="79"/>
                      <a:pt x="3" y="100"/>
                      <a:pt x="33" y="118"/>
                    </a:cubicBezTo>
                  </a:path>
                </a:pathLst>
              </a:custGeom>
              <a:solidFill>
                <a:srgbClr val="3D09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6"/>
              <p:cNvSpPr>
                <a:spLocks noChangeAspect="1"/>
              </p:cNvSpPr>
              <p:nvPr/>
            </p:nvSpPr>
            <p:spPr bwMode="auto">
              <a:xfrm>
                <a:off x="3932" y="4004"/>
                <a:ext cx="68" cy="109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18" y="68"/>
                  </a:cxn>
                  <a:cxn ang="0">
                    <a:pos x="43" y="0"/>
                  </a:cxn>
                </a:cxnLst>
                <a:rect l="0" t="0" r="r" b="b"/>
                <a:pathLst>
                  <a:path w="43" h="68">
                    <a:moveTo>
                      <a:pt x="43" y="0"/>
                    </a:moveTo>
                    <a:cubicBezTo>
                      <a:pt x="11" y="6"/>
                      <a:pt x="0" y="50"/>
                      <a:pt x="18" y="68"/>
                    </a:cubicBezTo>
                    <a:cubicBezTo>
                      <a:pt x="6" y="38"/>
                      <a:pt x="23" y="11"/>
                      <a:pt x="43" y="0"/>
                    </a:cubicBezTo>
                    <a:close/>
                  </a:path>
                </a:pathLst>
              </a:custGeom>
              <a:solidFill>
                <a:srgbClr val="CC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Oval 7"/>
            <p:cNvSpPr>
              <a:spLocks noChangeAspect="1" noChangeArrowheads="1"/>
            </p:cNvSpPr>
            <p:nvPr/>
          </p:nvSpPr>
          <p:spPr bwMode="auto">
            <a:xfrm>
              <a:off x="3913" y="4105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8"/>
            <p:cNvSpPr>
              <a:spLocks noChangeAspect="1" noChangeArrowheads="1"/>
            </p:cNvSpPr>
            <p:nvPr/>
          </p:nvSpPr>
          <p:spPr bwMode="auto">
            <a:xfrm>
              <a:off x="3817" y="4105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9"/>
            <p:cNvSpPr>
              <a:spLocks noChangeAspect="1" noChangeArrowheads="1"/>
            </p:cNvSpPr>
            <p:nvPr/>
          </p:nvSpPr>
          <p:spPr bwMode="auto">
            <a:xfrm>
              <a:off x="3865" y="4105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0"/>
            <p:cNvSpPr>
              <a:spLocks noChangeAspect="1" noChangeArrowheads="1"/>
            </p:cNvSpPr>
            <p:nvPr/>
          </p:nvSpPr>
          <p:spPr bwMode="auto">
            <a:xfrm>
              <a:off x="3794" y="4034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1"/>
            <p:cNvSpPr>
              <a:spLocks noChangeAspect="1" noChangeArrowheads="1"/>
            </p:cNvSpPr>
            <p:nvPr/>
          </p:nvSpPr>
          <p:spPr bwMode="auto">
            <a:xfrm>
              <a:off x="3746" y="4082"/>
              <a:ext cx="23" cy="23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12"/>
            <p:cNvSpPr>
              <a:spLocks noChangeAspect="1" noChangeArrowheads="1"/>
            </p:cNvSpPr>
            <p:nvPr/>
          </p:nvSpPr>
          <p:spPr bwMode="auto">
            <a:xfrm>
              <a:off x="3698" y="4034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3"/>
            <p:cNvSpPr>
              <a:spLocks noChangeAspect="1" noChangeArrowheads="1"/>
            </p:cNvSpPr>
            <p:nvPr/>
          </p:nvSpPr>
          <p:spPr bwMode="auto">
            <a:xfrm>
              <a:off x="3746" y="4034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14"/>
            <p:cNvSpPr>
              <a:spLocks noChangeAspect="1" noChangeArrowheads="1"/>
            </p:cNvSpPr>
            <p:nvPr/>
          </p:nvSpPr>
          <p:spPr bwMode="auto">
            <a:xfrm>
              <a:off x="3792" y="3863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5"/>
            <p:cNvSpPr>
              <a:spLocks noChangeAspect="1" noChangeArrowheads="1"/>
            </p:cNvSpPr>
            <p:nvPr/>
          </p:nvSpPr>
          <p:spPr bwMode="auto">
            <a:xfrm>
              <a:off x="3865" y="4057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16"/>
            <p:cNvSpPr>
              <a:spLocks noChangeAspect="1" noChangeArrowheads="1"/>
            </p:cNvSpPr>
            <p:nvPr/>
          </p:nvSpPr>
          <p:spPr bwMode="auto">
            <a:xfrm>
              <a:off x="3817" y="4009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17"/>
            <p:cNvSpPr>
              <a:spLocks noChangeAspect="1" noChangeArrowheads="1"/>
            </p:cNvSpPr>
            <p:nvPr/>
          </p:nvSpPr>
          <p:spPr bwMode="auto">
            <a:xfrm>
              <a:off x="3865" y="4009"/>
              <a:ext cx="23" cy="23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18"/>
            <p:cNvSpPr>
              <a:spLocks noChangeAspect="1" noChangeArrowheads="1"/>
            </p:cNvSpPr>
            <p:nvPr/>
          </p:nvSpPr>
          <p:spPr bwMode="auto">
            <a:xfrm>
              <a:off x="3890" y="3913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19"/>
            <p:cNvSpPr>
              <a:spLocks noChangeAspect="1" noChangeArrowheads="1"/>
            </p:cNvSpPr>
            <p:nvPr/>
          </p:nvSpPr>
          <p:spPr bwMode="auto">
            <a:xfrm>
              <a:off x="3842" y="3961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0"/>
            <p:cNvSpPr>
              <a:spLocks noChangeAspect="1" noChangeArrowheads="1"/>
            </p:cNvSpPr>
            <p:nvPr/>
          </p:nvSpPr>
          <p:spPr bwMode="auto">
            <a:xfrm>
              <a:off x="3794" y="3913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1"/>
            <p:cNvSpPr>
              <a:spLocks noChangeAspect="1" noChangeArrowheads="1"/>
            </p:cNvSpPr>
            <p:nvPr/>
          </p:nvSpPr>
          <p:spPr bwMode="auto">
            <a:xfrm>
              <a:off x="3842" y="3913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2"/>
            <p:cNvSpPr>
              <a:spLocks noChangeAspect="1" noChangeArrowheads="1"/>
            </p:cNvSpPr>
            <p:nvPr/>
          </p:nvSpPr>
          <p:spPr bwMode="auto">
            <a:xfrm>
              <a:off x="3941" y="3989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23"/>
            <p:cNvSpPr>
              <a:spLocks noChangeAspect="1" noChangeArrowheads="1"/>
            </p:cNvSpPr>
            <p:nvPr/>
          </p:nvSpPr>
          <p:spPr bwMode="auto">
            <a:xfrm>
              <a:off x="3893" y="4037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24"/>
            <p:cNvSpPr>
              <a:spLocks noChangeAspect="1" noChangeArrowheads="1"/>
            </p:cNvSpPr>
            <p:nvPr/>
          </p:nvSpPr>
          <p:spPr bwMode="auto">
            <a:xfrm>
              <a:off x="3817" y="3961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25"/>
            <p:cNvSpPr>
              <a:spLocks noChangeAspect="1" noChangeArrowheads="1"/>
            </p:cNvSpPr>
            <p:nvPr/>
          </p:nvSpPr>
          <p:spPr bwMode="auto">
            <a:xfrm>
              <a:off x="3893" y="3989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26"/>
            <p:cNvSpPr>
              <a:spLocks noChangeAspect="1" noChangeArrowheads="1"/>
            </p:cNvSpPr>
            <p:nvPr/>
          </p:nvSpPr>
          <p:spPr bwMode="auto">
            <a:xfrm>
              <a:off x="3744" y="4114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27"/>
            <p:cNvSpPr>
              <a:spLocks noChangeAspect="1" noChangeArrowheads="1"/>
            </p:cNvSpPr>
            <p:nvPr/>
          </p:nvSpPr>
          <p:spPr bwMode="auto">
            <a:xfrm>
              <a:off x="3843" y="4142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8"/>
            <p:cNvSpPr>
              <a:spLocks noChangeAspect="1" noChangeArrowheads="1"/>
            </p:cNvSpPr>
            <p:nvPr/>
          </p:nvSpPr>
          <p:spPr bwMode="auto">
            <a:xfrm>
              <a:off x="3865" y="4153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29"/>
            <p:cNvSpPr>
              <a:spLocks noChangeAspect="1" noChangeArrowheads="1"/>
            </p:cNvSpPr>
            <p:nvPr/>
          </p:nvSpPr>
          <p:spPr bwMode="auto">
            <a:xfrm>
              <a:off x="3795" y="4142"/>
              <a:ext cx="23" cy="23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30"/>
            <p:cNvSpPr>
              <a:spLocks noChangeAspect="1" noChangeArrowheads="1"/>
            </p:cNvSpPr>
            <p:nvPr/>
          </p:nvSpPr>
          <p:spPr bwMode="auto">
            <a:xfrm>
              <a:off x="3913" y="4150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31"/>
            <p:cNvSpPr>
              <a:spLocks noChangeAspect="1" noChangeArrowheads="1"/>
            </p:cNvSpPr>
            <p:nvPr/>
          </p:nvSpPr>
          <p:spPr bwMode="auto">
            <a:xfrm>
              <a:off x="3750" y="3961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32"/>
            <p:cNvSpPr>
              <a:spLocks noChangeAspect="1" noChangeArrowheads="1"/>
            </p:cNvSpPr>
            <p:nvPr/>
          </p:nvSpPr>
          <p:spPr bwMode="auto">
            <a:xfrm>
              <a:off x="4087" y="4007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33"/>
            <p:cNvSpPr>
              <a:spLocks noChangeAspect="1" noChangeArrowheads="1"/>
            </p:cNvSpPr>
            <p:nvPr/>
          </p:nvSpPr>
          <p:spPr bwMode="auto">
            <a:xfrm>
              <a:off x="3696" y="3984"/>
              <a:ext cx="23" cy="23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34"/>
            <p:cNvSpPr>
              <a:spLocks noChangeAspect="1" noChangeArrowheads="1"/>
            </p:cNvSpPr>
            <p:nvPr/>
          </p:nvSpPr>
          <p:spPr bwMode="auto">
            <a:xfrm>
              <a:off x="3744" y="3936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35"/>
            <p:cNvSpPr>
              <a:spLocks noChangeAspect="1" noChangeArrowheads="1"/>
            </p:cNvSpPr>
            <p:nvPr/>
          </p:nvSpPr>
          <p:spPr bwMode="auto">
            <a:xfrm>
              <a:off x="3968" y="3936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36"/>
            <p:cNvSpPr>
              <a:spLocks noChangeAspect="1" noChangeArrowheads="1"/>
            </p:cNvSpPr>
            <p:nvPr/>
          </p:nvSpPr>
          <p:spPr bwMode="auto">
            <a:xfrm>
              <a:off x="3920" y="3984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37"/>
            <p:cNvSpPr>
              <a:spLocks noChangeAspect="1" noChangeArrowheads="1"/>
            </p:cNvSpPr>
            <p:nvPr/>
          </p:nvSpPr>
          <p:spPr bwMode="auto">
            <a:xfrm>
              <a:off x="3872" y="3936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38"/>
            <p:cNvSpPr>
              <a:spLocks noChangeAspect="1" noChangeArrowheads="1"/>
            </p:cNvSpPr>
            <p:nvPr/>
          </p:nvSpPr>
          <p:spPr bwMode="auto">
            <a:xfrm>
              <a:off x="3920" y="3936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39"/>
            <p:cNvSpPr>
              <a:spLocks noChangeAspect="1" noChangeArrowheads="1"/>
            </p:cNvSpPr>
            <p:nvPr/>
          </p:nvSpPr>
          <p:spPr bwMode="auto">
            <a:xfrm>
              <a:off x="4080" y="3976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40"/>
            <p:cNvSpPr>
              <a:spLocks noChangeAspect="1" noChangeArrowheads="1"/>
            </p:cNvSpPr>
            <p:nvPr/>
          </p:nvSpPr>
          <p:spPr bwMode="auto">
            <a:xfrm>
              <a:off x="4039" y="3959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41"/>
            <p:cNvSpPr>
              <a:spLocks noChangeAspect="1" noChangeArrowheads="1"/>
            </p:cNvSpPr>
            <p:nvPr/>
          </p:nvSpPr>
          <p:spPr bwMode="auto">
            <a:xfrm>
              <a:off x="3991" y="3911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42"/>
            <p:cNvSpPr>
              <a:spLocks noChangeAspect="1" noChangeArrowheads="1"/>
            </p:cNvSpPr>
            <p:nvPr/>
          </p:nvSpPr>
          <p:spPr bwMode="auto">
            <a:xfrm>
              <a:off x="4039" y="3911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43"/>
            <p:cNvSpPr>
              <a:spLocks noChangeAspect="1" noChangeArrowheads="1"/>
            </p:cNvSpPr>
            <p:nvPr/>
          </p:nvSpPr>
          <p:spPr bwMode="auto">
            <a:xfrm>
              <a:off x="4064" y="3815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44"/>
            <p:cNvSpPr>
              <a:spLocks noChangeAspect="1" noChangeArrowheads="1"/>
            </p:cNvSpPr>
            <p:nvPr/>
          </p:nvSpPr>
          <p:spPr bwMode="auto">
            <a:xfrm>
              <a:off x="4016" y="3863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45"/>
            <p:cNvSpPr>
              <a:spLocks noChangeAspect="1" noChangeArrowheads="1"/>
            </p:cNvSpPr>
            <p:nvPr/>
          </p:nvSpPr>
          <p:spPr bwMode="auto">
            <a:xfrm>
              <a:off x="3968" y="3815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46"/>
            <p:cNvSpPr>
              <a:spLocks noChangeAspect="1" noChangeArrowheads="1"/>
            </p:cNvSpPr>
            <p:nvPr/>
          </p:nvSpPr>
          <p:spPr bwMode="auto">
            <a:xfrm>
              <a:off x="4016" y="3815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47"/>
            <p:cNvSpPr>
              <a:spLocks noChangeAspect="1" noChangeArrowheads="1"/>
            </p:cNvSpPr>
            <p:nvPr/>
          </p:nvSpPr>
          <p:spPr bwMode="auto">
            <a:xfrm>
              <a:off x="3840" y="3840"/>
              <a:ext cx="23" cy="23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48"/>
            <p:cNvSpPr>
              <a:spLocks noChangeAspect="1" noChangeArrowheads="1"/>
            </p:cNvSpPr>
            <p:nvPr/>
          </p:nvSpPr>
          <p:spPr bwMode="auto">
            <a:xfrm>
              <a:off x="4067" y="3939"/>
              <a:ext cx="23" cy="23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49"/>
            <p:cNvSpPr>
              <a:spLocks noChangeAspect="1" noChangeArrowheads="1"/>
            </p:cNvSpPr>
            <p:nvPr/>
          </p:nvSpPr>
          <p:spPr bwMode="auto">
            <a:xfrm>
              <a:off x="3991" y="3863"/>
              <a:ext cx="23" cy="23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50"/>
            <p:cNvSpPr>
              <a:spLocks noChangeAspect="1" noChangeArrowheads="1"/>
            </p:cNvSpPr>
            <p:nvPr/>
          </p:nvSpPr>
          <p:spPr bwMode="auto">
            <a:xfrm>
              <a:off x="4067" y="3891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51"/>
            <p:cNvSpPr>
              <a:spLocks noChangeAspect="1" noChangeArrowheads="1"/>
            </p:cNvSpPr>
            <p:nvPr/>
          </p:nvSpPr>
          <p:spPr bwMode="auto">
            <a:xfrm>
              <a:off x="3918" y="4016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52"/>
            <p:cNvSpPr>
              <a:spLocks noChangeAspect="1" noChangeArrowheads="1"/>
            </p:cNvSpPr>
            <p:nvPr/>
          </p:nvSpPr>
          <p:spPr bwMode="auto">
            <a:xfrm>
              <a:off x="3936" y="4176"/>
              <a:ext cx="23" cy="23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53"/>
            <p:cNvSpPr>
              <a:spLocks noChangeAspect="1" noChangeArrowheads="1"/>
            </p:cNvSpPr>
            <p:nvPr/>
          </p:nvSpPr>
          <p:spPr bwMode="auto">
            <a:xfrm>
              <a:off x="4032" y="4176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54"/>
            <p:cNvSpPr>
              <a:spLocks noChangeAspect="1" noChangeArrowheads="1"/>
            </p:cNvSpPr>
            <p:nvPr/>
          </p:nvSpPr>
          <p:spPr bwMode="auto">
            <a:xfrm>
              <a:off x="3840" y="4080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55"/>
            <p:cNvSpPr>
              <a:spLocks noChangeAspect="1" noChangeArrowheads="1"/>
            </p:cNvSpPr>
            <p:nvPr/>
          </p:nvSpPr>
          <p:spPr bwMode="auto">
            <a:xfrm>
              <a:off x="4112" y="4052"/>
              <a:ext cx="23" cy="23"/>
            </a:xfrm>
            <a:prstGeom prst="ellipse">
              <a:avLst/>
            </a:prstGeom>
            <a:solidFill>
              <a:srgbClr val="6600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56"/>
            <p:cNvSpPr>
              <a:spLocks noChangeAspect="1" noChangeArrowheads="1"/>
            </p:cNvSpPr>
            <p:nvPr/>
          </p:nvSpPr>
          <p:spPr bwMode="auto">
            <a:xfrm>
              <a:off x="3924" y="3863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5486400" y="655320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Jewett M. </a:t>
            </a:r>
            <a:r>
              <a:rPr lang="en-US" sz="1400" dirty="0" err="1" smtClean="0"/>
              <a:t>SynBio</a:t>
            </a:r>
            <a:r>
              <a:rPr lang="en-US" sz="1400" dirty="0" smtClean="0"/>
              <a:t> 4.0 Conference. March 9, 2009</a:t>
            </a:r>
            <a:endParaRPr lang="en-US" sz="1400" dirty="0"/>
          </a:p>
        </p:txBody>
      </p:sp>
    </p:spTree>
  </p:cSld>
  <p:clrMapOvr>
    <a:masterClrMapping/>
  </p:clrMapOvr>
  <p:transition advTm="18514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Large-scale Batch Reactions for Cell-free Protein Synthesis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646" t="38335" r="26281" b="17134"/>
          <a:stretch>
            <a:fillRect/>
          </a:stretch>
        </p:blipFill>
        <p:spPr bwMode="auto">
          <a:xfrm>
            <a:off x="762000" y="2057400"/>
            <a:ext cx="7315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Luc and </a:t>
            </a:r>
            <a:r>
              <a:rPr lang="en-US" dirty="0" err="1" smtClean="0">
                <a:solidFill>
                  <a:schemeClr val="accent1"/>
                </a:solidFill>
              </a:rPr>
              <a:t>eGFP</a:t>
            </a:r>
            <a:r>
              <a:rPr lang="en-US" dirty="0" smtClean="0">
                <a:solidFill>
                  <a:schemeClr val="accent1"/>
                </a:solidFill>
              </a:rPr>
              <a:t> maturation time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50026"/>
          <a:stretch>
            <a:fillRect/>
          </a:stretch>
        </p:blipFill>
        <p:spPr bwMode="auto">
          <a:xfrm>
            <a:off x="533400" y="3505200"/>
            <a:ext cx="3810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50000"/>
          <a:stretch>
            <a:fillRect/>
          </a:stretch>
        </p:blipFill>
        <p:spPr bwMode="auto">
          <a:xfrm>
            <a:off x="5029200" y="3657600"/>
            <a:ext cx="3657600" cy="29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24524" t="29688" r="2562" b="32812"/>
          <a:stretch>
            <a:fillRect/>
          </a:stretch>
        </p:blipFill>
        <p:spPr bwMode="auto">
          <a:xfrm>
            <a:off x="1524000" y="1752600"/>
            <a:ext cx="632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71600"/>
            <a:ext cx="8915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Study of messenger RNA inactivation and protein degradation in an Escherichia coli cell-free expression system</a:t>
            </a: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Presented by Jessica Perez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MIT Department of Biological Engineering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Advanced Topics in Synthetic Biology (20.385)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April </a:t>
            </a:r>
            <a:r>
              <a:rPr lang="en-US" dirty="0" smtClean="0">
                <a:solidFill>
                  <a:schemeClr val="tx1"/>
                </a:solidFill>
              </a:rPr>
              <a:t>20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2011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819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Jonghyeon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Shin and Vincent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Norieaux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advTm="1056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Cell-free expression </a:t>
            </a:r>
            <a:r>
              <a:rPr lang="en-US" dirty="0" smtClean="0">
                <a:solidFill>
                  <a:schemeClr val="accent1"/>
                </a:solidFill>
              </a:rPr>
              <a:t>systems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642562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Modified from </a:t>
            </a:r>
            <a:r>
              <a:rPr lang="en-US" sz="1400" dirty="0" err="1" smtClean="0"/>
              <a:t>Cappuccio</a:t>
            </a:r>
            <a:r>
              <a:rPr lang="en-US" sz="1400" dirty="0" smtClean="0"/>
              <a:t> et al 2008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10" name="Picture 9" descr="Cell Free System P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371600"/>
            <a:ext cx="6400800" cy="4964074"/>
          </a:xfrm>
          <a:prstGeom prst="rect">
            <a:avLst/>
          </a:prstGeom>
        </p:spPr>
      </p:pic>
    </p:spTree>
  </p:cSld>
  <p:clrMapOvr>
    <a:masterClrMapping/>
  </p:clrMapOvr>
  <p:transition advTm="7151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Goal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Balance of production and inactivation for</a:t>
            </a:r>
          </a:p>
          <a:p>
            <a:pPr algn="ctr"/>
            <a:r>
              <a:rPr lang="en-US" sz="3200" dirty="0" smtClean="0"/>
              <a:t> in vitro synthetic biology</a:t>
            </a:r>
            <a:endParaRPr lang="en-US" sz="3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9600" y="2286000"/>
          <a:ext cx="8001000" cy="4320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mRNA Inactivation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Protein Degradation</a:t>
                      </a:r>
                      <a:endParaRPr lang="en-US" sz="2800" dirty="0"/>
                    </a:p>
                  </a:txBody>
                  <a:tcPr/>
                </a:tc>
              </a:tr>
              <a:tr h="3802156"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baseline="0" dirty="0" smtClean="0"/>
                        <a:t>Small </a:t>
                      </a:r>
                      <a:r>
                        <a:rPr lang="en-US" sz="2400" baseline="0" dirty="0" err="1" smtClean="0"/>
                        <a:t>ribonuclease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en-US" sz="2400" baseline="0" dirty="0" err="1" smtClean="0"/>
                        <a:t>MazF</a:t>
                      </a:r>
                      <a:r>
                        <a:rPr lang="en-US" sz="2400" baseline="0" dirty="0" smtClean="0"/>
                        <a:t>, inactivates mRNA by cleavage</a:t>
                      </a:r>
                      <a:endParaRPr lang="en-US" sz="2400" dirty="0" smtClean="0"/>
                    </a:p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Endogenous</a:t>
                      </a:r>
                      <a:r>
                        <a:rPr lang="en-US" sz="2400" baseline="0" dirty="0" smtClean="0"/>
                        <a:t>  AAA proteases , directed by </a:t>
                      </a:r>
                      <a:r>
                        <a:rPr lang="en-US" sz="2400" baseline="0" dirty="0" err="1" smtClean="0"/>
                        <a:t>degron</a:t>
                      </a:r>
                      <a:r>
                        <a:rPr lang="en-US" sz="2400" baseline="0" dirty="0" smtClean="0"/>
                        <a:t> degradation tags, degrade proteins</a:t>
                      </a: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219200" y="5486400"/>
            <a:ext cx="2819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38400" y="5410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ACA</a:t>
            </a:r>
            <a:endParaRPr lang="en-US" sz="2400" b="1" dirty="0"/>
          </a:p>
        </p:txBody>
      </p:sp>
      <p:sp>
        <p:nvSpPr>
          <p:cNvPr id="12" name="Pie 11"/>
          <p:cNvSpPr/>
          <p:nvPr/>
        </p:nvSpPr>
        <p:spPr>
          <a:xfrm rot="1355414">
            <a:off x="2006518" y="5519114"/>
            <a:ext cx="706182" cy="696572"/>
          </a:xfrm>
          <a:prstGeom prst="pie">
            <a:avLst>
              <a:gd name="adj1" fmla="val 20291944"/>
              <a:gd name="adj2" fmla="val 16200000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6096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MazF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5181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mRNA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2860729" y="6018508"/>
            <a:ext cx="92990" cy="202731"/>
          </a:xfrm>
          <a:custGeom>
            <a:avLst/>
            <a:gdLst>
              <a:gd name="connsiteX0" fmla="*/ 15498 w 92990"/>
              <a:gd name="connsiteY0" fmla="*/ 0 h 202731"/>
              <a:gd name="connsiteX1" fmla="*/ 15498 w 92990"/>
              <a:gd name="connsiteY1" fmla="*/ 0 h 202731"/>
              <a:gd name="connsiteX2" fmla="*/ 0 w 92990"/>
              <a:gd name="connsiteY2" fmla="*/ 139485 h 202731"/>
              <a:gd name="connsiteX3" fmla="*/ 15498 w 92990"/>
              <a:gd name="connsiteY3" fmla="*/ 185980 h 202731"/>
              <a:gd name="connsiteX4" fmla="*/ 92990 w 92990"/>
              <a:gd name="connsiteY4" fmla="*/ 201478 h 202731"/>
              <a:gd name="connsiteX5" fmla="*/ 92990 w 92990"/>
              <a:gd name="connsiteY5" fmla="*/ 201478 h 202731"/>
              <a:gd name="connsiteX6" fmla="*/ 61993 w 92990"/>
              <a:gd name="connsiteY6" fmla="*/ 123987 h 202731"/>
              <a:gd name="connsiteX7" fmla="*/ 15498 w 92990"/>
              <a:gd name="connsiteY7" fmla="*/ 0 h 20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990" h="202731">
                <a:moveTo>
                  <a:pt x="15498" y="0"/>
                </a:moveTo>
                <a:lnTo>
                  <a:pt x="15498" y="0"/>
                </a:lnTo>
                <a:cubicBezTo>
                  <a:pt x="10332" y="46495"/>
                  <a:pt x="0" y="92704"/>
                  <a:pt x="0" y="139485"/>
                </a:cubicBezTo>
                <a:cubicBezTo>
                  <a:pt x="0" y="155822"/>
                  <a:pt x="2741" y="175775"/>
                  <a:pt x="15498" y="185980"/>
                </a:cubicBezTo>
                <a:cubicBezTo>
                  <a:pt x="36437" y="202731"/>
                  <a:pt x="67364" y="201478"/>
                  <a:pt x="92990" y="201478"/>
                </a:cubicBezTo>
                <a:lnTo>
                  <a:pt x="92990" y="201478"/>
                </a:lnTo>
                <a:lnTo>
                  <a:pt x="61993" y="123987"/>
                </a:lnTo>
                <a:lnTo>
                  <a:pt x="15498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015712" y="5925519"/>
            <a:ext cx="92990" cy="123986"/>
          </a:xfrm>
          <a:custGeom>
            <a:avLst/>
            <a:gdLst>
              <a:gd name="connsiteX0" fmla="*/ 0 w 92990"/>
              <a:gd name="connsiteY0" fmla="*/ 0 h 123986"/>
              <a:gd name="connsiteX1" fmla="*/ 0 w 92990"/>
              <a:gd name="connsiteY1" fmla="*/ 0 h 123986"/>
              <a:gd name="connsiteX2" fmla="*/ 0 w 92990"/>
              <a:gd name="connsiteY2" fmla="*/ 0 h 123986"/>
              <a:gd name="connsiteX3" fmla="*/ 92990 w 92990"/>
              <a:gd name="connsiteY3" fmla="*/ 123986 h 123986"/>
              <a:gd name="connsiteX4" fmla="*/ 92990 w 92990"/>
              <a:gd name="connsiteY4" fmla="*/ 123986 h 123986"/>
              <a:gd name="connsiteX5" fmla="*/ 0 w 92990"/>
              <a:gd name="connsiteY5" fmla="*/ 0 h 12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90" h="12398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92990" y="123986"/>
                </a:lnTo>
                <a:lnTo>
                  <a:pt x="92990" y="1239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031210" y="5910020"/>
            <a:ext cx="46495" cy="123987"/>
          </a:xfrm>
          <a:custGeom>
            <a:avLst/>
            <a:gdLst>
              <a:gd name="connsiteX0" fmla="*/ 0 w 46495"/>
              <a:gd name="connsiteY0" fmla="*/ 0 h 123987"/>
              <a:gd name="connsiteX1" fmla="*/ 0 w 46495"/>
              <a:gd name="connsiteY1" fmla="*/ 92990 h 123987"/>
              <a:gd name="connsiteX2" fmla="*/ 46495 w 46495"/>
              <a:gd name="connsiteY2" fmla="*/ 123987 h 123987"/>
              <a:gd name="connsiteX3" fmla="*/ 46495 w 46495"/>
              <a:gd name="connsiteY3" fmla="*/ 123987 h 123987"/>
              <a:gd name="connsiteX4" fmla="*/ 46495 w 46495"/>
              <a:gd name="connsiteY4" fmla="*/ 123987 h 123987"/>
              <a:gd name="connsiteX5" fmla="*/ 0 w 46495"/>
              <a:gd name="connsiteY5" fmla="*/ 0 h 12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95" h="123987">
                <a:moveTo>
                  <a:pt x="0" y="0"/>
                </a:moveTo>
                <a:lnTo>
                  <a:pt x="0" y="92990"/>
                </a:lnTo>
                <a:lnTo>
                  <a:pt x="46495" y="123987"/>
                </a:lnTo>
                <a:lnTo>
                  <a:pt x="46495" y="123987"/>
                </a:lnTo>
                <a:lnTo>
                  <a:pt x="46495" y="12398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590801" y="6080502"/>
            <a:ext cx="130444" cy="167898"/>
          </a:xfrm>
          <a:custGeom>
            <a:avLst/>
            <a:gdLst>
              <a:gd name="connsiteX0" fmla="*/ 77491 w 77491"/>
              <a:gd name="connsiteY0" fmla="*/ 0 h 216976"/>
              <a:gd name="connsiteX1" fmla="*/ 0 w 77491"/>
              <a:gd name="connsiteY1" fmla="*/ 185979 h 216976"/>
              <a:gd name="connsiteX2" fmla="*/ 0 w 77491"/>
              <a:gd name="connsiteY2" fmla="*/ 185979 h 216976"/>
              <a:gd name="connsiteX3" fmla="*/ 77491 w 77491"/>
              <a:gd name="connsiteY3" fmla="*/ 216976 h 216976"/>
              <a:gd name="connsiteX4" fmla="*/ 77491 w 77491"/>
              <a:gd name="connsiteY4" fmla="*/ 0 h 21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91" h="216976">
                <a:moveTo>
                  <a:pt x="77491" y="0"/>
                </a:moveTo>
                <a:lnTo>
                  <a:pt x="0" y="185979"/>
                </a:lnTo>
                <a:lnTo>
                  <a:pt x="0" y="185979"/>
                </a:lnTo>
                <a:lnTo>
                  <a:pt x="77491" y="216976"/>
                </a:lnTo>
                <a:lnTo>
                  <a:pt x="77491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0" idx="1"/>
          </p:cNvCxnSpPr>
          <p:nvPr/>
        </p:nvCxnSpPr>
        <p:spPr>
          <a:xfrm rot="10800000">
            <a:off x="762000" y="563880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4038600" y="563880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257800"/>
            <a:ext cx="2286000" cy="117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400800" y="650182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Modified from Langer et al 1995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ransition advTm="5162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Endogenous mRNA inactivation rate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50878" t="29688" r="5198" b="21875"/>
          <a:stretch>
            <a:fillRect/>
          </a:stretch>
        </p:blipFill>
        <p:spPr bwMode="auto">
          <a:xfrm>
            <a:off x="228600" y="2971800"/>
            <a:ext cx="516193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l="15740" t="35938" r="50878" b="15625"/>
          <a:stretch>
            <a:fillRect/>
          </a:stretch>
        </p:blipFill>
        <p:spPr bwMode="auto">
          <a:xfrm>
            <a:off x="5569975" y="2667000"/>
            <a:ext cx="32692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16002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Experimental data: Accumulation </a:t>
            </a:r>
            <a:r>
              <a:rPr lang="en-US" sz="2800" dirty="0" smtClean="0"/>
              <a:t>of the reporter protein </a:t>
            </a:r>
            <a:r>
              <a:rPr lang="en-US" sz="2800" dirty="0" smtClean="0"/>
              <a:t>after  transcription blocked by </a:t>
            </a:r>
            <a:r>
              <a:rPr lang="en-US" sz="2800" dirty="0" err="1" smtClean="0"/>
              <a:t>Tagetin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54102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deGFP</a:t>
            </a:r>
            <a:r>
              <a:rPr lang="en-US" sz="2400" dirty="0" smtClean="0">
                <a:solidFill>
                  <a:srgbClr val="FF0000"/>
                </a:solidFill>
              </a:rPr>
              <a:t> inactivation rate= 0.077 /min or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13 min average half life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9352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mRNA inactivation with </a:t>
            </a:r>
            <a:r>
              <a:rPr lang="en-US" dirty="0" err="1" smtClean="0">
                <a:solidFill>
                  <a:schemeClr val="accent1"/>
                </a:solidFill>
              </a:rPr>
              <a:t>MazF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32504" t="54327" r="49521" b="18750"/>
          <a:stretch>
            <a:fillRect/>
          </a:stretch>
        </p:blipFill>
        <p:spPr bwMode="auto">
          <a:xfrm>
            <a:off x="4724400" y="15240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0479" t="26562" r="29722" b="45673"/>
          <a:stretch>
            <a:fillRect/>
          </a:stretch>
        </p:blipFill>
        <p:spPr bwMode="auto">
          <a:xfrm>
            <a:off x="1219200" y="1371600"/>
            <a:ext cx="318951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0479" t="54327" r="29722" b="18750"/>
          <a:stretch>
            <a:fillRect/>
          </a:stretch>
        </p:blipFill>
        <p:spPr bwMode="auto">
          <a:xfrm>
            <a:off x="1295400" y="4038600"/>
            <a:ext cx="318951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24400" y="4267200"/>
            <a:ext cx="441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deGFP</a:t>
            </a:r>
            <a:r>
              <a:rPr lang="en-US" sz="3200" dirty="0" smtClean="0">
                <a:solidFill>
                  <a:srgbClr val="FF0000"/>
                </a:solidFill>
              </a:rPr>
              <a:t> t1/2=5min at 36 </a:t>
            </a:r>
            <a:r>
              <a:rPr lang="en-US" sz="3200" dirty="0" err="1" smtClean="0">
                <a:solidFill>
                  <a:srgbClr val="FF0000"/>
                </a:solidFill>
              </a:rPr>
              <a:t>nM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MazF</a:t>
            </a:r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mRNA inactivation is tunable with </a:t>
            </a:r>
            <a:r>
              <a:rPr lang="en-US" sz="3200" dirty="0" err="1" smtClean="0">
                <a:solidFill>
                  <a:srgbClr val="FF0000"/>
                </a:solidFill>
              </a:rPr>
              <a:t>MazF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8204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Protein </a:t>
            </a:r>
            <a:r>
              <a:rPr lang="en-US" dirty="0" smtClean="0">
                <a:solidFill>
                  <a:schemeClr val="accent1"/>
                </a:solidFill>
              </a:rPr>
              <a:t>degradation with </a:t>
            </a:r>
            <a:r>
              <a:rPr lang="en-US" dirty="0" err="1" smtClean="0">
                <a:solidFill>
                  <a:schemeClr val="accent1"/>
                </a:solidFill>
              </a:rPr>
              <a:t>degrons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54392" t="26563" r="23646" b="45312"/>
          <a:stretch>
            <a:fillRect/>
          </a:stretch>
        </p:blipFill>
        <p:spPr bwMode="auto">
          <a:xfrm>
            <a:off x="685800" y="1905000"/>
            <a:ext cx="4127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4392" t="54688" r="23646" b="17187"/>
          <a:stretch>
            <a:fillRect/>
          </a:stretch>
        </p:blipFill>
        <p:spPr bwMode="auto">
          <a:xfrm>
            <a:off x="4876800" y="1905000"/>
            <a:ext cx="391583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28800" y="1600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0.1 </a:t>
            </a:r>
            <a:r>
              <a:rPr lang="en-US" sz="2000" dirty="0" err="1" smtClean="0"/>
              <a:t>nM</a:t>
            </a:r>
            <a:r>
              <a:rPr lang="en-US" sz="2000" dirty="0" smtClean="0"/>
              <a:t> plasmid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158109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1.0 </a:t>
            </a:r>
            <a:r>
              <a:rPr lang="en-US" sz="2000" dirty="0" err="1" smtClean="0"/>
              <a:t>nM</a:t>
            </a:r>
            <a:r>
              <a:rPr lang="en-US" sz="2000" dirty="0" smtClean="0"/>
              <a:t> plasmid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5791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Panel A= </a:t>
            </a:r>
            <a:r>
              <a:rPr lang="en-US" sz="2000" dirty="0" err="1" smtClean="0"/>
              <a:t>SsrA</a:t>
            </a:r>
            <a:r>
              <a:rPr lang="en-US" sz="2000" dirty="0" smtClean="0"/>
              <a:t> 60% protein degradation</a:t>
            </a:r>
          </a:p>
          <a:p>
            <a:r>
              <a:rPr lang="en-US" sz="2000" dirty="0" smtClean="0"/>
              <a:t>Panel B=</a:t>
            </a:r>
            <a:r>
              <a:rPr lang="en-US" sz="2000" dirty="0" err="1" smtClean="0"/>
              <a:t>OmpA</a:t>
            </a:r>
            <a:r>
              <a:rPr lang="en-US" sz="2000" dirty="0" smtClean="0"/>
              <a:t> 75% protein degradation</a:t>
            </a:r>
            <a:endParaRPr lang="en-US" sz="2000" dirty="0"/>
          </a:p>
        </p:txBody>
      </p:sp>
    </p:spTree>
  </p:cSld>
  <p:clrMapOvr>
    <a:masterClrMapping/>
  </p:clrMapOvr>
  <p:transition advTm="7168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Concurrent mRNA inactivation protein degradation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53739" t="25000" r="29413" b="48558"/>
          <a:stretch>
            <a:fillRect/>
          </a:stretch>
        </p:blipFill>
        <p:spPr bwMode="auto">
          <a:xfrm>
            <a:off x="812800" y="1752600"/>
            <a:ext cx="3454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3739" t="51442" r="29413" b="21875"/>
          <a:stretch>
            <a:fillRect/>
          </a:stretch>
        </p:blipFill>
        <p:spPr bwMode="auto">
          <a:xfrm>
            <a:off x="4800600" y="1828800"/>
            <a:ext cx="3124200" cy="278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257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Prediction matched within 1% of total protein production</a:t>
            </a: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mRNA inactivation and protein degradation effects add linearly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6708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Summary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Pitfall</a:t>
            </a:r>
          </a:p>
          <a:p>
            <a:pPr lvl="1"/>
            <a:r>
              <a:rPr lang="en-US" dirty="0" smtClean="0"/>
              <a:t>Lack of mRNA inactivation specificity</a:t>
            </a:r>
          </a:p>
          <a:p>
            <a:pPr lvl="1"/>
            <a:r>
              <a:rPr lang="en-US" dirty="0" smtClean="0"/>
              <a:t>Additional factors need to be added</a:t>
            </a:r>
          </a:p>
          <a:p>
            <a:pPr lvl="1"/>
            <a:r>
              <a:rPr lang="en-US" dirty="0" smtClean="0"/>
              <a:t>Analyzing effect of multiple protein expression</a:t>
            </a:r>
          </a:p>
          <a:p>
            <a:pPr lvl="1"/>
            <a:r>
              <a:rPr lang="en-US" dirty="0" smtClean="0"/>
              <a:t>mRNA inactivatio</a:t>
            </a:r>
            <a:r>
              <a:rPr lang="en-US" dirty="0" smtClean="0"/>
              <a:t>n model </a:t>
            </a:r>
            <a:r>
              <a:rPr lang="en-US" dirty="0" err="1" smtClean="0"/>
              <a:t>vs</a:t>
            </a:r>
            <a:r>
              <a:rPr lang="en-US" dirty="0" smtClean="0"/>
              <a:t> Northern blot</a:t>
            </a:r>
            <a:endParaRPr lang="en-US" dirty="0" smtClean="0"/>
          </a:p>
          <a:p>
            <a:r>
              <a:rPr lang="en-US" dirty="0" smtClean="0"/>
              <a:t>Significance</a:t>
            </a:r>
          </a:p>
          <a:p>
            <a:pPr lvl="1"/>
            <a:r>
              <a:rPr lang="en-US" dirty="0" smtClean="0"/>
              <a:t>Opens up in vitro synthetic biology applications</a:t>
            </a:r>
          </a:p>
          <a:p>
            <a:pPr lvl="1"/>
            <a:r>
              <a:rPr lang="en-US" dirty="0" smtClean="0"/>
              <a:t>Step towards inactivation and degradation tools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advTm="902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3119</TotalTime>
  <Words>832</Words>
  <Application>Microsoft Office PowerPoint</Application>
  <PresentationFormat>On-screen Show (4:3)</PresentationFormat>
  <Paragraphs>95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Chassis</vt:lpstr>
      <vt:lpstr>Study of messenger RNA inactivation and protein degradation in an Escherichia coli cell-free expression system </vt:lpstr>
      <vt:lpstr>Cell-free expression systems</vt:lpstr>
      <vt:lpstr>Goal</vt:lpstr>
      <vt:lpstr>Endogenous mRNA inactivation rate</vt:lpstr>
      <vt:lpstr>mRNA inactivation with MazF</vt:lpstr>
      <vt:lpstr>Protein degradation with degrons</vt:lpstr>
      <vt:lpstr>Concurrent mRNA inactivation protein degradation</vt:lpstr>
      <vt:lpstr>Summary</vt:lpstr>
      <vt:lpstr>Large-scale Batch Reactions for Cell-free Protein Synthesis</vt:lpstr>
      <vt:lpstr>Luc and eGFP maturation time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Chassis</dc:title>
  <dc:creator>Jessica</dc:creator>
  <cp:lastModifiedBy>Jessica</cp:lastModifiedBy>
  <cp:revision>12</cp:revision>
  <dcterms:created xsi:type="dcterms:W3CDTF">2011-04-12T02:45:52Z</dcterms:created>
  <dcterms:modified xsi:type="dcterms:W3CDTF">2011-04-20T20:47:14Z</dcterms:modified>
</cp:coreProperties>
</file>