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2"/>
  </p:notesMasterIdLst>
  <p:sldIdLst>
    <p:sldId id="256" r:id="rId2"/>
    <p:sldId id="264" r:id="rId3"/>
    <p:sldId id="257" r:id="rId4"/>
    <p:sldId id="263" r:id="rId5"/>
    <p:sldId id="267" r:id="rId6"/>
    <p:sldId id="259" r:id="rId7"/>
    <p:sldId id="262" r:id="rId8"/>
    <p:sldId id="258" r:id="rId9"/>
    <p:sldId id="266" r:id="rId10"/>
    <p:sldId id="260"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74524" autoAdjust="0"/>
  </p:normalViewPr>
  <p:slideViewPr>
    <p:cSldViewPr>
      <p:cViewPr varScale="1">
        <p:scale>
          <a:sx n="83" d="100"/>
          <a:sy n="83" d="100"/>
        </p:scale>
        <p:origin x="-178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C68B88-2E32-4F19-9013-BA564FA086C5}" type="datetimeFigureOut">
              <a:rPr lang="en-US" smtClean="0"/>
              <a:t>5/16/2012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22A39D-45BE-4EAC-A9E3-1E62A1782B63}"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Unlike previous</a:t>
            </a:r>
            <a:r>
              <a:rPr lang="en-US" baseline="0" dirty="0" smtClean="0"/>
              <a:t> papers, this is not one experiment, but a story of a series of experiments</a:t>
            </a:r>
          </a:p>
          <a:p>
            <a:pPr>
              <a:buFont typeface="Arial" pitchFamily="34" charset="0"/>
              <a:buChar char="•"/>
            </a:pPr>
            <a:r>
              <a:rPr lang="en-US" baseline="0" dirty="0" smtClean="0"/>
              <a:t>Thierry </a:t>
            </a:r>
            <a:r>
              <a:rPr lang="en-US" baseline="0" dirty="0" err="1" smtClean="0"/>
              <a:t>Heidmann</a:t>
            </a:r>
            <a:r>
              <a:rPr lang="en-US" baseline="0" dirty="0" smtClean="0"/>
              <a:t> principle investigator that created Phoenix</a:t>
            </a:r>
          </a:p>
          <a:p>
            <a:pPr>
              <a:buFont typeface="Arial" pitchFamily="34" charset="0"/>
              <a:buChar char="•"/>
            </a:pPr>
            <a:r>
              <a:rPr lang="en-US" baseline="0" dirty="0" smtClean="0"/>
              <a:t>Article talks about possible fears</a:t>
            </a:r>
          </a:p>
          <a:p>
            <a:pPr>
              <a:buFont typeface="Arial" pitchFamily="34" charset="0"/>
              <a:buChar char="•"/>
            </a:pPr>
            <a:r>
              <a:rPr lang="en-US" baseline="0" dirty="0" smtClean="0"/>
              <a:t>Retroviruses may have led to the development of the placenta giving time for a fetus to mature and allowing mammals to have evolutionary success</a:t>
            </a:r>
          </a:p>
          <a:p>
            <a:endParaRPr lang="en-US" baseline="0" dirty="0" smtClean="0"/>
          </a:p>
        </p:txBody>
      </p:sp>
      <p:sp>
        <p:nvSpPr>
          <p:cNvPr id="4" name="Slide Number Placeholder 3"/>
          <p:cNvSpPr>
            <a:spLocks noGrp="1"/>
          </p:cNvSpPr>
          <p:nvPr>
            <p:ph type="sldNum" sz="quarter" idx="10"/>
          </p:nvPr>
        </p:nvSpPr>
        <p:spPr/>
        <p:txBody>
          <a:bodyPr/>
          <a:lstStyle/>
          <a:p>
            <a:fld id="{0222A39D-45BE-4EAC-A9E3-1E62A1782B63}" type="slidenum">
              <a:rPr lang="en-US" smtClean="0"/>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Oldest was thought to be only 1 million years old</a:t>
            </a:r>
          </a:p>
          <a:p>
            <a:pPr>
              <a:buFont typeface="Arial" pitchFamily="34" charset="0"/>
              <a:buChar char="•"/>
            </a:pPr>
            <a:r>
              <a:rPr lang="en-US" dirty="0" smtClean="0"/>
              <a:t>HIV could</a:t>
            </a:r>
            <a:r>
              <a:rPr lang="en-US" baseline="0" dirty="0" smtClean="0"/>
              <a:t> be come endogenous but it’s unlikely</a:t>
            </a:r>
            <a:endParaRPr lang="en-US" dirty="0"/>
          </a:p>
        </p:txBody>
      </p:sp>
      <p:sp>
        <p:nvSpPr>
          <p:cNvPr id="4" name="Slide Number Placeholder 3"/>
          <p:cNvSpPr>
            <a:spLocks noGrp="1"/>
          </p:cNvSpPr>
          <p:nvPr>
            <p:ph type="sldNum" sz="quarter" idx="10"/>
          </p:nvPr>
        </p:nvSpPr>
        <p:spPr/>
        <p:txBody>
          <a:bodyPr/>
          <a:lstStyle/>
          <a:p>
            <a:fld id="{0222A39D-45BE-4EAC-A9E3-1E62A1782B63}" type="slidenum">
              <a:rPr lang="en-US" smtClean="0"/>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Can a drug be</a:t>
            </a:r>
            <a:r>
              <a:rPr lang="en-US" baseline="0" dirty="0" smtClean="0"/>
              <a:t> developed that would protect humans against HIV the way that monkeys are able to be protected with their </a:t>
            </a:r>
            <a:r>
              <a:rPr lang="en-US" baseline="0" dirty="0" err="1" smtClean="0"/>
              <a:t>PtERV</a:t>
            </a:r>
            <a:endParaRPr lang="en-US" baseline="0" dirty="0" smtClean="0"/>
          </a:p>
          <a:p>
            <a:r>
              <a:rPr lang="en-US" baseline="0" dirty="0" smtClean="0"/>
              <a:t>Maybe use a therapy to accelerate the mutation of HIV in order for it to mutate out of its lethality </a:t>
            </a:r>
            <a:r>
              <a:rPr lang="en-US" baseline="0" dirty="0" err="1" smtClean="0"/>
              <a:t>Koronis</a:t>
            </a:r>
            <a:r>
              <a:rPr lang="en-US" baseline="0" dirty="0" smtClean="0"/>
              <a:t> Inc.</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0222A39D-45BE-4EAC-A9E3-1E62A1782B63}" type="slidenum">
              <a:rPr lang="en-US" smtClean="0"/>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We’ve seen titles that hype success and seem</a:t>
            </a:r>
            <a:r>
              <a:rPr lang="en-US" baseline="0" dirty="0" smtClean="0"/>
              <a:t> to ignore or downplay dangers</a:t>
            </a:r>
          </a:p>
          <a:p>
            <a:pPr>
              <a:buFont typeface="Arial" pitchFamily="34" charset="0"/>
              <a:buChar char="•"/>
            </a:pPr>
            <a:r>
              <a:rPr lang="en-US" baseline="0" dirty="0" smtClean="0"/>
              <a:t>Genomic engineering</a:t>
            </a:r>
          </a:p>
          <a:p>
            <a:pPr>
              <a:buFont typeface="Arial" pitchFamily="34" charset="0"/>
              <a:buNone/>
            </a:pPr>
            <a:r>
              <a:rPr lang="en-US" baseline="0" dirty="0" smtClean="0"/>
              <a:t>	never explicitly stated, but keeps saying viruses are able to make us evolve, it goes on to show how we are able to control viruses, next step is controlling them to make us evolve?</a:t>
            </a:r>
          </a:p>
          <a:p>
            <a:r>
              <a:rPr lang="en-US" baseline="0" dirty="0" smtClean="0"/>
              <a:t>	pg 13 quote</a:t>
            </a:r>
            <a:endParaRPr lang="en-US" dirty="0"/>
          </a:p>
        </p:txBody>
      </p:sp>
      <p:sp>
        <p:nvSpPr>
          <p:cNvPr id="4" name="Slide Number Placeholder 3"/>
          <p:cNvSpPr>
            <a:spLocks noGrp="1"/>
          </p:cNvSpPr>
          <p:nvPr>
            <p:ph type="sldNum" sz="quarter" idx="10"/>
          </p:nvPr>
        </p:nvSpPr>
        <p:spPr/>
        <p:txBody>
          <a:bodyPr/>
          <a:lstStyle/>
          <a:p>
            <a:fld id="{0222A39D-45BE-4EAC-A9E3-1E62A1782B63}" type="slidenum">
              <a:rPr lang="en-US" smtClean="0"/>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22A39D-45BE-4EAC-A9E3-1E62A1782B63}"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73A26F-6E4B-4702-9FD2-D1298312C737}" type="datetimeFigureOut">
              <a:rPr lang="en-US" smtClean="0"/>
              <a:pPr/>
              <a:t>5/16/2012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DF04C-F9F0-4E1A-85E8-88DD5C38CA0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73A26F-6E4B-4702-9FD2-D1298312C737}" type="datetimeFigureOut">
              <a:rPr lang="en-US" smtClean="0"/>
              <a:pPr/>
              <a:t>5/16/2012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DF04C-F9F0-4E1A-85E8-88DD5C38CA0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73A26F-6E4B-4702-9FD2-D1298312C737}" type="datetimeFigureOut">
              <a:rPr lang="en-US" smtClean="0"/>
              <a:pPr/>
              <a:t>5/16/2012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DF04C-F9F0-4E1A-85E8-88DD5C38CA0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73A26F-6E4B-4702-9FD2-D1298312C737}" type="datetimeFigureOut">
              <a:rPr lang="en-US" smtClean="0"/>
              <a:pPr/>
              <a:t>5/16/2012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DF04C-F9F0-4E1A-85E8-88DD5C38CA0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73A26F-6E4B-4702-9FD2-D1298312C737}" type="datetimeFigureOut">
              <a:rPr lang="en-US" smtClean="0"/>
              <a:pPr/>
              <a:t>5/16/2012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DF04C-F9F0-4E1A-85E8-88DD5C38CA0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73A26F-6E4B-4702-9FD2-D1298312C737}" type="datetimeFigureOut">
              <a:rPr lang="en-US" smtClean="0"/>
              <a:pPr/>
              <a:t>5/16/2012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7DF04C-F9F0-4E1A-85E8-88DD5C38CA0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73A26F-6E4B-4702-9FD2-D1298312C737}" type="datetimeFigureOut">
              <a:rPr lang="en-US" smtClean="0"/>
              <a:pPr/>
              <a:t>5/16/2012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7DF04C-F9F0-4E1A-85E8-88DD5C38CA0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73A26F-6E4B-4702-9FD2-D1298312C737}" type="datetimeFigureOut">
              <a:rPr lang="en-US" smtClean="0"/>
              <a:pPr/>
              <a:t>5/16/2012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7DF04C-F9F0-4E1A-85E8-88DD5C38CA0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73A26F-6E4B-4702-9FD2-D1298312C737}" type="datetimeFigureOut">
              <a:rPr lang="en-US" smtClean="0"/>
              <a:pPr/>
              <a:t>5/16/2012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7DF04C-F9F0-4E1A-85E8-88DD5C38CA0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73A26F-6E4B-4702-9FD2-D1298312C737}" type="datetimeFigureOut">
              <a:rPr lang="en-US" smtClean="0"/>
              <a:pPr/>
              <a:t>5/16/2012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7DF04C-F9F0-4E1A-85E8-88DD5C38CA0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73A26F-6E4B-4702-9FD2-D1298312C737}" type="datetimeFigureOut">
              <a:rPr lang="en-US" smtClean="0"/>
              <a:pPr/>
              <a:t>5/16/2012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7DF04C-F9F0-4E1A-85E8-88DD5C38CA0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73A26F-6E4B-4702-9FD2-D1298312C737}" type="datetimeFigureOut">
              <a:rPr lang="en-US" smtClean="0"/>
              <a:pPr/>
              <a:t>5/16/2012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DF04C-F9F0-4E1A-85E8-88DD5C38CA0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1735294"/>
            <a:ext cx="7162800" cy="762000"/>
          </a:xfrm>
        </p:spPr>
        <p:txBody>
          <a:bodyPr/>
          <a:lstStyle/>
          <a:p>
            <a:r>
              <a:rPr lang="en-US" dirty="0" smtClean="0"/>
              <a:t>Darwin’s Surprise</a:t>
            </a:r>
            <a:endParaRPr lang="en-US" dirty="0"/>
          </a:p>
        </p:txBody>
      </p:sp>
      <p:sp>
        <p:nvSpPr>
          <p:cNvPr id="3" name="Subtitle 2"/>
          <p:cNvSpPr>
            <a:spLocks noGrp="1"/>
          </p:cNvSpPr>
          <p:nvPr>
            <p:ph type="subTitle" idx="1"/>
          </p:nvPr>
        </p:nvSpPr>
        <p:spPr>
          <a:xfrm>
            <a:off x="1426029" y="3448424"/>
            <a:ext cx="7162800" cy="1752600"/>
          </a:xfrm>
        </p:spPr>
        <p:txBody>
          <a:bodyPr>
            <a:normAutofit/>
          </a:bodyPr>
          <a:lstStyle/>
          <a:p>
            <a:r>
              <a:rPr lang="en-US" sz="3000" dirty="0" smtClean="0"/>
              <a:t>Presented by Donnie </a:t>
            </a:r>
            <a:r>
              <a:rPr lang="en-US" sz="3000" dirty="0" err="1" smtClean="0"/>
              <a:t>Turlington</a:t>
            </a:r>
            <a:endParaRPr lang="en-US" sz="3000" dirty="0" smtClean="0"/>
          </a:p>
          <a:p>
            <a:r>
              <a:rPr lang="en-US" sz="3000" dirty="0" smtClean="0"/>
              <a:t>May 16, 2012</a:t>
            </a:r>
            <a:endParaRPr lang="en-US" sz="3000" dirty="0"/>
          </a:p>
        </p:txBody>
      </p:sp>
      <p:sp>
        <p:nvSpPr>
          <p:cNvPr id="4" name="Rectangle 3"/>
          <p:cNvSpPr/>
          <p:nvPr/>
        </p:nvSpPr>
        <p:spPr>
          <a:xfrm>
            <a:off x="0" y="0"/>
            <a:ext cx="996576" cy="6858000"/>
          </a:xfrm>
          <a:prstGeom prst="rect">
            <a:avLst/>
          </a:prstGeom>
          <a:gradFill flip="none" rotWithShape="1">
            <a:gsLst>
              <a:gs pos="0">
                <a:schemeClr val="accent2">
                  <a:lumMod val="40000"/>
                  <a:lumOff val="60000"/>
                </a:schemeClr>
              </a:gs>
              <a:gs pos="100000">
                <a:srgbClr val="FF0000"/>
              </a:gs>
            </a:gsLst>
            <a:path path="circle">
              <a:fillToRect l="100000" t="100000"/>
            </a:path>
            <a:tileRect r="-100000" b="-100000"/>
          </a:gradFill>
          <a:ln>
            <a:gradFill flip="none" rotWithShape="1">
              <a:gsLst>
                <a:gs pos="0">
                  <a:schemeClr val="accent2">
                    <a:lumMod val="40000"/>
                    <a:lumOff val="60000"/>
                  </a:schemeClr>
                </a:gs>
                <a:gs pos="100000">
                  <a:srgbClr val="FF0000"/>
                </a:gs>
              </a:gsLst>
              <a:path path="circle">
                <a:fillToRect l="100000" t="100000"/>
              </a:path>
              <a:tileRect r="-100000" b="-100000"/>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Times New Roman"/>
            </a:endParaRPr>
          </a:p>
        </p:txBody>
      </p:sp>
      <p:sp>
        <p:nvSpPr>
          <p:cNvPr id="5" name="TextBox 4"/>
          <p:cNvSpPr txBox="1"/>
          <p:nvPr/>
        </p:nvSpPr>
        <p:spPr>
          <a:xfrm>
            <a:off x="1447800" y="2421093"/>
            <a:ext cx="7162800" cy="646331"/>
          </a:xfrm>
          <a:prstGeom prst="rect">
            <a:avLst/>
          </a:prstGeom>
          <a:noFill/>
        </p:spPr>
        <p:txBody>
          <a:bodyPr wrap="square" rtlCol="0">
            <a:spAutoFit/>
          </a:bodyPr>
          <a:lstStyle/>
          <a:p>
            <a:pPr algn="ctr"/>
            <a:r>
              <a:rPr lang="en-US" dirty="0" smtClean="0"/>
              <a:t>Why are evolutionary biologists bringing back extinct deadly viruses?</a:t>
            </a:r>
          </a:p>
          <a:p>
            <a:pPr algn="ctr"/>
            <a:r>
              <a:rPr lang="en-US" dirty="0"/>
              <a:t>b</a:t>
            </a:r>
            <a:r>
              <a:rPr lang="en-US" smtClean="0"/>
              <a:t>y </a:t>
            </a:r>
            <a:r>
              <a:rPr lang="en-US" dirty="0"/>
              <a:t>Michael Specter (December 2007</a:t>
            </a:r>
            <a:r>
              <a:rPr lang="en-US"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smtClean="0"/>
              <a:t>Questions?</a:t>
            </a:r>
            <a:endParaRPr lang="en-US" sz="6000" dirty="0"/>
          </a:p>
        </p:txBody>
      </p:sp>
      <p:sp>
        <p:nvSpPr>
          <p:cNvPr id="3" name="Content Placeholder 2"/>
          <p:cNvSpPr>
            <a:spLocks noGrp="1"/>
          </p:cNvSpPr>
          <p:nvPr>
            <p:ph idx="1"/>
          </p:nvPr>
        </p:nvSpPr>
        <p:spPr/>
        <p:txBody>
          <a:bodyPr/>
          <a:lstStyle/>
          <a:p>
            <a:endParaRPr lang="en-US"/>
          </a:p>
        </p:txBody>
      </p:sp>
      <p:sp>
        <p:nvSpPr>
          <p:cNvPr id="4" name="Rectangle 3"/>
          <p:cNvSpPr/>
          <p:nvPr/>
        </p:nvSpPr>
        <p:spPr>
          <a:xfrm>
            <a:off x="457200" y="1481866"/>
            <a:ext cx="8229600" cy="189140"/>
          </a:xfrm>
          <a:prstGeom prst="rect">
            <a:avLst/>
          </a:prstGeom>
          <a:gradFill flip="none" rotWithShape="1">
            <a:gsLst>
              <a:gs pos="0">
                <a:srgbClr val="FF0000"/>
              </a:gs>
              <a:gs pos="100000">
                <a:schemeClr val="accent2">
                  <a:lumMod val="40000"/>
                  <a:lumOff val="60000"/>
                </a:schemeClr>
              </a:gs>
            </a:gsLst>
            <a:path path="circle">
              <a:fillToRect l="100000" t="100000"/>
            </a:path>
            <a:tileRect r="-100000" b="-100000"/>
          </a:gradFill>
          <a:ln>
            <a:gradFill flip="none" rotWithShape="1">
              <a:gsLst>
                <a:gs pos="0">
                  <a:srgbClr val="FF0000"/>
                </a:gs>
                <a:gs pos="100000">
                  <a:srgbClr val="FFFFFF"/>
                </a:gs>
              </a:gsLst>
              <a:path path="circle">
                <a:fillToRect l="100000" t="100000"/>
              </a:path>
              <a:tileRect r="-100000" b="-100000"/>
            </a:gra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Background</a:t>
            </a:r>
          </a:p>
          <a:p>
            <a:r>
              <a:rPr lang="en-US" dirty="0" smtClean="0"/>
              <a:t>What was done and </a:t>
            </a:r>
            <a:r>
              <a:rPr lang="en-US" dirty="0" smtClean="0"/>
              <a:t>why</a:t>
            </a:r>
          </a:p>
          <a:p>
            <a:r>
              <a:rPr lang="en-US" dirty="0" smtClean="0"/>
              <a:t>HIV as a </a:t>
            </a:r>
            <a:r>
              <a:rPr lang="en-US" dirty="0" smtClean="0"/>
              <a:t>retrovirus</a:t>
            </a:r>
            <a:endParaRPr lang="en-US" dirty="0" smtClean="0"/>
          </a:p>
          <a:p>
            <a:r>
              <a:rPr lang="en-US" dirty="0" smtClean="0"/>
              <a:t>Significance of research</a:t>
            </a:r>
            <a:endParaRPr lang="en-US" dirty="0" smtClean="0"/>
          </a:p>
          <a:p>
            <a:r>
              <a:rPr lang="en-US" dirty="0" smtClean="0"/>
              <a:t>Context</a:t>
            </a:r>
            <a:endParaRPr lang="en-US" dirty="0" smtClean="0"/>
          </a:p>
          <a:p>
            <a:r>
              <a:rPr lang="en-US" dirty="0" smtClean="0"/>
              <a:t>Other recent </a:t>
            </a:r>
            <a:r>
              <a:rPr lang="en-US" dirty="0"/>
              <a:t>e</a:t>
            </a:r>
            <a:r>
              <a:rPr lang="en-US" dirty="0" smtClean="0"/>
              <a:t>xamples</a:t>
            </a:r>
          </a:p>
        </p:txBody>
      </p:sp>
      <p:sp>
        <p:nvSpPr>
          <p:cNvPr id="4" name="Rectangle 3"/>
          <p:cNvSpPr/>
          <p:nvPr/>
        </p:nvSpPr>
        <p:spPr>
          <a:xfrm>
            <a:off x="457200" y="1447800"/>
            <a:ext cx="8229600" cy="189140"/>
          </a:xfrm>
          <a:prstGeom prst="rect">
            <a:avLst/>
          </a:prstGeom>
          <a:gradFill flip="none" rotWithShape="1">
            <a:gsLst>
              <a:gs pos="0">
                <a:srgbClr val="FF0000"/>
              </a:gs>
              <a:gs pos="100000">
                <a:schemeClr val="accent2">
                  <a:lumMod val="40000"/>
                  <a:lumOff val="60000"/>
                </a:schemeClr>
              </a:gs>
            </a:gsLst>
            <a:path path="circle">
              <a:fillToRect l="100000" t="100000"/>
            </a:path>
            <a:tileRect r="-100000" b="-100000"/>
          </a:gradFill>
          <a:ln>
            <a:gradFill flip="none" rotWithShape="1">
              <a:gsLst>
                <a:gs pos="0">
                  <a:srgbClr val="FF0000"/>
                </a:gs>
                <a:gs pos="100000">
                  <a:srgbClr val="FFFFFF"/>
                </a:gs>
              </a:gsLst>
              <a:path path="circle">
                <a:fillToRect l="100000" t="100000"/>
              </a:path>
              <a:tileRect r="-100000" b="-100000"/>
            </a:gra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t>Retrovirus</a:t>
            </a:r>
            <a:r>
              <a:rPr lang="en-US" dirty="0" smtClean="0"/>
              <a:t>: an RNA virus that replicates in a host cell using reverse transcriptase </a:t>
            </a:r>
          </a:p>
          <a:p>
            <a:r>
              <a:rPr lang="en-US" b="1" dirty="0" err="1" smtClean="0"/>
              <a:t>Paleovirology</a:t>
            </a:r>
            <a:r>
              <a:rPr lang="en-US" b="1" dirty="0" smtClean="0"/>
              <a:t>:</a:t>
            </a:r>
            <a:r>
              <a:rPr lang="en-US" dirty="0" smtClean="0"/>
              <a:t> study of ancient viruses in fossils or in DNA</a:t>
            </a:r>
          </a:p>
          <a:p>
            <a:pPr lvl="1"/>
            <a:r>
              <a:rPr lang="en-US" dirty="0" smtClean="0"/>
              <a:t>Want to study modern diseases by studying genetic history of ancient viruses</a:t>
            </a:r>
          </a:p>
          <a:p>
            <a:r>
              <a:rPr lang="en-US" dirty="0" smtClean="0"/>
              <a:t>Approximately 8% of our DNA is filled with pieces of old retroviruses</a:t>
            </a:r>
          </a:p>
          <a:p>
            <a:pPr lvl="1"/>
            <a:r>
              <a:rPr lang="en-US" dirty="0" smtClean="0"/>
              <a:t>Called endogenous retroviruses</a:t>
            </a:r>
          </a:p>
          <a:p>
            <a:r>
              <a:rPr lang="en-US" dirty="0" smtClean="0"/>
              <a:t>These viruses may have played a major role in our evolution</a:t>
            </a:r>
          </a:p>
          <a:p>
            <a:endParaRPr lang="en-US" dirty="0"/>
          </a:p>
        </p:txBody>
      </p:sp>
      <p:sp>
        <p:nvSpPr>
          <p:cNvPr id="4" name="Rectangle 3"/>
          <p:cNvSpPr/>
          <p:nvPr/>
        </p:nvSpPr>
        <p:spPr>
          <a:xfrm>
            <a:off x="457200" y="1447800"/>
            <a:ext cx="8229600" cy="189140"/>
          </a:xfrm>
          <a:prstGeom prst="rect">
            <a:avLst/>
          </a:prstGeom>
          <a:gradFill flip="none" rotWithShape="1">
            <a:gsLst>
              <a:gs pos="0">
                <a:srgbClr val="FF0000"/>
              </a:gs>
              <a:gs pos="100000">
                <a:schemeClr val="accent2">
                  <a:lumMod val="40000"/>
                  <a:lumOff val="60000"/>
                </a:schemeClr>
              </a:gs>
            </a:gsLst>
            <a:path path="circle">
              <a:fillToRect l="100000" t="100000"/>
            </a:path>
            <a:tileRect r="-100000" b="-100000"/>
          </a:gradFill>
          <a:ln>
            <a:gradFill flip="none" rotWithShape="1">
              <a:gsLst>
                <a:gs pos="0">
                  <a:srgbClr val="FF0000"/>
                </a:gs>
                <a:gs pos="100000">
                  <a:srgbClr val="FFFFFF"/>
                </a:gs>
              </a:gsLst>
              <a:path path="circle">
                <a:fillToRect l="100000" t="100000"/>
              </a:path>
              <a:tileRect r="-100000" b="-100000"/>
            </a:gra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was done and why?</a:t>
            </a:r>
            <a:endParaRPr lang="en-US" dirty="0"/>
          </a:p>
        </p:txBody>
      </p:sp>
      <p:sp>
        <p:nvSpPr>
          <p:cNvPr id="3" name="Content Placeholder 2"/>
          <p:cNvSpPr>
            <a:spLocks noGrp="1"/>
          </p:cNvSpPr>
          <p:nvPr>
            <p:ph idx="1"/>
          </p:nvPr>
        </p:nvSpPr>
        <p:spPr/>
        <p:txBody>
          <a:bodyPr>
            <a:normAutofit lnSpcReduction="10000"/>
          </a:bodyPr>
          <a:lstStyle/>
          <a:p>
            <a:r>
              <a:rPr lang="en-US" dirty="0" smtClean="0"/>
              <a:t>In 2006, a virus in the human genome was reassembled and tested</a:t>
            </a:r>
          </a:p>
          <a:p>
            <a:pPr lvl="1"/>
            <a:r>
              <a:rPr lang="en-US" dirty="0" smtClean="0"/>
              <a:t>Inserted itself into the human genome</a:t>
            </a:r>
          </a:p>
          <a:p>
            <a:pPr lvl="1"/>
            <a:r>
              <a:rPr lang="en-US" dirty="0" smtClean="0"/>
              <a:t>Called “Phoenix”</a:t>
            </a:r>
          </a:p>
          <a:p>
            <a:r>
              <a:rPr lang="en-US" dirty="0" smtClean="0"/>
              <a:t>Sheds light on how HIV operates and on how humans evolved</a:t>
            </a:r>
          </a:p>
          <a:p>
            <a:pPr lvl="1"/>
            <a:r>
              <a:rPr lang="en-US" dirty="0" smtClean="0"/>
              <a:t>Ancient viruses are a possible reason for live birth in mammals</a:t>
            </a:r>
          </a:p>
          <a:p>
            <a:r>
              <a:rPr lang="en-US" dirty="0" smtClean="0"/>
              <a:t>Have experienced HIV type viruses before</a:t>
            </a:r>
            <a:endParaRPr lang="en-US" dirty="0"/>
          </a:p>
        </p:txBody>
      </p:sp>
      <p:sp>
        <p:nvSpPr>
          <p:cNvPr id="4" name="Rectangle 3"/>
          <p:cNvSpPr/>
          <p:nvPr/>
        </p:nvSpPr>
        <p:spPr>
          <a:xfrm>
            <a:off x="457200" y="1481866"/>
            <a:ext cx="8229600" cy="189140"/>
          </a:xfrm>
          <a:prstGeom prst="rect">
            <a:avLst/>
          </a:prstGeom>
          <a:gradFill flip="none" rotWithShape="1">
            <a:gsLst>
              <a:gs pos="0">
                <a:srgbClr val="FF0000"/>
              </a:gs>
              <a:gs pos="100000">
                <a:schemeClr val="accent2">
                  <a:lumMod val="40000"/>
                  <a:lumOff val="60000"/>
                </a:schemeClr>
              </a:gs>
            </a:gsLst>
            <a:path path="circle">
              <a:fillToRect l="100000" t="100000"/>
            </a:path>
            <a:tileRect r="-100000" b="-100000"/>
          </a:gradFill>
          <a:ln>
            <a:gradFill flip="none" rotWithShape="1">
              <a:gsLst>
                <a:gs pos="0">
                  <a:srgbClr val="FF0000"/>
                </a:gs>
                <a:gs pos="100000">
                  <a:srgbClr val="FFFFFF"/>
                </a:gs>
              </a:gsLst>
              <a:path path="circle">
                <a:fillToRect l="100000" t="100000"/>
              </a:path>
              <a:tileRect r="-100000" b="-100000"/>
            </a:gra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HIV</a:t>
            </a:r>
            <a:endParaRPr lang="en-US" dirty="0"/>
          </a:p>
        </p:txBody>
      </p:sp>
      <p:sp>
        <p:nvSpPr>
          <p:cNvPr id="3" name="Content Placeholder 2"/>
          <p:cNvSpPr>
            <a:spLocks noGrp="1"/>
          </p:cNvSpPr>
          <p:nvPr>
            <p:ph idx="1"/>
          </p:nvPr>
        </p:nvSpPr>
        <p:spPr>
          <a:xfrm>
            <a:off x="457200" y="1722437"/>
            <a:ext cx="5181600" cy="4525963"/>
          </a:xfrm>
        </p:spPr>
        <p:txBody>
          <a:bodyPr>
            <a:normAutofit fontScale="70000" lnSpcReduction="20000"/>
          </a:bodyPr>
          <a:lstStyle/>
          <a:p>
            <a:r>
              <a:rPr lang="en-US" dirty="0" smtClean="0"/>
              <a:t>HIV is a </a:t>
            </a:r>
            <a:r>
              <a:rPr lang="en-US" dirty="0" err="1" smtClean="0"/>
              <a:t>lentivirus</a:t>
            </a:r>
            <a:r>
              <a:rPr lang="en-US" dirty="0" smtClean="0"/>
              <a:t>, “slow” virus</a:t>
            </a:r>
          </a:p>
          <a:p>
            <a:r>
              <a:rPr lang="en-US" dirty="0" smtClean="0"/>
              <a:t>They were assumed to have evolved recently</a:t>
            </a:r>
          </a:p>
          <a:p>
            <a:pPr lvl="1"/>
            <a:r>
              <a:rPr lang="en-US" dirty="0" smtClean="0"/>
              <a:t>Do not become endogenous, must infect reproductive cells</a:t>
            </a:r>
          </a:p>
          <a:p>
            <a:pPr lvl="1"/>
            <a:r>
              <a:rPr lang="en-US" dirty="0" smtClean="0"/>
              <a:t>Discovery of a </a:t>
            </a:r>
            <a:r>
              <a:rPr lang="en-US" dirty="0" err="1" smtClean="0"/>
              <a:t>lentivirus</a:t>
            </a:r>
            <a:r>
              <a:rPr lang="en-US" dirty="0" smtClean="0"/>
              <a:t> in the European rabbit</a:t>
            </a:r>
          </a:p>
          <a:p>
            <a:r>
              <a:rPr lang="en-US" dirty="0" smtClean="0"/>
              <a:t>Use of rabbit as a small mammal to study HIV?</a:t>
            </a:r>
          </a:p>
          <a:p>
            <a:r>
              <a:rPr lang="en-US" dirty="0" smtClean="0"/>
              <a:t>Koalas now being used to study evolution of retroviruses</a:t>
            </a:r>
          </a:p>
          <a:p>
            <a:r>
              <a:rPr lang="en-US" dirty="0" smtClean="0"/>
              <a:t>New HIV drug to accelerate lifecycle and add to mutations, making HIV less threatening</a:t>
            </a:r>
          </a:p>
          <a:p>
            <a:pPr lvl="1"/>
            <a:endParaRPr lang="en-US" dirty="0"/>
          </a:p>
        </p:txBody>
      </p:sp>
      <p:sp>
        <p:nvSpPr>
          <p:cNvPr id="4" name="Rectangle 3"/>
          <p:cNvSpPr/>
          <p:nvPr/>
        </p:nvSpPr>
        <p:spPr>
          <a:xfrm>
            <a:off x="457200" y="1447800"/>
            <a:ext cx="8229600" cy="189140"/>
          </a:xfrm>
          <a:prstGeom prst="rect">
            <a:avLst/>
          </a:prstGeom>
          <a:gradFill flip="none" rotWithShape="1">
            <a:gsLst>
              <a:gs pos="0">
                <a:srgbClr val="FF0000"/>
              </a:gs>
              <a:gs pos="100000">
                <a:schemeClr val="accent2">
                  <a:lumMod val="40000"/>
                  <a:lumOff val="60000"/>
                </a:schemeClr>
              </a:gs>
            </a:gsLst>
            <a:path path="circle">
              <a:fillToRect l="100000" t="100000"/>
            </a:path>
            <a:tileRect r="-100000" b="-100000"/>
          </a:gradFill>
          <a:ln>
            <a:gradFill flip="none" rotWithShape="1">
              <a:gsLst>
                <a:gs pos="0">
                  <a:srgbClr val="FF0000"/>
                </a:gs>
                <a:gs pos="100000">
                  <a:srgbClr val="FFFFFF"/>
                </a:gs>
              </a:gsLst>
              <a:path path="circle">
                <a:fillToRect l="100000" t="100000"/>
              </a:path>
              <a:tileRect r="-100000" b="-100000"/>
            </a:gra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Times New Roman"/>
            </a:endParaRPr>
          </a:p>
        </p:txBody>
      </p:sp>
      <p:pic>
        <p:nvPicPr>
          <p:cNvPr id="1026" name="Picture 2"/>
          <p:cNvPicPr>
            <a:picLocks noChangeAspect="1" noChangeArrowheads="1"/>
          </p:cNvPicPr>
          <p:nvPr/>
        </p:nvPicPr>
        <p:blipFill>
          <a:blip r:embed="rId3" cstate="print"/>
          <a:srcRect/>
          <a:stretch>
            <a:fillRect/>
          </a:stretch>
        </p:blipFill>
        <p:spPr bwMode="auto">
          <a:xfrm>
            <a:off x="5562600" y="1676400"/>
            <a:ext cx="2876550" cy="3438525"/>
          </a:xfrm>
          <a:prstGeom prst="rect">
            <a:avLst/>
          </a:prstGeom>
          <a:noFill/>
          <a:ln w="9525">
            <a:noFill/>
            <a:miter lim="800000"/>
            <a:headEnd/>
            <a:tailEnd/>
          </a:ln>
        </p:spPr>
      </p:pic>
      <p:sp>
        <p:nvSpPr>
          <p:cNvPr id="6" name="TextBox 5"/>
          <p:cNvSpPr txBox="1"/>
          <p:nvPr/>
        </p:nvSpPr>
        <p:spPr>
          <a:xfrm>
            <a:off x="5562600" y="5087779"/>
            <a:ext cx="2819400" cy="246221"/>
          </a:xfrm>
          <a:prstGeom prst="rect">
            <a:avLst/>
          </a:prstGeom>
          <a:noFill/>
        </p:spPr>
        <p:txBody>
          <a:bodyPr wrap="square" rtlCol="0">
            <a:spAutoFit/>
          </a:bodyPr>
          <a:lstStyle/>
          <a:p>
            <a:pPr algn="ctr"/>
            <a:r>
              <a:rPr lang="en-US" sz="1000" dirty="0" smtClean="0"/>
              <a:t>www. koala-bear.org</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Significance</a:t>
            </a:r>
            <a:endParaRPr lang="en-US" dirty="0"/>
          </a:p>
        </p:txBody>
      </p:sp>
      <p:sp>
        <p:nvSpPr>
          <p:cNvPr id="3" name="Content Placeholder 2"/>
          <p:cNvSpPr>
            <a:spLocks noGrp="1"/>
          </p:cNvSpPr>
          <p:nvPr>
            <p:ph idx="1"/>
          </p:nvPr>
        </p:nvSpPr>
        <p:spPr/>
        <p:txBody>
          <a:bodyPr>
            <a:normAutofit fontScale="92500"/>
          </a:bodyPr>
          <a:lstStyle/>
          <a:p>
            <a:r>
              <a:rPr lang="en-US" dirty="0" smtClean="0"/>
              <a:t>A new way to study and possibly treat retroviruses, specifically HIV and cancer</a:t>
            </a:r>
          </a:p>
          <a:p>
            <a:r>
              <a:rPr lang="en-US" dirty="0" smtClean="0"/>
              <a:t>Better preparation for future viral outbreaks</a:t>
            </a:r>
          </a:p>
          <a:p>
            <a:r>
              <a:rPr lang="en-US" dirty="0" smtClean="0"/>
              <a:t>Proof of and information about our evolutionary heritage</a:t>
            </a:r>
          </a:p>
          <a:p>
            <a:pPr lvl="1"/>
            <a:r>
              <a:rPr lang="en-US" dirty="0" smtClean="0"/>
              <a:t>Benefits of retroviruses (</a:t>
            </a:r>
            <a:r>
              <a:rPr lang="en-US" dirty="0" err="1" smtClean="0"/>
              <a:t>PtERV</a:t>
            </a:r>
            <a:r>
              <a:rPr lang="en-US" dirty="0" smtClean="0"/>
              <a:t> in monkeys and gorillas prevent HIV from damaging immune systems)</a:t>
            </a:r>
          </a:p>
          <a:p>
            <a:pPr lvl="1"/>
            <a:r>
              <a:rPr lang="en-US" dirty="0" smtClean="0"/>
              <a:t>Humans have TRIM5a that is effective against </a:t>
            </a:r>
            <a:r>
              <a:rPr lang="en-US" dirty="0" err="1" smtClean="0"/>
              <a:t>PtERV</a:t>
            </a:r>
            <a:endParaRPr lang="en-US" dirty="0" smtClean="0"/>
          </a:p>
          <a:p>
            <a:pPr>
              <a:buNone/>
            </a:pPr>
            <a:endParaRPr lang="en-US" dirty="0" smtClean="0"/>
          </a:p>
          <a:p>
            <a:endParaRPr lang="en-US" dirty="0" smtClean="0"/>
          </a:p>
        </p:txBody>
      </p:sp>
      <p:sp>
        <p:nvSpPr>
          <p:cNvPr id="4" name="Rectangle 3"/>
          <p:cNvSpPr/>
          <p:nvPr/>
        </p:nvSpPr>
        <p:spPr>
          <a:xfrm>
            <a:off x="457200" y="1481866"/>
            <a:ext cx="8229600" cy="189140"/>
          </a:xfrm>
          <a:prstGeom prst="rect">
            <a:avLst/>
          </a:prstGeom>
          <a:gradFill flip="none" rotWithShape="1">
            <a:gsLst>
              <a:gs pos="0">
                <a:srgbClr val="FF0000"/>
              </a:gs>
              <a:gs pos="100000">
                <a:schemeClr val="accent2">
                  <a:lumMod val="40000"/>
                  <a:lumOff val="60000"/>
                </a:schemeClr>
              </a:gs>
            </a:gsLst>
            <a:path path="circle">
              <a:fillToRect l="100000" t="100000"/>
            </a:path>
            <a:tileRect r="-100000" b="-100000"/>
          </a:gradFill>
          <a:ln>
            <a:gradFill flip="none" rotWithShape="1">
              <a:gsLst>
                <a:gs pos="0">
                  <a:srgbClr val="FF0000"/>
                </a:gs>
                <a:gs pos="100000">
                  <a:srgbClr val="FFFFFF"/>
                </a:gs>
              </a:gsLst>
              <a:path path="circle">
                <a:fillToRect l="100000" t="100000"/>
              </a:path>
              <a:tileRect r="-100000" b="-100000"/>
            </a:gra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So what has been done with this research?</a:t>
            </a:r>
          </a:p>
          <a:p>
            <a:pPr lvl="1"/>
            <a:r>
              <a:rPr lang="en-US" dirty="0" err="1" smtClean="0"/>
              <a:t>Koronis</a:t>
            </a:r>
            <a:r>
              <a:rPr lang="en-US" dirty="0" smtClean="0"/>
              <a:t> still in trial phase of anti-HIV drug</a:t>
            </a:r>
          </a:p>
          <a:p>
            <a:r>
              <a:rPr lang="en-US" dirty="0" smtClean="0"/>
              <a:t>Hype of success, denial of safety concerns?</a:t>
            </a:r>
          </a:p>
          <a:p>
            <a:r>
              <a:rPr lang="en-US" dirty="0" smtClean="0"/>
              <a:t>Genomic engineering using viruses?</a:t>
            </a:r>
          </a:p>
          <a:p>
            <a:pPr lvl="1"/>
            <a:r>
              <a:rPr lang="en-US" dirty="0" smtClean="0"/>
              <a:t>What do we need to know and decide before doing this?</a:t>
            </a:r>
          </a:p>
          <a:p>
            <a:r>
              <a:rPr lang="en-US" dirty="0" smtClean="0"/>
              <a:t>The mess surrounding H5N1 and other manipulated viruses</a:t>
            </a:r>
          </a:p>
          <a:p>
            <a:r>
              <a:rPr lang="en-US" dirty="0" smtClean="0"/>
              <a:t>This paper vs. a true scientific paper?</a:t>
            </a:r>
            <a:endParaRPr lang="en-US" dirty="0"/>
          </a:p>
        </p:txBody>
      </p:sp>
      <p:sp>
        <p:nvSpPr>
          <p:cNvPr id="4" name="Title 3"/>
          <p:cNvSpPr>
            <a:spLocks noGrp="1"/>
          </p:cNvSpPr>
          <p:nvPr>
            <p:ph type="title"/>
          </p:nvPr>
        </p:nvSpPr>
        <p:spPr/>
        <p:txBody>
          <a:bodyPr/>
          <a:lstStyle/>
          <a:p>
            <a:r>
              <a:rPr lang="en-US" dirty="0" smtClean="0"/>
              <a:t>Context</a:t>
            </a:r>
            <a:endParaRPr lang="en-US" dirty="0"/>
          </a:p>
        </p:txBody>
      </p:sp>
      <p:sp>
        <p:nvSpPr>
          <p:cNvPr id="5" name="Rectangle 4"/>
          <p:cNvSpPr/>
          <p:nvPr/>
        </p:nvSpPr>
        <p:spPr>
          <a:xfrm>
            <a:off x="457200" y="1481866"/>
            <a:ext cx="8229600" cy="189140"/>
          </a:xfrm>
          <a:prstGeom prst="rect">
            <a:avLst/>
          </a:prstGeom>
          <a:gradFill flip="none" rotWithShape="1">
            <a:gsLst>
              <a:gs pos="0">
                <a:srgbClr val="FF0000"/>
              </a:gs>
              <a:gs pos="100000">
                <a:schemeClr val="accent2">
                  <a:lumMod val="40000"/>
                  <a:lumOff val="60000"/>
                </a:schemeClr>
              </a:gs>
            </a:gsLst>
            <a:path path="circle">
              <a:fillToRect l="100000" t="100000"/>
            </a:path>
            <a:tileRect r="-100000" b="-100000"/>
          </a:gradFill>
          <a:ln>
            <a:gradFill flip="none" rotWithShape="1">
              <a:gsLst>
                <a:gs pos="0">
                  <a:srgbClr val="FF0000"/>
                </a:gs>
                <a:gs pos="100000">
                  <a:srgbClr val="FFFFFF"/>
                </a:gs>
              </a:gsLst>
              <a:path path="circle">
                <a:fillToRect l="100000" t="100000"/>
              </a:path>
              <a:tileRect r="-100000" b="-100000"/>
            </a:gra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Times New Roman"/>
            </a:endParaRPr>
          </a:p>
        </p:txBody>
      </p:sp>
    </p:spTree>
    <p:extLst>
      <p:ext uri="{BB962C8B-B14F-4D97-AF65-F5344CB8AC3E}">
        <p14:creationId xmlns:p14="http://schemas.microsoft.com/office/powerpoint/2010/main" xmlns="" val="2627188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Author, Michael Specter</a:t>
            </a:r>
            <a:endParaRPr lang="en-US" dirty="0"/>
          </a:p>
        </p:txBody>
      </p:sp>
      <p:sp>
        <p:nvSpPr>
          <p:cNvPr id="4" name="Rectangle 3"/>
          <p:cNvSpPr/>
          <p:nvPr/>
        </p:nvSpPr>
        <p:spPr>
          <a:xfrm>
            <a:off x="457200" y="1481866"/>
            <a:ext cx="8229600" cy="189140"/>
          </a:xfrm>
          <a:prstGeom prst="rect">
            <a:avLst/>
          </a:prstGeom>
          <a:gradFill flip="none" rotWithShape="1">
            <a:gsLst>
              <a:gs pos="0">
                <a:srgbClr val="FF0000"/>
              </a:gs>
              <a:gs pos="100000">
                <a:schemeClr val="accent2">
                  <a:lumMod val="40000"/>
                  <a:lumOff val="60000"/>
                </a:schemeClr>
              </a:gs>
            </a:gsLst>
            <a:path path="circle">
              <a:fillToRect l="100000" t="100000"/>
            </a:path>
            <a:tileRect r="-100000" b="-100000"/>
          </a:gradFill>
          <a:ln>
            <a:gradFill flip="none" rotWithShape="1">
              <a:gsLst>
                <a:gs pos="0">
                  <a:srgbClr val="FF0000"/>
                </a:gs>
                <a:gs pos="100000">
                  <a:srgbClr val="FFFFFF"/>
                </a:gs>
              </a:gsLst>
              <a:path path="circle">
                <a:fillToRect l="100000" t="100000"/>
              </a:path>
              <a:tileRect r="-100000" b="-100000"/>
            </a:gra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Times New Roman"/>
            </a:endParaRPr>
          </a:p>
        </p:txBody>
      </p:sp>
      <p:pic>
        <p:nvPicPr>
          <p:cNvPr id="1026" name="Picture 2"/>
          <p:cNvPicPr>
            <a:picLocks noChangeAspect="1" noChangeArrowheads="1"/>
          </p:cNvPicPr>
          <p:nvPr/>
        </p:nvPicPr>
        <p:blipFill>
          <a:blip r:embed="rId2" cstate="print"/>
          <a:srcRect/>
          <a:stretch>
            <a:fillRect/>
          </a:stretch>
        </p:blipFill>
        <p:spPr bwMode="auto">
          <a:xfrm>
            <a:off x="533400" y="1676400"/>
            <a:ext cx="2790825" cy="4286250"/>
          </a:xfrm>
          <a:prstGeom prst="rect">
            <a:avLst/>
          </a:prstGeom>
          <a:noFill/>
          <a:ln w="9525">
            <a:solidFill>
              <a:schemeClr val="accent1"/>
            </a:solidFill>
            <a:miter lim="800000"/>
            <a:headEnd/>
            <a:tailEnd/>
          </a:ln>
        </p:spPr>
      </p:pic>
      <p:sp>
        <p:nvSpPr>
          <p:cNvPr id="6" name="TextBox 5"/>
          <p:cNvSpPr txBox="1"/>
          <p:nvPr/>
        </p:nvSpPr>
        <p:spPr>
          <a:xfrm>
            <a:off x="533400" y="6019800"/>
            <a:ext cx="3048000" cy="276999"/>
          </a:xfrm>
          <a:prstGeom prst="rect">
            <a:avLst/>
          </a:prstGeom>
          <a:noFill/>
        </p:spPr>
        <p:txBody>
          <a:bodyPr wrap="square" rtlCol="0">
            <a:spAutoFit/>
          </a:bodyPr>
          <a:lstStyle/>
          <a:p>
            <a:r>
              <a:rPr lang="en-US" sz="1200" dirty="0" smtClean="0"/>
              <a:t>http://www.michaelspecter.com/denialism/</a:t>
            </a:r>
            <a:endParaRPr lang="en-US" sz="1200" dirty="0"/>
          </a:p>
        </p:txBody>
      </p:sp>
      <p:sp>
        <p:nvSpPr>
          <p:cNvPr id="8" name="TextBox 7"/>
          <p:cNvSpPr txBox="1"/>
          <p:nvPr/>
        </p:nvSpPr>
        <p:spPr>
          <a:xfrm>
            <a:off x="3581400" y="1676400"/>
            <a:ext cx="5105400" cy="5016758"/>
          </a:xfrm>
          <a:prstGeom prst="rect">
            <a:avLst/>
          </a:prstGeom>
          <a:noFill/>
        </p:spPr>
        <p:txBody>
          <a:bodyPr wrap="square" rtlCol="0">
            <a:spAutoFit/>
          </a:bodyPr>
          <a:lstStyle/>
          <a:p>
            <a:pPr marL="457200" indent="-457200">
              <a:buFont typeface="Arial"/>
              <a:buChar char="•"/>
            </a:pPr>
            <a:r>
              <a:rPr lang="en-US" sz="3200" dirty="0" smtClean="0"/>
              <a:t> A technology advocate</a:t>
            </a:r>
          </a:p>
          <a:p>
            <a:pPr marL="914400" lvl="1" indent="-457200">
              <a:buFont typeface="Arial"/>
              <a:buChar char="•"/>
            </a:pPr>
            <a:r>
              <a:rPr lang="en-US" sz="3200" dirty="0" smtClean="0"/>
              <a:t> Organic Food</a:t>
            </a:r>
          </a:p>
          <a:p>
            <a:pPr marL="914400" lvl="1" indent="-457200">
              <a:buFont typeface="Arial"/>
              <a:buChar char="•"/>
            </a:pPr>
            <a:r>
              <a:rPr lang="en-US" sz="3200" dirty="0" smtClean="0"/>
              <a:t> Vaccine Safety</a:t>
            </a:r>
          </a:p>
          <a:p>
            <a:pPr marL="914400" lvl="1" indent="-457200">
              <a:buFont typeface="Arial"/>
              <a:buChar char="•"/>
            </a:pPr>
            <a:r>
              <a:rPr lang="en-US" sz="3200" dirty="0" smtClean="0"/>
              <a:t> Personal Genomics</a:t>
            </a:r>
          </a:p>
          <a:p>
            <a:pPr marL="457200" indent="-457200">
              <a:buFont typeface="Arial"/>
              <a:buChar char="•"/>
            </a:pPr>
            <a:r>
              <a:rPr lang="en-US" sz="3200" dirty="0" smtClean="0"/>
              <a:t> Bias in this article?</a:t>
            </a:r>
          </a:p>
          <a:p>
            <a:pPr marL="914400" lvl="1" indent="-457200">
              <a:buFont typeface="Arial"/>
              <a:buChar char="•"/>
            </a:pPr>
            <a:r>
              <a:rPr lang="en-US" sz="3200" dirty="0" smtClean="0"/>
              <a:t> Benefits of research</a:t>
            </a:r>
          </a:p>
          <a:p>
            <a:pPr marL="914400" lvl="1" indent="-457200">
              <a:buFont typeface="Arial"/>
              <a:buChar char="•"/>
            </a:pPr>
            <a:r>
              <a:rPr lang="en-US" sz="3200" dirty="0" smtClean="0"/>
              <a:t> Mention of risks</a:t>
            </a:r>
          </a:p>
          <a:p>
            <a:pPr marL="457200" indent="-457200">
              <a:buFont typeface="Arial"/>
              <a:buChar char="•"/>
            </a:pPr>
            <a:r>
              <a:rPr lang="en-US" sz="3200" i="1" dirty="0" smtClean="0"/>
              <a:t>The New Yorker </a:t>
            </a:r>
            <a:r>
              <a:rPr lang="en-US" sz="3200" dirty="0" smtClean="0"/>
              <a:t>is not a scientific publisher</a:t>
            </a:r>
            <a:r>
              <a:rPr lang="en-US" sz="3200" dirty="0"/>
              <a:t> (</a:t>
            </a:r>
            <a:r>
              <a:rPr lang="en-US" sz="3200" dirty="0" smtClean="0"/>
              <a:t>different standards)</a:t>
            </a:r>
            <a:endParaRPr lang="en-US"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Examples</a:t>
            </a:r>
            <a:endParaRPr lang="en-US" dirty="0"/>
          </a:p>
        </p:txBody>
      </p:sp>
      <p:sp>
        <p:nvSpPr>
          <p:cNvPr id="3" name="Content Placeholder 2"/>
          <p:cNvSpPr>
            <a:spLocks noGrp="1"/>
          </p:cNvSpPr>
          <p:nvPr>
            <p:ph idx="1"/>
          </p:nvPr>
        </p:nvSpPr>
        <p:spPr/>
        <p:txBody>
          <a:bodyPr/>
          <a:lstStyle/>
          <a:p>
            <a:r>
              <a:rPr lang="en-US" dirty="0" smtClean="0"/>
              <a:t>H5N1</a:t>
            </a:r>
          </a:p>
          <a:p>
            <a:r>
              <a:rPr lang="en-US" dirty="0" err="1" smtClean="0"/>
              <a:t>Mousepox</a:t>
            </a:r>
            <a:endParaRPr lang="en-US" dirty="0" smtClean="0"/>
          </a:p>
          <a:p>
            <a:r>
              <a:rPr lang="en-US" dirty="0" smtClean="0"/>
              <a:t>The Guardian Smallpox incident</a:t>
            </a:r>
          </a:p>
          <a:p>
            <a:r>
              <a:rPr lang="en-US" dirty="0" smtClean="0"/>
              <a:t>Reconstructed polio</a:t>
            </a:r>
          </a:p>
          <a:p>
            <a:r>
              <a:rPr lang="en-US" dirty="0" smtClean="0"/>
              <a:t>These issues are not going away</a:t>
            </a:r>
          </a:p>
          <a:p>
            <a:pPr lvl="1"/>
            <a:r>
              <a:rPr lang="en-US" dirty="0" smtClean="0"/>
              <a:t>Poor national and international response</a:t>
            </a:r>
          </a:p>
          <a:p>
            <a:endParaRPr lang="en-US" dirty="0"/>
          </a:p>
        </p:txBody>
      </p:sp>
      <p:sp>
        <p:nvSpPr>
          <p:cNvPr id="4" name="Rectangle 3"/>
          <p:cNvSpPr/>
          <p:nvPr/>
        </p:nvSpPr>
        <p:spPr>
          <a:xfrm>
            <a:off x="457200" y="1481866"/>
            <a:ext cx="8229600" cy="189140"/>
          </a:xfrm>
          <a:prstGeom prst="rect">
            <a:avLst/>
          </a:prstGeom>
          <a:gradFill flip="none" rotWithShape="1">
            <a:gsLst>
              <a:gs pos="0">
                <a:srgbClr val="FF0000"/>
              </a:gs>
              <a:gs pos="100000">
                <a:schemeClr val="accent2">
                  <a:lumMod val="40000"/>
                  <a:lumOff val="60000"/>
                </a:schemeClr>
              </a:gs>
            </a:gsLst>
            <a:path path="circle">
              <a:fillToRect l="100000" t="100000"/>
            </a:path>
            <a:tileRect r="-100000" b="-100000"/>
          </a:gradFill>
          <a:ln>
            <a:gradFill flip="none" rotWithShape="1">
              <a:gsLst>
                <a:gs pos="0">
                  <a:srgbClr val="FF0000"/>
                </a:gs>
                <a:gs pos="100000">
                  <a:srgbClr val="FFFFFF"/>
                </a:gs>
              </a:gsLst>
              <a:path path="circle">
                <a:fillToRect l="100000" t="100000"/>
              </a:path>
              <a:tileRect r="-100000" b="-100000"/>
            </a:gra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Times New Roman"/>
            </a:endParaRPr>
          </a:p>
        </p:txBody>
      </p:sp>
    </p:spTree>
    <p:extLst>
      <p:ext uri="{BB962C8B-B14F-4D97-AF65-F5344CB8AC3E}">
        <p14:creationId xmlns:p14="http://schemas.microsoft.com/office/powerpoint/2010/main" xmlns="" val="23998186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106</TotalTime>
  <Words>563</Words>
  <Application>Microsoft Office PowerPoint</Application>
  <PresentationFormat>On-screen Show (4:3)</PresentationFormat>
  <Paragraphs>84</Paragraphs>
  <Slides>10</Slides>
  <Notes>5</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Darwin’s Surprise</vt:lpstr>
      <vt:lpstr>Summary</vt:lpstr>
      <vt:lpstr>Background</vt:lpstr>
      <vt:lpstr>What was done and why?</vt:lpstr>
      <vt:lpstr>HIV</vt:lpstr>
      <vt:lpstr>Research Significance</vt:lpstr>
      <vt:lpstr>Context</vt:lpstr>
      <vt:lpstr>The Author, Michael Specter</vt:lpstr>
      <vt:lpstr>Current Examples</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Darwin’s Surprise</dc:title>
  <dc:creator>Windows User</dc:creator>
  <cp:lastModifiedBy>Windows User</cp:lastModifiedBy>
  <cp:revision>59</cp:revision>
  <dcterms:created xsi:type="dcterms:W3CDTF">2012-05-13T21:17:59Z</dcterms:created>
  <dcterms:modified xsi:type="dcterms:W3CDTF">2012-05-16T17:10:33Z</dcterms:modified>
</cp:coreProperties>
</file>