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65" r:id="rId4"/>
    <p:sldId id="266" r:id="rId5"/>
    <p:sldId id="260" r:id="rId6"/>
    <p:sldId id="264" r:id="rId7"/>
    <p:sldId id="261" r:id="rId8"/>
    <p:sldId id="262"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190" autoAdjust="0"/>
  </p:normalViewPr>
  <p:slideViewPr>
    <p:cSldViewPr>
      <p:cViewPr varScale="1">
        <p:scale>
          <a:sx n="60" d="100"/>
          <a:sy n="60" d="100"/>
        </p:scale>
        <p:origin x="-143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1D391D0-EA32-4FB0-8540-72F84CE5592B}" type="datetimeFigureOut">
              <a:rPr lang="en-US" smtClean="0"/>
              <a:t>12/8/2011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9BCE0A9-6247-4647-81C1-94AF1D753059}" type="slidenum">
              <a:rPr lang="en-US" smtClean="0"/>
              <a:t>‹#›</a:t>
            </a:fld>
            <a:endParaRPr lang="en-US"/>
          </a:p>
        </p:txBody>
      </p:sp>
    </p:spTree>
    <p:extLst>
      <p:ext uri="{BB962C8B-B14F-4D97-AF65-F5344CB8AC3E}">
        <p14:creationId xmlns:p14="http://schemas.microsoft.com/office/powerpoint/2010/main" val="13489387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I’m Jenny, and this is Anne,</a:t>
            </a:r>
            <a:r>
              <a:rPr lang="en-US" baseline="0" dirty="0" smtClean="0"/>
              <a:t> and today we’ll be presenting about the development of integrated barcode chips that can be used to rapidly analyze many proteins in microliter volumes of blood. </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1</a:t>
            </a:fld>
            <a:endParaRPr lang="en-US"/>
          </a:p>
        </p:txBody>
      </p:sp>
    </p:spTree>
    <p:extLst>
      <p:ext uri="{BB962C8B-B14F-4D97-AF65-F5344CB8AC3E}">
        <p14:creationId xmlns:p14="http://schemas.microsoft.com/office/powerpoint/2010/main" val="1803833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Blood</a:t>
            </a:r>
            <a:r>
              <a:rPr lang="en-US" baseline="0" dirty="0" smtClean="0"/>
              <a:t> contains the most diverse representation of the human proteome, and changes in the plasma protein profile can reflect physiological changes indicative of many disease states. Thus, blood is the most important fluid for clinical diagnostics. Currently, the assays that are being used in the clinic only analyze a small fraction of all plasma proteins, limiting their diagnostic value, because they can’t take advantage of the full complexity of blood proteins. Also, because many currently-used assays only analyze blood samples that have been processed or stored, instead of fresh whole-blood samples, error can be introduced because proteins experience rapid degradation. Thus, there is a lot of motivation to develop an assay that can rapidly measure the levels of many proteins, which is also relatively inexpensive and minimally invasive.</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2</a:t>
            </a:fld>
            <a:endParaRPr lang="en-US"/>
          </a:p>
        </p:txBody>
      </p:sp>
    </p:spTree>
    <p:extLst>
      <p:ext uri="{BB962C8B-B14F-4D97-AF65-F5344CB8AC3E}">
        <p14:creationId xmlns:p14="http://schemas.microsoft.com/office/powerpoint/2010/main" val="27479275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integrated</a:t>
            </a:r>
            <a:r>
              <a:rPr lang="en-US" baseline="0" dirty="0" smtClean="0"/>
              <a:t> blood barcode chip, or IBBC, is a PDMS-on-glass microchip with 8-12 chambers allowing for the sequential or parallel assaying of multiple blood samples per chip. Each chamber contains a main channel with multiple smaller side channels. Each of these side channels is pre-printed with a series of DNA barcodes. These DNA barcodes are then converted into antibody barcodes by flowing through antibodies that are tagged with the complementary DNA oligomers. </a:t>
            </a:r>
          </a:p>
          <a:p>
            <a:endParaRPr lang="en-US" baseline="0" dirty="0" smtClean="0"/>
          </a:p>
          <a:p>
            <a:r>
              <a:rPr lang="en-US" baseline="0" dirty="0" smtClean="0"/>
              <a:t>As the blood goes through the main channel of the chip, the proteins are separated from the cells via what we call the Z-F effect. This phenomenon describes what happens to particles when they reach a branch point in the channel. Larger particles, such as blood cells, remain in the low-resistance main channel, while plasma and the smaller blood proteins are diverted into the high-resistance side channels. </a:t>
            </a:r>
          </a:p>
          <a:p>
            <a:endParaRPr lang="en-US" baseline="0" dirty="0" smtClean="0"/>
          </a:p>
          <a:p>
            <a:r>
              <a:rPr lang="en-US" baseline="0" dirty="0" smtClean="0"/>
              <a:t>Once the proteins have been diverted into the side channels, they are captured by the antibody barcode. To visualize the protein levels, biotin-labeled antibodies and streptavidin-tagged red fluorescent probes are flowed through. Because each bar contains a distinct DNA oligomer, a reference can be made by printing a bar that does not have a complementary antibody, but rather, a complementary oligomer bound to a green fluorescent probe. The reference allows separation of individual barcodes. </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3</a:t>
            </a:fld>
            <a:endParaRPr lang="en-US"/>
          </a:p>
        </p:txBody>
      </p:sp>
    </p:spTree>
    <p:extLst>
      <p:ext uri="{BB962C8B-B14F-4D97-AF65-F5344CB8AC3E}">
        <p14:creationId xmlns:p14="http://schemas.microsoft.com/office/powerpoint/2010/main" val="2628596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validate</a:t>
            </a:r>
            <a:r>
              <a:rPr lang="en-US" baseline="0" dirty="0" smtClean="0"/>
              <a:t> the design of the chip, it was used to detect human chorionic gonadotropin, or </a:t>
            </a:r>
            <a:r>
              <a:rPr lang="en-US" baseline="0" dirty="0" err="1" smtClean="0"/>
              <a:t>hCG</a:t>
            </a:r>
            <a:r>
              <a:rPr lang="en-US" baseline="0" dirty="0" smtClean="0"/>
              <a:t>, a common protein marker of pregnancy. Barcodes containing different concentrations of anti-</a:t>
            </a:r>
            <a:r>
              <a:rPr lang="en-US" baseline="0" dirty="0" err="1" smtClean="0"/>
              <a:t>hCG</a:t>
            </a:r>
            <a:r>
              <a:rPr lang="en-US" baseline="0" dirty="0" smtClean="0"/>
              <a:t> and negative controls of no antibody and anti-TNF-alpha were printed. Standard </a:t>
            </a:r>
            <a:r>
              <a:rPr lang="en-US" baseline="0" dirty="0" err="1" smtClean="0"/>
              <a:t>hCG</a:t>
            </a:r>
            <a:r>
              <a:rPr lang="en-US" baseline="0" dirty="0" smtClean="0"/>
              <a:t> serum samples were run through the chip, and the protein levels were visualized using the detection antibodies and fluorescent probes. </a:t>
            </a:r>
            <a:r>
              <a:rPr lang="en-US" baseline="0" dirty="0" smtClean="0"/>
              <a:t>As you can see, different </a:t>
            </a:r>
            <a:r>
              <a:rPr lang="en-US" baseline="0" dirty="0" err="1" smtClean="0"/>
              <a:t>hCG</a:t>
            </a:r>
            <a:r>
              <a:rPr lang="en-US" baseline="0" dirty="0" smtClean="0"/>
              <a:t> concentration samples can be visually differentiated based on absolute fluorescent intensity, although the relative intensities of the bars are maintained. As you can see, it appears that the same antibody barcode is mirrored within each channel. The mirror barcodes appear to be identical, which shows that there is negligible loss of protein along the channel.</a:t>
            </a:r>
          </a:p>
          <a:p>
            <a:endParaRPr lang="en-US" baseline="0" dirty="0" smtClean="0"/>
          </a:p>
          <a:p>
            <a:r>
              <a:rPr lang="en-US" baseline="0" dirty="0" smtClean="0"/>
              <a:t>In Figure B, they actually quantified the barcode </a:t>
            </a:r>
            <a:r>
              <a:rPr lang="en-US" baseline="0" dirty="0" err="1" smtClean="0"/>
              <a:t>fluorescences</a:t>
            </a:r>
            <a:r>
              <a:rPr lang="en-US" baseline="0" dirty="0" smtClean="0"/>
              <a:t> for 3 of the different </a:t>
            </a:r>
            <a:r>
              <a:rPr lang="en-US" baseline="0" dirty="0" err="1" smtClean="0"/>
              <a:t>hCG</a:t>
            </a:r>
            <a:r>
              <a:rPr lang="en-US" baseline="0" dirty="0" smtClean="0"/>
              <a:t> standard concentrations. From Figures B and C, you can see that higher DNA-loadings allow for greater sensitivity in protein detection. However, because higher DNA concentrations have the potential to oversaturate the fluorescence reader, high protein concentrations may be better resolved using lower DNA loadings. </a:t>
            </a:r>
          </a:p>
          <a:p>
            <a:endParaRPr lang="en-US" baseline="0" dirty="0" smtClean="0"/>
          </a:p>
          <a:p>
            <a:r>
              <a:rPr lang="en-US" baseline="0" dirty="0" smtClean="0"/>
              <a:t>The sensitivity of the chip was about 1 </a:t>
            </a:r>
            <a:r>
              <a:rPr lang="en-US" baseline="0" dirty="0" err="1" smtClean="0"/>
              <a:t>mIU</a:t>
            </a:r>
            <a:r>
              <a:rPr lang="en-US" baseline="0" dirty="0" smtClean="0"/>
              <a:t>/mL, which is comparable to that of standard ELISAs, and it was effective in measuring protein concentrations over 5 orders of magnitude.</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4</a:t>
            </a:fld>
            <a:endParaRPr lang="en-US"/>
          </a:p>
        </p:txBody>
      </p:sp>
    </p:spTree>
    <p:extLst>
      <p:ext uri="{BB962C8B-B14F-4D97-AF65-F5344CB8AC3E}">
        <p14:creationId xmlns:p14="http://schemas.microsoft.com/office/powerpoint/2010/main" val="9062497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order to tes</a:t>
            </a:r>
            <a:r>
              <a:rPr lang="en-US" baseline="0" dirty="0" smtClean="0"/>
              <a:t>t the clinical application of the IBBC, the chip was used to measure the levels of 12 tumor marker proteins in stored serum samples from 22 patients with breast cancer or prostate cancer. Figure A shows the layout of each barcode. Each assay chamber contained 20 DNA barcodes for statistical sampling.</a:t>
            </a:r>
          </a:p>
          <a:p>
            <a:r>
              <a:rPr lang="en-US" baseline="0" dirty="0" smtClean="0"/>
              <a:t>Figure B shows 4 random barcodes for 11 of the patients. As you can see, the barcode signatures are distinct from patient to patient, and for the most part, had high signal-to-noise ratios. You can see 2 exceptions, P10 and B10, who were heavy smokers, and had high background. The authors hypothesized that this background may result from buildup of fluorescent </a:t>
            </a:r>
            <a:r>
              <a:rPr lang="en-US" baseline="0" dirty="0" err="1" smtClean="0"/>
              <a:t>carboxyhemoglobin</a:t>
            </a:r>
            <a:r>
              <a:rPr lang="en-US" baseline="0" dirty="0" smtClean="0"/>
              <a:t> due to smoking.</a:t>
            </a:r>
          </a:p>
        </p:txBody>
      </p:sp>
      <p:sp>
        <p:nvSpPr>
          <p:cNvPr id="4" name="Slide Number Placeholder 3"/>
          <p:cNvSpPr>
            <a:spLocks noGrp="1"/>
          </p:cNvSpPr>
          <p:nvPr>
            <p:ph type="sldNum" sz="quarter" idx="10"/>
          </p:nvPr>
        </p:nvSpPr>
        <p:spPr/>
        <p:txBody>
          <a:bodyPr/>
          <a:lstStyle/>
          <a:p>
            <a:fld id="{E9BCE0A9-6247-4647-81C1-94AF1D753059}" type="slidenum">
              <a:rPr lang="en-US" smtClean="0"/>
              <a:t>5</a:t>
            </a:fld>
            <a:endParaRPr lang="en-US"/>
          </a:p>
        </p:txBody>
      </p:sp>
    </p:spTree>
    <p:extLst>
      <p:ext uri="{BB962C8B-B14F-4D97-AF65-F5344CB8AC3E}">
        <p14:creationId xmlns:p14="http://schemas.microsoft.com/office/powerpoint/2010/main" val="18263167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fluorescence intensities were quantified</a:t>
            </a:r>
            <a:r>
              <a:rPr lang="en-US" baseline="0" dirty="0" smtClean="0"/>
              <a:t>, and in Figure C, the levels of prostate-specific antigen, or PSA, are plotted for each patient. Measurements obtained from the chip were compared to those obtained using standard ELISAs. Although the absolute protein levels were comparable between the chip and the ELISAs, the chip, as well as the in-lab ELISA, measured lower levels than the clinical ELISA did. This could be due to protein degradation due to blood storage. The high sample variability of the IBBC measurements could also be due to manual chip fabrication.</a:t>
            </a:r>
          </a:p>
          <a:p>
            <a:r>
              <a:rPr lang="en-US" baseline="0" dirty="0" smtClean="0"/>
              <a:t>However, as you can see from Figure D, the chip was still able to detect a significant difference between the PSA levels in patients with breast cancer and patients with prostate cancer. Thus, they confirmed that the IBBC is capable of detecting clinically relevant protein concentrations.</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6</a:t>
            </a:fld>
            <a:endParaRPr lang="en-US"/>
          </a:p>
        </p:txBody>
      </p:sp>
    </p:spTree>
    <p:extLst>
      <p:ext uri="{BB962C8B-B14F-4D97-AF65-F5344CB8AC3E}">
        <p14:creationId xmlns:p14="http://schemas.microsoft.com/office/powerpoint/2010/main" val="17150196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Tying</a:t>
            </a:r>
            <a:r>
              <a:rPr lang="en-US" baseline="0" dirty="0" smtClean="0"/>
              <a:t> things back to some of the major motivations, the IBBC was tested for ability to measure a large number of proteins in small-volume whole blood samples within minutes of blood sampling. Whole blood was sampled from patients and flowed through the IBBC. Some of the blood sample was also spiked with a cocktail of proteins and tested. Blood samples were loaded within one minute of finger-prick and flowed through to completion in 8 minutes before detection antibodies and probes were added. The </a:t>
            </a:r>
            <a:r>
              <a:rPr lang="en-US" baseline="0" dirty="0" err="1" smtClean="0"/>
              <a:t>unspiked</a:t>
            </a:r>
            <a:r>
              <a:rPr lang="en-US" baseline="0" dirty="0" smtClean="0"/>
              <a:t> sample established baseline protein values in healthy patients. The spiked sample served as a positive control showing that all proteins could be detected using the IBBC. This study established the potential of the IBBC to rapidly separate and analyze whole blood.  </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7</a:t>
            </a:fld>
            <a:endParaRPr lang="en-US"/>
          </a:p>
        </p:txBody>
      </p:sp>
    </p:spTree>
    <p:extLst>
      <p:ext uri="{BB962C8B-B14F-4D97-AF65-F5344CB8AC3E}">
        <p14:creationId xmlns:p14="http://schemas.microsoft.com/office/powerpoint/2010/main" val="12544632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in this paper, the authors described the development</a:t>
            </a:r>
            <a:r>
              <a:rPr lang="en-US" baseline="0" dirty="0" smtClean="0"/>
              <a:t> of a noninvasive, rapid, and sensitive diagnostic assay based on blood protein levels. Because the chip design allows for simultaneous measurement of many possible combinations of proteins, this method can be generalized to diagnosis of many diseases. This has a lot of promise for future application as an inexpensive, point-of-care diagnostic tool. A more recent development was the publication of a paper by the same lab in 2010, discussing the design of an LF-IBBC, which allows blood samples to be laterally separated into cells and plasma within the same channel. They have also been able to automate the fabrication of these LF-IBBC’s, which could reduce sample variability.</a:t>
            </a:r>
            <a:endParaRPr lang="en-US" dirty="0"/>
          </a:p>
        </p:txBody>
      </p:sp>
      <p:sp>
        <p:nvSpPr>
          <p:cNvPr id="4" name="Slide Number Placeholder 3"/>
          <p:cNvSpPr>
            <a:spLocks noGrp="1"/>
          </p:cNvSpPr>
          <p:nvPr>
            <p:ph type="sldNum" sz="quarter" idx="10"/>
          </p:nvPr>
        </p:nvSpPr>
        <p:spPr/>
        <p:txBody>
          <a:bodyPr/>
          <a:lstStyle/>
          <a:p>
            <a:fld id="{E9BCE0A9-6247-4647-81C1-94AF1D753059}" type="slidenum">
              <a:rPr lang="en-US" smtClean="0"/>
              <a:t>8</a:t>
            </a:fld>
            <a:endParaRPr lang="en-US"/>
          </a:p>
        </p:txBody>
      </p:sp>
    </p:spTree>
    <p:extLst>
      <p:ext uri="{BB962C8B-B14F-4D97-AF65-F5344CB8AC3E}">
        <p14:creationId xmlns:p14="http://schemas.microsoft.com/office/powerpoint/2010/main" val="113895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C13177C-E3CC-4BEE-9289-49F6F08159FF}" type="datetimeFigureOut">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7514804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3177C-E3CC-4BEE-9289-49F6F08159FF}" type="datetimeFigureOut">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10996319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3177C-E3CC-4BEE-9289-49F6F08159FF}" type="datetimeFigureOut">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321328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C13177C-E3CC-4BEE-9289-49F6F08159FF}" type="datetimeFigureOut">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726336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C13177C-E3CC-4BEE-9289-49F6F08159FF}" type="datetimeFigureOut">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3860662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C13177C-E3CC-4BEE-9289-49F6F08159FF}" type="datetimeFigureOut">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2882331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C13177C-E3CC-4BEE-9289-49F6F08159FF}" type="datetimeFigureOut">
              <a:rPr lang="en-US" smtClean="0"/>
              <a:t>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1163344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C13177C-E3CC-4BEE-9289-49F6F08159FF}" type="datetimeFigureOut">
              <a:rPr lang="en-US" smtClean="0"/>
              <a:t>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1825777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C13177C-E3CC-4BEE-9289-49F6F08159FF}" type="datetimeFigureOut">
              <a:rPr lang="en-US" smtClean="0"/>
              <a:t>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25329726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3177C-E3CC-4BEE-9289-49F6F08159FF}" type="datetimeFigureOut">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168782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C13177C-E3CC-4BEE-9289-49F6F08159FF}" type="datetimeFigureOut">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7F88DA-A2A9-4530-BD82-40E6C54FB27F}" type="slidenum">
              <a:rPr lang="en-US" smtClean="0"/>
              <a:t>‹#›</a:t>
            </a:fld>
            <a:endParaRPr lang="en-US"/>
          </a:p>
        </p:txBody>
      </p:sp>
    </p:spTree>
    <p:extLst>
      <p:ext uri="{BB962C8B-B14F-4D97-AF65-F5344CB8AC3E}">
        <p14:creationId xmlns:p14="http://schemas.microsoft.com/office/powerpoint/2010/main" val="198854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13177C-E3CC-4BEE-9289-49F6F08159FF}" type="datetimeFigureOut">
              <a:rPr lang="en-US" smtClean="0"/>
              <a:t>12/8/2011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7F88DA-A2A9-4530-BD82-40E6C54FB27F}" type="slidenum">
              <a:rPr lang="en-US" smtClean="0"/>
              <a:t>‹#›</a:t>
            </a:fld>
            <a:endParaRPr lang="en-US"/>
          </a:p>
        </p:txBody>
      </p:sp>
    </p:spTree>
    <p:extLst>
      <p:ext uri="{BB962C8B-B14F-4D97-AF65-F5344CB8AC3E}">
        <p14:creationId xmlns:p14="http://schemas.microsoft.com/office/powerpoint/2010/main" val="25095831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9.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0"/>
            <a:ext cx="7772400" cy="1470025"/>
          </a:xfrm>
        </p:spPr>
        <p:txBody>
          <a:bodyPr>
            <a:normAutofit fontScale="90000"/>
          </a:bodyPr>
          <a:lstStyle/>
          <a:p>
            <a:r>
              <a:rPr lang="en-US" dirty="0" smtClean="0"/>
              <a:t>Integrated barcode chips for rapid, multiplexed analysis of proteins in microliter quantities of blood</a:t>
            </a:r>
            <a:endParaRPr lang="en-US" dirty="0"/>
          </a:p>
        </p:txBody>
      </p:sp>
      <p:sp>
        <p:nvSpPr>
          <p:cNvPr id="3" name="Subtitle 2"/>
          <p:cNvSpPr>
            <a:spLocks noGrp="1"/>
          </p:cNvSpPr>
          <p:nvPr>
            <p:ph type="subTitle" idx="1"/>
          </p:nvPr>
        </p:nvSpPr>
        <p:spPr>
          <a:xfrm>
            <a:off x="1371600" y="4419600"/>
            <a:ext cx="6400800" cy="914400"/>
          </a:xfrm>
        </p:spPr>
        <p:txBody>
          <a:bodyPr>
            <a:normAutofit/>
          </a:bodyPr>
          <a:lstStyle/>
          <a:p>
            <a:r>
              <a:rPr lang="en-US" sz="2400" dirty="0" smtClean="0"/>
              <a:t>Jenny Zhou and Anne Ye</a:t>
            </a:r>
          </a:p>
          <a:p>
            <a:r>
              <a:rPr lang="en-US" sz="2400" dirty="0" smtClean="0"/>
              <a:t>12-9-11</a:t>
            </a:r>
            <a:endParaRPr lang="en-US" sz="2400" dirty="0"/>
          </a:p>
        </p:txBody>
      </p:sp>
      <p:sp>
        <p:nvSpPr>
          <p:cNvPr id="4" name="TextBox 3"/>
          <p:cNvSpPr txBox="1"/>
          <p:nvPr/>
        </p:nvSpPr>
        <p:spPr>
          <a:xfrm>
            <a:off x="1371600" y="3581400"/>
            <a:ext cx="6400800" cy="461665"/>
          </a:xfrm>
          <a:prstGeom prst="rect">
            <a:avLst/>
          </a:prstGeom>
          <a:noFill/>
        </p:spPr>
        <p:txBody>
          <a:bodyPr wrap="square" rtlCol="0">
            <a:spAutoFit/>
          </a:bodyPr>
          <a:lstStyle/>
          <a:p>
            <a:r>
              <a:rPr lang="en-US" sz="2400" dirty="0" smtClean="0"/>
              <a:t>Fan, </a:t>
            </a:r>
            <a:r>
              <a:rPr lang="en-US" sz="2400" dirty="0" err="1" smtClean="0"/>
              <a:t>Vermesh</a:t>
            </a:r>
            <a:r>
              <a:rPr lang="en-US" sz="2400" dirty="0" smtClean="0"/>
              <a:t>, </a:t>
            </a:r>
            <a:r>
              <a:rPr lang="en-US" sz="2400" i="1" dirty="0" smtClean="0"/>
              <a:t>et al</a:t>
            </a:r>
            <a:r>
              <a:rPr lang="en-US" sz="2400" dirty="0" smtClean="0"/>
              <a:t>. Nature Biotechnology (2008).</a:t>
            </a:r>
            <a:endParaRPr lang="en-US" sz="2400" dirty="0"/>
          </a:p>
        </p:txBody>
      </p:sp>
    </p:spTree>
    <p:extLst>
      <p:ext uri="{BB962C8B-B14F-4D97-AF65-F5344CB8AC3E}">
        <p14:creationId xmlns:p14="http://schemas.microsoft.com/office/powerpoint/2010/main" val="21828871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358914"/>
            <a:ext cx="8229600" cy="707886"/>
          </a:xfrm>
          <a:prstGeom prst="rect">
            <a:avLst/>
          </a:prstGeom>
          <a:noFill/>
        </p:spPr>
        <p:txBody>
          <a:bodyPr wrap="square" rtlCol="0">
            <a:spAutoFit/>
          </a:bodyPr>
          <a:lstStyle/>
          <a:p>
            <a:pPr algn="ctr"/>
            <a:r>
              <a:rPr lang="en-US" sz="4000" dirty="0" smtClean="0"/>
              <a:t>Motivation and Design Considerations</a:t>
            </a:r>
            <a:endParaRPr lang="en-US" sz="4000" dirty="0"/>
          </a:p>
        </p:txBody>
      </p:sp>
      <p:sp>
        <p:nvSpPr>
          <p:cNvPr id="2" name="TextBox 1"/>
          <p:cNvSpPr txBox="1"/>
          <p:nvPr/>
        </p:nvSpPr>
        <p:spPr>
          <a:xfrm>
            <a:off x="647700" y="1493996"/>
            <a:ext cx="8039100" cy="4678204"/>
          </a:xfrm>
          <a:prstGeom prst="rect">
            <a:avLst/>
          </a:prstGeom>
          <a:noFill/>
        </p:spPr>
        <p:txBody>
          <a:bodyPr wrap="square" rtlCol="0">
            <a:spAutoFit/>
          </a:bodyPr>
          <a:lstStyle/>
          <a:p>
            <a:pPr marL="285750" indent="-285750">
              <a:buFont typeface="Arial" pitchFamily="34" charset="0"/>
              <a:buChar char="•"/>
            </a:pPr>
            <a:r>
              <a:rPr lang="en-US" sz="2800" dirty="0" smtClean="0"/>
              <a:t>Blood is the most important fluid for clinical diagnostics</a:t>
            </a:r>
          </a:p>
          <a:p>
            <a:pPr marL="285750" indent="-285750">
              <a:buFont typeface="Arial" pitchFamily="34" charset="0"/>
              <a:buChar char="•"/>
            </a:pPr>
            <a:endParaRPr lang="en-US" sz="2800" dirty="0" smtClean="0"/>
          </a:p>
          <a:p>
            <a:pPr marL="285750" indent="-285750">
              <a:buFont typeface="Arial" pitchFamily="34" charset="0"/>
              <a:buChar char="•"/>
            </a:pPr>
            <a:r>
              <a:rPr lang="en-US" sz="2800" dirty="0" smtClean="0"/>
              <a:t>Current clinical assays only analyze a handful of plasma proteins</a:t>
            </a:r>
          </a:p>
          <a:p>
            <a:pPr marL="285750" indent="-285750">
              <a:buFont typeface="Arial" pitchFamily="34" charset="0"/>
              <a:buChar char="•"/>
            </a:pPr>
            <a:endParaRPr lang="en-US" sz="2800" dirty="0" smtClean="0"/>
          </a:p>
          <a:p>
            <a:pPr marL="285750" indent="-285750">
              <a:buFont typeface="Arial" pitchFamily="34" charset="0"/>
              <a:buChar char="•"/>
            </a:pPr>
            <a:r>
              <a:rPr lang="en-US" sz="2800" dirty="0" smtClean="0"/>
              <a:t>Rapid degradation of proteins in stored blood samples</a:t>
            </a:r>
          </a:p>
          <a:p>
            <a:pPr marL="285750" indent="-285750">
              <a:buFont typeface="Arial" pitchFamily="34" charset="0"/>
              <a:buChar char="•"/>
            </a:pPr>
            <a:endParaRPr lang="en-US" sz="2800" dirty="0" smtClean="0"/>
          </a:p>
          <a:p>
            <a:pPr marL="285750" indent="-285750">
              <a:buFont typeface="Arial" pitchFamily="34" charset="0"/>
              <a:buChar char="•"/>
            </a:pPr>
            <a:r>
              <a:rPr lang="en-US" sz="2800" dirty="0" smtClean="0"/>
              <a:t>Cost, efficiency, invasiveness</a:t>
            </a:r>
          </a:p>
          <a:p>
            <a:pPr marL="285750" indent="-285750">
              <a:buFont typeface="Arial" pitchFamily="34" charset="0"/>
              <a:buChar char="•"/>
            </a:pPr>
            <a:endParaRPr lang="en-US" dirty="0"/>
          </a:p>
        </p:txBody>
      </p:sp>
    </p:spTree>
    <p:extLst>
      <p:ext uri="{BB962C8B-B14F-4D97-AF65-F5344CB8AC3E}">
        <p14:creationId xmlns:p14="http://schemas.microsoft.com/office/powerpoint/2010/main" val="136672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Screen Shot 2011-12-06 at 8.21.19 PM.png"/>
          <p:cNvPicPr>
            <a:picLocks noGrp="1" noChangeAspect="1"/>
          </p:cNvPicPr>
          <p:nvPr>
            <p:ph type="pic" idx="1"/>
          </p:nvPr>
        </p:nvPicPr>
        <p:blipFill>
          <a:blip r:embed="rId3">
            <a:extLst>
              <a:ext uri="{28A0092B-C50C-407E-A947-70E740481C1C}">
                <a14:useLocalDpi xmlns:a14="http://schemas.microsoft.com/office/drawing/2010/main" val="0"/>
              </a:ext>
            </a:extLst>
          </a:blip>
          <a:srcRect t="-53388" b="-53388"/>
          <a:stretch>
            <a:fillRect/>
          </a:stretch>
        </p:blipFill>
        <p:spPr>
          <a:xfrm>
            <a:off x="2748364" y="-148527"/>
            <a:ext cx="6395636" cy="4796727"/>
          </a:xfrm>
        </p:spPr>
      </p:pic>
      <p:sp>
        <p:nvSpPr>
          <p:cNvPr id="3" name="Content Placeholder 2"/>
          <p:cNvSpPr>
            <a:spLocks noGrp="1"/>
          </p:cNvSpPr>
          <p:nvPr>
            <p:ph type="body" sz="half" idx="2"/>
          </p:nvPr>
        </p:nvSpPr>
        <p:spPr>
          <a:xfrm>
            <a:off x="457200" y="3505200"/>
            <a:ext cx="8229600" cy="2966489"/>
          </a:xfrm>
        </p:spPr>
        <p:txBody>
          <a:bodyPr>
            <a:normAutofit fontScale="92500" lnSpcReduction="20000"/>
          </a:bodyPr>
          <a:lstStyle/>
          <a:p>
            <a:pPr marL="285750" indent="-285750">
              <a:buFont typeface="Arial"/>
              <a:buChar char="•"/>
            </a:pPr>
            <a:r>
              <a:rPr lang="en-US" sz="1900" dirty="0" smtClean="0"/>
              <a:t>A </a:t>
            </a:r>
            <a:r>
              <a:rPr lang="en-US" sz="1900" dirty="0" err="1"/>
              <a:t>polydimethylsiloxane</a:t>
            </a:r>
            <a:r>
              <a:rPr lang="en-US" sz="1900" dirty="0"/>
              <a:t> (PDMS)-on-glass </a:t>
            </a:r>
            <a:r>
              <a:rPr lang="en-US" sz="1900" dirty="0" smtClean="0"/>
              <a:t>chip</a:t>
            </a:r>
          </a:p>
          <a:p>
            <a:r>
              <a:rPr lang="en-US" sz="1900" dirty="0" smtClean="0"/>
              <a:t> </a:t>
            </a:r>
          </a:p>
          <a:p>
            <a:pPr marL="285750" indent="-285750">
              <a:buFont typeface="Arial"/>
              <a:buChar char="•"/>
            </a:pPr>
            <a:r>
              <a:rPr lang="en-US" sz="1900" dirty="0" smtClean="0"/>
              <a:t>8</a:t>
            </a:r>
            <a:r>
              <a:rPr lang="en-US" sz="1900" dirty="0"/>
              <a:t>–12 separate </a:t>
            </a:r>
            <a:r>
              <a:rPr lang="en-US" sz="1900" dirty="0" err="1"/>
              <a:t>multiprotein</a:t>
            </a:r>
            <a:r>
              <a:rPr lang="en-US" sz="1900" dirty="0"/>
              <a:t> </a:t>
            </a:r>
            <a:r>
              <a:rPr lang="en-US" sz="1900" dirty="0" smtClean="0"/>
              <a:t>assays </a:t>
            </a:r>
            <a:r>
              <a:rPr lang="en-US" sz="1900" dirty="0"/>
              <a:t>sequentially or in </a:t>
            </a:r>
            <a:r>
              <a:rPr lang="en-US" sz="1900" dirty="0" smtClean="0"/>
              <a:t>parallel</a:t>
            </a:r>
          </a:p>
          <a:p>
            <a:endParaRPr lang="en-US" sz="1900" dirty="0" smtClean="0"/>
          </a:p>
          <a:p>
            <a:pPr marL="285750" indent="-285750">
              <a:buFont typeface="Arial"/>
              <a:buChar char="•"/>
            </a:pPr>
            <a:r>
              <a:rPr lang="en-US" sz="1900" dirty="0" smtClean="0"/>
              <a:t>Employing the </a:t>
            </a:r>
            <a:r>
              <a:rPr lang="en-US" sz="1900" dirty="0" err="1" smtClean="0"/>
              <a:t>Zweifach</a:t>
            </a:r>
            <a:r>
              <a:rPr lang="en-US" sz="1900" dirty="0"/>
              <a:t>-Fung </a:t>
            </a:r>
            <a:r>
              <a:rPr lang="en-US" sz="1900" dirty="0" smtClean="0"/>
              <a:t>effect, which </a:t>
            </a:r>
            <a:r>
              <a:rPr lang="en-US" sz="1900" dirty="0"/>
              <a:t>describes </a:t>
            </a:r>
            <a:r>
              <a:rPr lang="en-US" sz="1900" dirty="0" smtClean="0"/>
              <a:t>the blood </a:t>
            </a:r>
            <a:r>
              <a:rPr lang="en-US" sz="1900" dirty="0"/>
              <a:t>cell flow at branch points of small blood vessels </a:t>
            </a:r>
            <a:endParaRPr lang="en-US" sz="1900" dirty="0" smtClean="0"/>
          </a:p>
          <a:p>
            <a:endParaRPr lang="en-US" sz="1900" dirty="0" smtClean="0"/>
          </a:p>
          <a:p>
            <a:pPr marL="285750" indent="-285750">
              <a:buFont typeface="Arial"/>
              <a:buChar char="•"/>
            </a:pPr>
            <a:r>
              <a:rPr lang="en-US" sz="1900" dirty="0" smtClean="0"/>
              <a:t>DNA-Antibody barcodes to measure proteins in blood/plasma</a:t>
            </a:r>
          </a:p>
          <a:p>
            <a:endParaRPr lang="en-US" sz="1900" dirty="0" smtClean="0"/>
          </a:p>
          <a:p>
            <a:pPr marL="285750" indent="-285750">
              <a:buFont typeface="Arial"/>
              <a:buChar char="•"/>
            </a:pPr>
            <a:r>
              <a:rPr lang="en-US" sz="1900" dirty="0" smtClean="0"/>
              <a:t>Visualization using biotin-labeled antibodies and </a:t>
            </a:r>
            <a:r>
              <a:rPr lang="en-US" sz="1900" dirty="0"/>
              <a:t>streptavidin-Cy5 fluorescence </a:t>
            </a:r>
            <a:r>
              <a:rPr lang="en-US" sz="1900" dirty="0" smtClean="0"/>
              <a:t>probe, </a:t>
            </a:r>
            <a:r>
              <a:rPr lang="en-US" sz="1900" dirty="0"/>
              <a:t>complementary DNA-Cy3 reference </a:t>
            </a:r>
            <a:r>
              <a:rPr lang="en-US" sz="1900" dirty="0" smtClean="0"/>
              <a:t>probe</a:t>
            </a:r>
          </a:p>
          <a:p>
            <a:endParaRPr lang="en-US" sz="1800" dirty="0"/>
          </a:p>
        </p:txBody>
      </p:sp>
      <p:sp>
        <p:nvSpPr>
          <p:cNvPr id="8" name="Title 1"/>
          <p:cNvSpPr txBox="1">
            <a:spLocks/>
          </p:cNvSpPr>
          <p:nvPr/>
        </p:nvSpPr>
        <p:spPr>
          <a:xfrm>
            <a:off x="914400" y="198438"/>
            <a:ext cx="7162800" cy="792162"/>
          </a:xfrm>
          <a:prstGeom prst="rect">
            <a:avLst/>
          </a:prstGeom>
        </p:spPr>
        <p:txBody>
          <a:bodyPr vert="horz" lIns="91440" tIns="45720" rIns="91440" bIns="45720" rtlCol="0" anchor="ctr" anchorCtr="0">
            <a:normAutofit fontScale="77500" lnSpcReduction="20000"/>
          </a:bodyPr>
          <a:lstStyle>
            <a:lvl1pPr algn="l" defTabSz="457200" rtl="0" eaLnBrk="1" latinLnBrk="0" hangingPunct="1">
              <a:spcBef>
                <a:spcPct val="0"/>
              </a:spcBef>
              <a:buNone/>
              <a:defRPr sz="2000" b="1" kern="1200">
                <a:solidFill>
                  <a:schemeClr val="tx1"/>
                </a:solidFill>
                <a:latin typeface="+mj-lt"/>
                <a:ea typeface="+mj-ea"/>
                <a:cs typeface="+mj-cs"/>
              </a:defRPr>
            </a:lvl1pPr>
          </a:lstStyle>
          <a:p>
            <a:pPr algn="ctr"/>
            <a:r>
              <a:rPr lang="en-US" sz="3800" b="0" dirty="0" smtClean="0"/>
              <a:t>Integrated Blood Barcode Chip (IBBC) Design</a:t>
            </a:r>
            <a:endParaRPr lang="en-US" sz="3800" b="0" dirty="0"/>
          </a:p>
        </p:txBody>
      </p:sp>
      <p:grpSp>
        <p:nvGrpSpPr>
          <p:cNvPr id="2" name="Group 1"/>
          <p:cNvGrpSpPr/>
          <p:nvPr/>
        </p:nvGrpSpPr>
        <p:grpSpPr>
          <a:xfrm>
            <a:off x="108437" y="1018086"/>
            <a:ext cx="6760305" cy="2106114"/>
            <a:chOff x="108437" y="1300457"/>
            <a:chExt cx="6760305" cy="2106114"/>
          </a:xfrm>
        </p:grpSpPr>
        <p:pic>
          <p:nvPicPr>
            <p:cNvPr id="9" name="Picture 8" descr="Screen Shot 2011-12-06 at 8.59.31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8437" y="1524731"/>
              <a:ext cx="2639927" cy="1881840"/>
            </a:xfrm>
            <a:prstGeom prst="rect">
              <a:avLst/>
            </a:prstGeom>
          </p:spPr>
        </p:pic>
        <p:sp>
          <p:nvSpPr>
            <p:cNvPr id="10" name="Rectangle 9"/>
            <p:cNvSpPr/>
            <p:nvPr/>
          </p:nvSpPr>
          <p:spPr>
            <a:xfrm>
              <a:off x="2861206" y="1300457"/>
              <a:ext cx="306011" cy="30599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6562731" y="1300457"/>
              <a:ext cx="306011" cy="30599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8427230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792162"/>
          </a:xfrm>
        </p:spPr>
        <p:txBody>
          <a:bodyPr>
            <a:normAutofit/>
          </a:bodyPr>
          <a:lstStyle/>
          <a:p>
            <a:r>
              <a:rPr lang="en-US" sz="3800" dirty="0" smtClean="0"/>
              <a:t>Chip Validation</a:t>
            </a:r>
            <a:endParaRPr lang="en-US" sz="3800" dirty="0"/>
          </a:p>
        </p:txBody>
      </p:sp>
      <p:sp>
        <p:nvSpPr>
          <p:cNvPr id="3" name="Content Placeholder 2"/>
          <p:cNvSpPr>
            <a:spLocks noGrp="1"/>
          </p:cNvSpPr>
          <p:nvPr>
            <p:ph idx="1"/>
          </p:nvPr>
        </p:nvSpPr>
        <p:spPr>
          <a:xfrm>
            <a:off x="381000" y="1066800"/>
            <a:ext cx="8534400" cy="2347062"/>
          </a:xfrm>
        </p:spPr>
        <p:txBody>
          <a:bodyPr>
            <a:normAutofit/>
          </a:bodyPr>
          <a:lstStyle/>
          <a:p>
            <a:r>
              <a:rPr lang="en-US" sz="2000" dirty="0" smtClean="0"/>
              <a:t>Detecting </a:t>
            </a:r>
            <a:r>
              <a:rPr lang="en-US" sz="2000" dirty="0"/>
              <a:t>human chorionic gonadotropin (</a:t>
            </a:r>
            <a:r>
              <a:rPr lang="en-US" sz="2000" dirty="0" err="1"/>
              <a:t>hCG</a:t>
            </a:r>
            <a:r>
              <a:rPr lang="en-US" sz="2000" dirty="0" smtClean="0"/>
              <a:t>)</a:t>
            </a:r>
          </a:p>
          <a:p>
            <a:r>
              <a:rPr lang="en-US" sz="2000" dirty="0" smtClean="0"/>
              <a:t>Standard </a:t>
            </a:r>
            <a:r>
              <a:rPr lang="en-US" sz="2000" dirty="0" err="1"/>
              <a:t>hCG</a:t>
            </a:r>
            <a:r>
              <a:rPr lang="en-US" sz="2000" dirty="0"/>
              <a:t> serum samples and 2</a:t>
            </a:r>
            <a:r>
              <a:rPr lang="en-US" sz="2000" dirty="0" smtClean="0"/>
              <a:t> </a:t>
            </a:r>
            <a:r>
              <a:rPr lang="en-US" sz="2000" dirty="0" err="1"/>
              <a:t>hCG</a:t>
            </a:r>
            <a:r>
              <a:rPr lang="en-US" sz="2000" dirty="0"/>
              <a:t> samples of unknown concentration </a:t>
            </a:r>
            <a:endParaRPr lang="en-US" sz="2000" dirty="0" smtClean="0"/>
          </a:p>
          <a:p>
            <a:r>
              <a:rPr lang="en-US" sz="2000" dirty="0" err="1" smtClean="0"/>
              <a:t>Biotinylated</a:t>
            </a:r>
            <a:r>
              <a:rPr lang="en-US" sz="2000" dirty="0" smtClean="0"/>
              <a:t> anti-</a:t>
            </a:r>
            <a:r>
              <a:rPr lang="en-US" sz="2000" dirty="0" err="1" smtClean="0"/>
              <a:t>hCG</a:t>
            </a:r>
            <a:r>
              <a:rPr lang="en-US" sz="2000" dirty="0" smtClean="0"/>
              <a:t> </a:t>
            </a:r>
            <a:r>
              <a:rPr lang="en-US" sz="2000" dirty="0"/>
              <a:t>and </a:t>
            </a:r>
            <a:r>
              <a:rPr lang="en-US" sz="2000" dirty="0" smtClean="0"/>
              <a:t>TNF-</a:t>
            </a:r>
            <a:r>
              <a:rPr lang="el-GR" sz="2000" dirty="0" smtClean="0"/>
              <a:t>α</a:t>
            </a:r>
            <a:r>
              <a:rPr lang="en-US" sz="2000" dirty="0" smtClean="0"/>
              <a:t> </a:t>
            </a:r>
            <a:r>
              <a:rPr lang="en-US" sz="2000" dirty="0"/>
              <a:t>were then </a:t>
            </a:r>
            <a:r>
              <a:rPr lang="en-US" sz="2000" dirty="0" smtClean="0"/>
              <a:t>applied</a:t>
            </a:r>
          </a:p>
          <a:p>
            <a:r>
              <a:rPr lang="en-US" sz="2000" dirty="0" smtClean="0"/>
              <a:t>Fluorescent </a:t>
            </a:r>
            <a:r>
              <a:rPr lang="en-US" sz="2000" dirty="0"/>
              <a:t>Cy5-labeled streptavidin (red) for all protein channels and Cy3-labeled </a:t>
            </a:r>
            <a:r>
              <a:rPr lang="en-US" sz="2000" dirty="0" smtClean="0"/>
              <a:t>M’ </a:t>
            </a:r>
            <a:r>
              <a:rPr lang="en-US" sz="2000" dirty="0"/>
              <a:t>oligomers (green) for the reference channel </a:t>
            </a:r>
            <a:endParaRPr lang="en-US" sz="2000" dirty="0" smtClean="0"/>
          </a:p>
          <a:p>
            <a:r>
              <a:rPr lang="en-US" sz="2000" dirty="0" smtClean="0"/>
              <a:t>High sensitivity </a:t>
            </a:r>
            <a:r>
              <a:rPr lang="en-US" sz="2000" dirty="0" smtClean="0"/>
              <a:t>(~1 </a:t>
            </a:r>
            <a:r>
              <a:rPr lang="en-US" sz="2000" dirty="0" err="1" smtClean="0"/>
              <a:t>mIU</a:t>
            </a:r>
            <a:r>
              <a:rPr lang="en-US" sz="2000" dirty="0" smtClean="0"/>
              <a:t>/mL) and effectiveness range (~10</a:t>
            </a:r>
            <a:r>
              <a:rPr lang="en-US" sz="2000" baseline="30000" dirty="0" smtClean="0"/>
              <a:t>5</a:t>
            </a:r>
            <a:r>
              <a:rPr lang="en-US" sz="2000" dirty="0" smtClean="0"/>
              <a:t>)</a:t>
            </a:r>
            <a:endParaRPr lang="en-US" sz="2000" dirty="0" smtClean="0"/>
          </a:p>
          <a:p>
            <a:endParaRPr lang="en-US" sz="1800" dirty="0" smtClean="0"/>
          </a:p>
          <a:p>
            <a:endParaRPr lang="en-US" sz="1800" dirty="0" smtClean="0"/>
          </a:p>
          <a:p>
            <a:pPr marL="0" indent="0">
              <a:buNone/>
            </a:pPr>
            <a:endParaRPr lang="en-US" dirty="0"/>
          </a:p>
        </p:txBody>
      </p:sp>
      <p:pic>
        <p:nvPicPr>
          <p:cNvPr id="4" name="Picture 3" descr="Screen Shot 2011-12-06 at 8.33.44 PM.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 y="3490044"/>
            <a:ext cx="3199635" cy="2916388"/>
          </a:xfrm>
          <a:prstGeom prst="rect">
            <a:avLst/>
          </a:prstGeom>
        </p:spPr>
      </p:pic>
      <p:pic>
        <p:nvPicPr>
          <p:cNvPr id="7" name="Picture 6" descr="Screen Shot 2011-12-06 at 8.33.53 P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52800" y="3566243"/>
            <a:ext cx="2370175" cy="2916388"/>
          </a:xfrm>
          <a:prstGeom prst="rect">
            <a:avLst/>
          </a:prstGeom>
        </p:spPr>
      </p:pic>
      <p:pic>
        <p:nvPicPr>
          <p:cNvPr id="1026" name="Picture 2"/>
          <p:cNvPicPr>
            <a:picLocks noChangeAspect="1" noChangeArrowheads="1"/>
          </p:cNvPicPr>
          <p:nvPr/>
        </p:nvPicPr>
        <p:blipFill rotWithShape="1">
          <a:blip r:embed="rId5">
            <a:extLst>
              <a:ext uri="{28A0092B-C50C-407E-A947-70E740481C1C}">
                <a14:useLocalDpi xmlns:a14="http://schemas.microsoft.com/office/drawing/2010/main" val="0"/>
              </a:ext>
            </a:extLst>
          </a:blip>
          <a:srcRect l="62506"/>
          <a:stretch/>
        </p:blipFill>
        <p:spPr bwMode="auto">
          <a:xfrm>
            <a:off x="5943600" y="3595146"/>
            <a:ext cx="2891768" cy="273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83478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371600"/>
          </a:xfrm>
        </p:spPr>
        <p:txBody>
          <a:bodyPr>
            <a:normAutofit/>
          </a:bodyPr>
          <a:lstStyle/>
          <a:p>
            <a:r>
              <a:rPr lang="en-US" sz="3000" dirty="0" smtClean="0"/>
              <a:t>Clinical Application: </a:t>
            </a:r>
            <a:br>
              <a:rPr lang="en-US" sz="3000" dirty="0" smtClean="0"/>
            </a:br>
            <a:r>
              <a:rPr lang="en-US" sz="3000" dirty="0" smtClean="0"/>
              <a:t>Analyzing Cancer Patient Blood Samples</a:t>
            </a:r>
            <a:endParaRPr lang="en-US" sz="3000" dirty="0"/>
          </a:p>
        </p:txBody>
      </p:sp>
      <p:sp>
        <p:nvSpPr>
          <p:cNvPr id="4" name="TextBox 3"/>
          <p:cNvSpPr txBox="1"/>
          <p:nvPr/>
        </p:nvSpPr>
        <p:spPr>
          <a:xfrm>
            <a:off x="4064028" y="1676400"/>
            <a:ext cx="4698972" cy="969496"/>
          </a:xfrm>
          <a:prstGeom prst="rect">
            <a:avLst/>
          </a:prstGeom>
          <a:noFill/>
        </p:spPr>
        <p:txBody>
          <a:bodyPr wrap="square" rtlCol="0">
            <a:spAutoFit/>
          </a:bodyPr>
          <a:lstStyle/>
          <a:p>
            <a:pPr marL="285750" indent="-285750">
              <a:buFont typeface="Arial" pitchFamily="34" charset="0"/>
              <a:buChar char="•"/>
            </a:pPr>
            <a:r>
              <a:rPr lang="en-US" sz="1900" dirty="0" smtClean="0"/>
              <a:t>Measured 12 tumor marker proteins in stored, thawed serum samples from 22 cancer patients</a:t>
            </a:r>
            <a:endParaRPr lang="en-US" sz="1900" dirty="0"/>
          </a:p>
        </p:txBody>
      </p:sp>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t="1116" r="56365" b="79630"/>
          <a:stretch/>
        </p:blipFill>
        <p:spPr>
          <a:xfrm>
            <a:off x="762000" y="1245511"/>
            <a:ext cx="3073428" cy="1726289"/>
          </a:xfrm>
          <a:prstGeom prst="rect">
            <a:avLst/>
          </a:prstGeom>
        </p:spPr>
      </p:pic>
      <p:grpSp>
        <p:nvGrpSpPr>
          <p:cNvPr id="13" name="Group 12"/>
          <p:cNvGrpSpPr/>
          <p:nvPr/>
        </p:nvGrpSpPr>
        <p:grpSpPr>
          <a:xfrm>
            <a:off x="4191000" y="2895600"/>
            <a:ext cx="3632214" cy="3590130"/>
            <a:chOff x="4648200" y="4673600"/>
            <a:chExt cx="2808062" cy="2870200"/>
          </a:xfrm>
        </p:grpSpPr>
        <p:pic>
          <p:nvPicPr>
            <p:cNvPr id="8" name="Picture 7"/>
            <p:cNvPicPr>
              <a:picLocks noChangeAspect="1"/>
            </p:cNvPicPr>
            <p:nvPr/>
          </p:nvPicPr>
          <p:blipFill rotWithShape="1">
            <a:blip r:embed="rId3">
              <a:extLst>
                <a:ext uri="{28A0092B-C50C-407E-A947-70E740481C1C}">
                  <a14:useLocalDpi xmlns:a14="http://schemas.microsoft.com/office/drawing/2010/main" val="0"/>
                </a:ext>
              </a:extLst>
            </a:blip>
            <a:srcRect t="62222" r="50707"/>
            <a:stretch/>
          </p:blipFill>
          <p:spPr>
            <a:xfrm>
              <a:off x="4800600" y="4953000"/>
              <a:ext cx="2655662" cy="2590800"/>
            </a:xfrm>
            <a:prstGeom prst="rect">
              <a:avLst/>
            </a:prstGeom>
          </p:spPr>
        </p:pic>
        <p:grpSp>
          <p:nvGrpSpPr>
            <p:cNvPr id="12" name="Group 11"/>
            <p:cNvGrpSpPr/>
            <p:nvPr/>
          </p:nvGrpSpPr>
          <p:grpSpPr>
            <a:xfrm>
              <a:off x="4648200" y="4673600"/>
              <a:ext cx="127680" cy="355600"/>
              <a:chOff x="1878239" y="1397000"/>
              <a:chExt cx="127680" cy="355600"/>
            </a:xfrm>
          </p:grpSpPr>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t="20371" r="97630" b="75555"/>
              <a:stretch/>
            </p:blipFill>
            <p:spPr>
              <a:xfrm>
                <a:off x="1878239" y="1397000"/>
                <a:ext cx="127680" cy="279400"/>
              </a:xfrm>
              <a:prstGeom prst="rect">
                <a:avLst/>
              </a:prstGeom>
            </p:spPr>
          </p:pic>
          <p:sp>
            <p:nvSpPr>
              <p:cNvPr id="11" name="Rectangle 10"/>
              <p:cNvSpPr/>
              <p:nvPr/>
            </p:nvSpPr>
            <p:spPr>
              <a:xfrm>
                <a:off x="1878239" y="1612900"/>
                <a:ext cx="127680" cy="1397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
        <p:nvSpPr>
          <p:cNvPr id="14" name="TextBox 13"/>
          <p:cNvSpPr txBox="1"/>
          <p:nvPr/>
        </p:nvSpPr>
        <p:spPr>
          <a:xfrm>
            <a:off x="609600" y="3429000"/>
            <a:ext cx="3626129" cy="2354491"/>
          </a:xfrm>
          <a:prstGeom prst="rect">
            <a:avLst/>
          </a:prstGeom>
          <a:noFill/>
        </p:spPr>
        <p:txBody>
          <a:bodyPr wrap="square" rtlCol="0">
            <a:spAutoFit/>
          </a:bodyPr>
          <a:lstStyle/>
          <a:p>
            <a:pPr marL="285750" indent="-285750">
              <a:buFont typeface="Arial" pitchFamily="34" charset="0"/>
              <a:buChar char="•"/>
            </a:pPr>
            <a:r>
              <a:rPr lang="en-US" sz="2100" dirty="0" smtClean="0"/>
              <a:t>Patient-specific barcode signatures, high signal-to-noise</a:t>
            </a:r>
          </a:p>
          <a:p>
            <a:pPr marL="285750" indent="-285750">
              <a:buFont typeface="Arial" pitchFamily="34" charset="0"/>
              <a:buChar char="•"/>
            </a:pPr>
            <a:endParaRPr lang="en-US" sz="2100" dirty="0" smtClean="0"/>
          </a:p>
          <a:p>
            <a:pPr marL="285750" indent="-285750">
              <a:buFont typeface="Arial" pitchFamily="34" charset="0"/>
              <a:buChar char="•"/>
            </a:pPr>
            <a:r>
              <a:rPr lang="en-US" sz="2100" dirty="0" smtClean="0"/>
              <a:t>Heavy smokers had high background – </a:t>
            </a:r>
            <a:r>
              <a:rPr lang="en-US" sz="2100" dirty="0" err="1" smtClean="0"/>
              <a:t>carboxyhemoglobin</a:t>
            </a:r>
            <a:r>
              <a:rPr lang="en-US" sz="2100" dirty="0" smtClean="0"/>
              <a:t>?</a:t>
            </a:r>
          </a:p>
        </p:txBody>
      </p:sp>
    </p:spTree>
    <p:extLst>
      <p:ext uri="{BB962C8B-B14F-4D97-AF65-F5344CB8AC3E}">
        <p14:creationId xmlns:p14="http://schemas.microsoft.com/office/powerpoint/2010/main" val="74456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274638"/>
            <a:ext cx="5486400" cy="639762"/>
          </a:xfrm>
        </p:spPr>
        <p:txBody>
          <a:bodyPr>
            <a:normAutofit/>
          </a:bodyPr>
          <a:lstStyle/>
          <a:p>
            <a:r>
              <a:rPr lang="en-US" sz="3000" dirty="0" smtClean="0"/>
              <a:t>Clinical Applications (cont’d)</a:t>
            </a:r>
            <a:endParaRPr lang="en-US" sz="3000" dirty="0"/>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l="49293" b="70170"/>
          <a:stretch/>
        </p:blipFill>
        <p:spPr>
          <a:xfrm>
            <a:off x="533400" y="914400"/>
            <a:ext cx="3596026" cy="2692855"/>
          </a:xfrm>
          <a:prstGeom prst="rect">
            <a:avLst/>
          </a:prstGeom>
        </p:spPr>
      </p:pic>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50000" t="29830" b="41852"/>
          <a:stretch/>
        </p:blipFill>
        <p:spPr>
          <a:xfrm>
            <a:off x="533399" y="3810000"/>
            <a:ext cx="3557729" cy="2564945"/>
          </a:xfrm>
          <a:prstGeom prst="rect">
            <a:avLst/>
          </a:prstGeom>
        </p:spPr>
      </p:pic>
      <p:sp>
        <p:nvSpPr>
          <p:cNvPr id="6" name="TextBox 5"/>
          <p:cNvSpPr txBox="1"/>
          <p:nvPr/>
        </p:nvSpPr>
        <p:spPr>
          <a:xfrm>
            <a:off x="4343400" y="1173063"/>
            <a:ext cx="4343400" cy="4770537"/>
          </a:xfrm>
          <a:prstGeom prst="rect">
            <a:avLst/>
          </a:prstGeom>
          <a:noFill/>
        </p:spPr>
        <p:txBody>
          <a:bodyPr wrap="square" rtlCol="0">
            <a:spAutoFit/>
          </a:bodyPr>
          <a:lstStyle/>
          <a:p>
            <a:pPr marL="285750" indent="-285750">
              <a:buFont typeface="Arial" pitchFamily="34" charset="0"/>
              <a:buChar char="•"/>
            </a:pPr>
            <a:r>
              <a:rPr lang="en-US" sz="1900" dirty="0" smtClean="0"/>
              <a:t>Quantified bound protein fluorescence intensities</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PSA levels distinguish breast/prostate cancer  (P &lt; 0.0007)</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IBBC</a:t>
            </a:r>
            <a:r>
              <a:rPr lang="en-US" sz="1900" dirty="0" smtClean="0"/>
              <a:t> </a:t>
            </a:r>
            <a:r>
              <a:rPr lang="en-US" sz="1900" dirty="0" smtClean="0"/>
              <a:t>can assess clinically relevant protein concentrations</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Modest linear correlation between DEAL and ELISA measurements</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Possible reasons for discrepancy:</a:t>
            </a:r>
          </a:p>
          <a:p>
            <a:pPr marL="742950" lvl="1" indent="-285750">
              <a:buFont typeface="Arial" pitchFamily="34" charset="0"/>
              <a:buChar char="•"/>
            </a:pPr>
            <a:r>
              <a:rPr lang="en-US" sz="1900" dirty="0" smtClean="0"/>
              <a:t>Manual chip fabrication</a:t>
            </a:r>
          </a:p>
          <a:p>
            <a:pPr marL="742950" lvl="1" indent="-285750">
              <a:buFont typeface="Arial" pitchFamily="34" charset="0"/>
              <a:buChar char="•"/>
            </a:pPr>
            <a:r>
              <a:rPr lang="en-US" sz="1900" dirty="0" smtClean="0"/>
              <a:t>Sample degradation during storage</a:t>
            </a:r>
            <a:endParaRPr lang="en-US" sz="1900" dirty="0"/>
          </a:p>
        </p:txBody>
      </p:sp>
    </p:spTree>
    <p:extLst>
      <p:ext uri="{BB962C8B-B14F-4D97-AF65-F5344CB8AC3E}">
        <p14:creationId xmlns:p14="http://schemas.microsoft.com/office/powerpoint/2010/main" val="1564529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76200"/>
            <a:ext cx="6477000" cy="868362"/>
          </a:xfrm>
        </p:spPr>
        <p:txBody>
          <a:bodyPr>
            <a:normAutofit/>
          </a:bodyPr>
          <a:lstStyle/>
          <a:p>
            <a:r>
              <a:rPr lang="en-US" sz="3200" dirty="0" smtClean="0"/>
              <a:t>Validation of Rapid Blood Analysis</a:t>
            </a:r>
            <a:endParaRPr lang="en-US" sz="3200" dirty="0"/>
          </a:p>
        </p:txBody>
      </p:sp>
      <p:pic>
        <p:nvPicPr>
          <p:cNvPr id="4" name="Content Placeholder 3"/>
          <p:cNvPicPr>
            <a:picLocks noGrp="1" noChangeAspect="1"/>
          </p:cNvPicPr>
          <p:nvPr>
            <p:ph idx="1"/>
          </p:nvPr>
        </p:nvPicPr>
        <p:blipFill rotWithShape="1">
          <a:blip r:embed="rId3">
            <a:extLst>
              <a:ext uri="{28A0092B-C50C-407E-A947-70E740481C1C}">
                <a14:useLocalDpi xmlns:a14="http://schemas.microsoft.com/office/drawing/2010/main" val="0"/>
              </a:ext>
            </a:extLst>
          </a:blip>
          <a:srcRect t="44896" r="38575"/>
          <a:stretch/>
        </p:blipFill>
        <p:spPr>
          <a:xfrm>
            <a:off x="1143000" y="990600"/>
            <a:ext cx="3048000" cy="2319350"/>
          </a:xfrm>
        </p:spPr>
      </p:pic>
      <p:grpSp>
        <p:nvGrpSpPr>
          <p:cNvPr id="3" name="Group 2"/>
          <p:cNvGrpSpPr/>
          <p:nvPr/>
        </p:nvGrpSpPr>
        <p:grpSpPr>
          <a:xfrm>
            <a:off x="5029200" y="971952"/>
            <a:ext cx="2438400" cy="2524161"/>
            <a:chOff x="5029200" y="971952"/>
            <a:chExt cx="2438400" cy="2524161"/>
          </a:xfrm>
        </p:grpSpPr>
        <p:pic>
          <p:nvPicPr>
            <p:cNvPr id="5" name="Picture 4"/>
            <p:cNvPicPr>
              <a:picLocks noChangeAspect="1"/>
            </p:cNvPicPr>
            <p:nvPr/>
          </p:nvPicPr>
          <p:blipFill rotWithShape="1">
            <a:blip r:embed="rId3">
              <a:extLst>
                <a:ext uri="{28A0092B-C50C-407E-A947-70E740481C1C}">
                  <a14:useLocalDpi xmlns:a14="http://schemas.microsoft.com/office/drawing/2010/main" val="0"/>
                </a:ext>
              </a:extLst>
            </a:blip>
            <a:srcRect l="62409" t="55741"/>
            <a:stretch/>
          </p:blipFill>
          <p:spPr>
            <a:xfrm>
              <a:off x="5029200" y="1033938"/>
              <a:ext cx="2438400" cy="2462175"/>
            </a:xfrm>
            <a:prstGeom prst="rect">
              <a:avLst/>
            </a:prstGeom>
          </p:spPr>
        </p:pic>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62409" t="45926" r="34449" b="49629"/>
            <a:stretch/>
          </p:blipFill>
          <p:spPr>
            <a:xfrm>
              <a:off x="5029200" y="971952"/>
              <a:ext cx="203788" cy="247248"/>
            </a:xfrm>
            <a:prstGeom prst="rect">
              <a:avLst/>
            </a:prstGeom>
          </p:spPr>
        </p:pic>
      </p:grpSp>
      <p:sp>
        <p:nvSpPr>
          <p:cNvPr id="9" name="TextBox 8"/>
          <p:cNvSpPr txBox="1"/>
          <p:nvPr/>
        </p:nvSpPr>
        <p:spPr>
          <a:xfrm>
            <a:off x="762000" y="3674001"/>
            <a:ext cx="7772400" cy="3031599"/>
          </a:xfrm>
          <a:prstGeom prst="rect">
            <a:avLst/>
          </a:prstGeom>
          <a:noFill/>
        </p:spPr>
        <p:txBody>
          <a:bodyPr wrap="square" rtlCol="0">
            <a:spAutoFit/>
          </a:bodyPr>
          <a:lstStyle/>
          <a:p>
            <a:pPr marL="285750" indent="-285750">
              <a:buFont typeface="Arial" pitchFamily="34" charset="0"/>
              <a:buChar char="•"/>
            </a:pPr>
            <a:r>
              <a:rPr lang="en-US" sz="1900" dirty="0"/>
              <a:t>~9 min from </a:t>
            </a:r>
            <a:r>
              <a:rPr lang="en-US" sz="1900" dirty="0" smtClean="0"/>
              <a:t>finger prick to assay completion</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Compared whole blood and protein-spiked blood from healthy volunteers</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No </a:t>
            </a:r>
            <a:r>
              <a:rPr lang="en-US" sz="1900" dirty="0" err="1" smtClean="0"/>
              <a:t>biofouling</a:t>
            </a:r>
            <a:r>
              <a:rPr lang="en-US" sz="1900" dirty="0" smtClean="0"/>
              <a:t>, low background in freshly collected blood</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All proteins detected in spiked blood</a:t>
            </a:r>
          </a:p>
          <a:p>
            <a:pPr marL="285750" indent="-285750">
              <a:buFont typeface="Arial" pitchFamily="34" charset="0"/>
              <a:buChar char="•"/>
            </a:pPr>
            <a:endParaRPr lang="en-US" sz="1900" dirty="0" smtClean="0"/>
          </a:p>
          <a:p>
            <a:pPr marL="285750" indent="-285750">
              <a:buFont typeface="Arial" pitchFamily="34" charset="0"/>
              <a:buChar char="•"/>
            </a:pPr>
            <a:r>
              <a:rPr lang="en-US" sz="1900" dirty="0" smtClean="0"/>
              <a:t>Confirmed that IBBC’s can rapidly separate and analyze whole blood</a:t>
            </a:r>
          </a:p>
          <a:p>
            <a:pPr marL="285750" indent="-285750">
              <a:buFont typeface="Arial" pitchFamily="34" charset="0"/>
              <a:buChar char="•"/>
            </a:pPr>
            <a:endParaRPr lang="en-US" sz="2000" dirty="0"/>
          </a:p>
        </p:txBody>
      </p:sp>
    </p:spTree>
    <p:extLst>
      <p:ext uri="{BB962C8B-B14F-4D97-AF65-F5344CB8AC3E}">
        <p14:creationId xmlns:p14="http://schemas.microsoft.com/office/powerpoint/2010/main" val="3593648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Impact and Similar Applications</a:t>
            </a:r>
            <a:endParaRPr lang="en-US" dirty="0"/>
          </a:p>
        </p:txBody>
      </p:sp>
      <p:sp>
        <p:nvSpPr>
          <p:cNvPr id="3" name="Content Placeholder 2"/>
          <p:cNvSpPr>
            <a:spLocks noGrp="1"/>
          </p:cNvSpPr>
          <p:nvPr>
            <p:ph idx="1"/>
          </p:nvPr>
        </p:nvSpPr>
        <p:spPr>
          <a:xfrm>
            <a:off x="609600" y="1676400"/>
            <a:ext cx="8229600" cy="4267200"/>
          </a:xfrm>
        </p:spPr>
        <p:txBody>
          <a:bodyPr>
            <a:normAutofit/>
          </a:bodyPr>
          <a:lstStyle/>
          <a:p>
            <a:r>
              <a:rPr lang="en-US" sz="2800" dirty="0" smtClean="0"/>
              <a:t>Noninvasive, rapid, sensitive diagnostic assay</a:t>
            </a:r>
          </a:p>
          <a:p>
            <a:endParaRPr lang="en-US" sz="2800" dirty="0" smtClean="0"/>
          </a:p>
          <a:p>
            <a:r>
              <a:rPr lang="en-US" sz="2800" dirty="0" smtClean="0"/>
              <a:t>Generalizable to many diseases</a:t>
            </a:r>
          </a:p>
          <a:p>
            <a:endParaRPr lang="en-US" sz="2800" dirty="0" smtClean="0"/>
          </a:p>
          <a:p>
            <a:r>
              <a:rPr lang="en-US" sz="2800" dirty="0" smtClean="0"/>
              <a:t>Promising for inexpensive, point-of-care diagnostics</a:t>
            </a:r>
          </a:p>
          <a:p>
            <a:endParaRPr lang="en-US" sz="2800" dirty="0" smtClean="0"/>
          </a:p>
          <a:p>
            <a:r>
              <a:rPr lang="en-US" sz="2800" dirty="0" smtClean="0"/>
              <a:t>2010 paper discusses LF-IBBC, which allows lateral separation of cells from plasma</a:t>
            </a:r>
            <a:endParaRPr lang="en-US" sz="2800" dirty="0"/>
          </a:p>
        </p:txBody>
      </p:sp>
    </p:spTree>
    <p:extLst>
      <p:ext uri="{BB962C8B-B14F-4D97-AF65-F5344CB8AC3E}">
        <p14:creationId xmlns:p14="http://schemas.microsoft.com/office/powerpoint/2010/main" val="19469647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684</TotalTime>
  <Words>1562</Words>
  <Application>Microsoft Office PowerPoint</Application>
  <PresentationFormat>On-screen Show (4:3)</PresentationFormat>
  <Paragraphs>90</Paragraphs>
  <Slides>8</Slides>
  <Notes>8</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Integrated barcode chips for rapid, multiplexed analysis of proteins in microliter quantities of blood</vt:lpstr>
      <vt:lpstr>PowerPoint Presentation</vt:lpstr>
      <vt:lpstr>PowerPoint Presentation</vt:lpstr>
      <vt:lpstr>Chip Validation</vt:lpstr>
      <vt:lpstr>Clinical Application:  Analyzing Cancer Patient Blood Samples</vt:lpstr>
      <vt:lpstr>Clinical Applications (cont’d)</vt:lpstr>
      <vt:lpstr>Validation of Rapid Blood Analysis</vt:lpstr>
      <vt:lpstr>Impact and Similar Applications</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yanne689</dc:creator>
  <cp:lastModifiedBy>yanne689</cp:lastModifiedBy>
  <cp:revision>55</cp:revision>
  <dcterms:created xsi:type="dcterms:W3CDTF">2011-12-06T01:53:13Z</dcterms:created>
  <dcterms:modified xsi:type="dcterms:W3CDTF">2011-12-09T03:28:43Z</dcterms:modified>
</cp:coreProperties>
</file>