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3" r:id="rId12"/>
    <p:sldId id="280" r:id="rId13"/>
    <p:sldId id="268" r:id="rId14"/>
    <p:sldId id="270" r:id="rId15"/>
    <p:sldId id="285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67" r:id="rId27"/>
    <p:sldId id="282" r:id="rId28"/>
    <p:sldId id="284" r:id="rId29"/>
    <p:sldId id="283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48" autoAdjust="0"/>
  </p:normalViewPr>
  <p:slideViewPr>
    <p:cSldViewPr>
      <p:cViewPr varScale="1">
        <p:scale>
          <a:sx n="81" d="100"/>
          <a:sy n="81" d="100"/>
        </p:scale>
        <p:origin x="-1375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E23A-66C4-4DEC-A52D-86AA15717E9E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A6D2-9814-4DF8-A606-E208FA78C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Western blotting an</a:t>
            </a:r>
            <a:r>
              <a:rPr lang="en-US" baseline="0" dirty="0" smtClean="0"/>
              <a:t> empirical technique</a:t>
            </a:r>
          </a:p>
          <a:p>
            <a:r>
              <a:rPr lang="en-US" baseline="0" dirty="0" smtClean="0"/>
              <a:t>	Everything is dependent on the particular protein/system you’re working on, thus things will work differently for different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A6D2-9814-4DF8-A606-E208FA78C2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A6D2-9814-4DF8-A606-E208FA78C2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Acrylamide</a:t>
            </a:r>
            <a:r>
              <a:rPr lang="en-US" dirty="0" smtClean="0"/>
              <a:t> undergoes pH dependent</a:t>
            </a:r>
            <a:r>
              <a:rPr lang="en-US" baseline="0" dirty="0" smtClean="0"/>
              <a:t> degradation and basic pH</a:t>
            </a:r>
            <a:endParaRPr lang="en-US" dirty="0" smtClean="0"/>
          </a:p>
          <a:p>
            <a:r>
              <a:rPr lang="en-US" dirty="0" err="1" smtClean="0"/>
              <a:t>Electrotransfer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Tris-Tricine</a:t>
            </a:r>
            <a:r>
              <a:rPr lang="en-US" baseline="0" dirty="0" smtClean="0"/>
              <a:t> gels prefers high capacity, low pore size membranes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acrylamide</a:t>
            </a:r>
            <a:r>
              <a:rPr lang="en-US" dirty="0" smtClean="0"/>
              <a:t> to seal bottom of vertical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agarose</a:t>
            </a:r>
            <a:r>
              <a:rPr lang="en-US" baseline="0" dirty="0" smtClean="0"/>
              <a:t> gels</a:t>
            </a:r>
          </a:p>
          <a:p>
            <a:r>
              <a:rPr lang="en-US" baseline="0" dirty="0" err="1" smtClean="0"/>
              <a:t>Electrotransfer</a:t>
            </a:r>
            <a:r>
              <a:rPr lang="en-US" baseline="0" dirty="0" smtClean="0"/>
              <a:t> to membranes from </a:t>
            </a:r>
            <a:r>
              <a:rPr lang="en-US" baseline="0" dirty="0" err="1" smtClean="0"/>
              <a:t>agarose</a:t>
            </a:r>
            <a:r>
              <a:rPr lang="en-US" baseline="0" dirty="0" smtClean="0"/>
              <a:t> gels goes ~15%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A6D2-9814-4DF8-A606-E208FA78C2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Supported nitrocellulose is more durable than run-of-the-mill nitrocellulose, but loses a small bit of binding capacity</a:t>
            </a:r>
          </a:p>
          <a:p>
            <a:r>
              <a:rPr lang="en-US" dirty="0" smtClean="0"/>
              <a:t>Small pore size is important, it increases binding capacity,</a:t>
            </a:r>
            <a:r>
              <a:rPr lang="en-US" baseline="0" dirty="0" smtClean="0"/>
              <a:t> especially with lower MW proteins, which can ‘blow through’ the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A6D2-9814-4DF8-A606-E208FA78C2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0.5-1 Hr at room temp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/>
              <a:t>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Overnight at 4°C</a:t>
            </a:r>
            <a:endParaRPr lang="en-U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Shortest time that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gives good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A6D2-9814-4DF8-A606-E208FA78C2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NBT/BCIP (100pg)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DAB/4CN (500pg)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HRP Film (1pg or even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A6D2-9814-4DF8-A606-E208FA78C2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sera.com/en/info/western-blot.html" TargetMode="External"/><Relationship Id="rId2" Type="http://schemas.openxmlformats.org/officeDocument/2006/relationships/hyperlink" Target="http://www.lifetechnologies.com/us/en/home/references/protocols/proteins-expression-isolation-and-analysis/western-blot-protocol/western-blotting-using-nitrocellulose-membrane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j.nih.gov/ij/" TargetMode="External"/><Relationship Id="rId2" Type="http://schemas.openxmlformats.org/officeDocument/2006/relationships/hyperlink" Target="http://www.abcam.com/index.html?pageconfig=resource&amp;rid=1135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crc.uga.edu/~mao/wallmab/Antibodies/antib.htm" TargetMode="External"/><Relationship Id="rId4" Type="http://schemas.openxmlformats.org/officeDocument/2006/relationships/hyperlink" Target="http://www.licor.com/bio/products/software/image_studio_lit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Blotting: Tips, Tricks, and Best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Methodology Club</a:t>
            </a:r>
          </a:p>
          <a:p>
            <a:r>
              <a:rPr lang="en-US" dirty="0" smtClean="0"/>
              <a:t>11/18/2014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Tank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Native Transfer</a:t>
            </a:r>
          </a:p>
          <a:p>
            <a:pPr lvl="1"/>
            <a:r>
              <a:rPr lang="en-US" dirty="0" smtClean="0"/>
              <a:t>pH extremely important</a:t>
            </a:r>
          </a:p>
          <a:p>
            <a:pPr lvl="2"/>
            <a:r>
              <a:rPr lang="en-US" dirty="0" smtClean="0"/>
              <a:t>No SDS to impart negative charge</a:t>
            </a:r>
          </a:p>
          <a:p>
            <a:pPr lvl="2"/>
            <a:r>
              <a:rPr lang="en-US" dirty="0" smtClean="0"/>
              <a:t>High pH buffer, such as CAPS, to </a:t>
            </a:r>
            <a:r>
              <a:rPr lang="en-US" dirty="0" smtClean="0"/>
              <a:t>ensure protein has negative charge</a:t>
            </a:r>
            <a:endParaRPr lang="en-US" dirty="0" smtClean="0"/>
          </a:p>
          <a:p>
            <a:pPr lvl="2"/>
            <a:r>
              <a:rPr lang="en-US" dirty="0" smtClean="0"/>
              <a:t>Alternatively, you can stay below the </a:t>
            </a:r>
            <a:r>
              <a:rPr lang="en-US" dirty="0" err="1" smtClean="0"/>
              <a:t>pI</a:t>
            </a:r>
            <a:r>
              <a:rPr lang="en-US" dirty="0" smtClean="0"/>
              <a:t> and transfer in reverse (towards the </a:t>
            </a:r>
            <a:r>
              <a:rPr lang="en-US" dirty="0" smtClean="0"/>
              <a:t>cathode, as the protein will be positively charged)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Gel/Membrane contact</a:t>
            </a:r>
          </a:p>
          <a:p>
            <a:pPr lvl="1"/>
            <a:r>
              <a:rPr lang="en-US" dirty="0" smtClean="0"/>
              <a:t>Air/buffer will cause artifacts</a:t>
            </a:r>
          </a:p>
          <a:p>
            <a:pPr lvl="1"/>
            <a:r>
              <a:rPr lang="en-US" dirty="0" smtClean="0"/>
              <a:t>Test tube as roller</a:t>
            </a:r>
          </a:p>
          <a:p>
            <a:pPr lvl="1"/>
            <a:r>
              <a:rPr lang="en-US" dirty="0" smtClean="0"/>
              <a:t>Glass-rod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Filter paper stuck to gel/membrane</a:t>
            </a:r>
          </a:p>
          <a:p>
            <a:pPr lvl="1"/>
            <a:r>
              <a:rPr lang="en-US" dirty="0" smtClean="0"/>
              <a:t>Add water</a:t>
            </a:r>
          </a:p>
          <a:p>
            <a:endParaRPr lang="en-US" dirty="0" smtClean="0"/>
          </a:p>
          <a:p>
            <a:r>
              <a:rPr lang="en-US" dirty="0" smtClean="0"/>
              <a:t>Dry membranes after transfer</a:t>
            </a:r>
          </a:p>
          <a:p>
            <a:pPr lvl="1"/>
            <a:r>
              <a:rPr lang="en-US" dirty="0" smtClean="0"/>
              <a:t>‘helps fix proteins to membrane</a:t>
            </a:r>
            <a:r>
              <a:rPr lang="en-US" dirty="0" smtClean="0"/>
              <a:t>’ [10]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326273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41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Non-fat dry milk</a:t>
            </a:r>
          </a:p>
          <a:p>
            <a:pPr lvl="1"/>
            <a:r>
              <a:rPr lang="en-US" dirty="0" smtClean="0"/>
              <a:t>Super cheap</a:t>
            </a:r>
          </a:p>
          <a:p>
            <a:pPr lvl="1"/>
            <a:r>
              <a:rPr lang="en-US" dirty="0" smtClean="0"/>
              <a:t>~5%</a:t>
            </a:r>
          </a:p>
          <a:p>
            <a:pPr lvl="1"/>
            <a:r>
              <a:rPr lang="en-US" dirty="0" smtClean="0"/>
              <a:t>Has endogenous </a:t>
            </a:r>
            <a:r>
              <a:rPr lang="en-US" dirty="0" err="1" smtClean="0"/>
              <a:t>biotinylated</a:t>
            </a:r>
            <a:r>
              <a:rPr lang="en-US" dirty="0" smtClean="0"/>
              <a:t> proteins</a:t>
            </a:r>
          </a:p>
          <a:p>
            <a:pPr lvl="1"/>
            <a:r>
              <a:rPr lang="en-US" dirty="0" err="1" smtClean="0"/>
              <a:t>IgGs</a:t>
            </a:r>
            <a:r>
              <a:rPr lang="en-US" dirty="0" smtClean="0"/>
              <a:t> that can cross-react with anti-goat antibodies</a:t>
            </a:r>
          </a:p>
          <a:p>
            <a:pPr lvl="1"/>
            <a:r>
              <a:rPr lang="en-US" dirty="0" smtClean="0"/>
              <a:t>Goes sour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BSA</a:t>
            </a:r>
          </a:p>
          <a:p>
            <a:pPr lvl="1"/>
            <a:r>
              <a:rPr lang="en-US" dirty="0" smtClean="0"/>
              <a:t>1-5%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Fish Gelatin</a:t>
            </a:r>
          </a:p>
          <a:p>
            <a:pPr lvl="1"/>
            <a:r>
              <a:rPr lang="en-US" dirty="0" smtClean="0"/>
              <a:t>Expensive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429000" y="20574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2954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Tween-20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[11,12]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0.25-2%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wash off a small amount of protein from blot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cause background with some forms of imaging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blocking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[13]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Dried PVDF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Tween-20 for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98200"/>
            <a:ext cx="2667000" cy="197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69600"/>
            <a:ext cx="2438400" cy="25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419600" y="1905000"/>
            <a:ext cx="1219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Δ</a:t>
            </a:r>
            <a:r>
              <a:rPr lang="en-US" sz="2000" b="1" dirty="0" smtClean="0"/>
              <a:t>Time</a:t>
            </a:r>
            <a:endParaRPr lang="en-US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94799"/>
            <a:ext cx="3505200" cy="217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799" y="4407792"/>
            <a:ext cx="3124201" cy="85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71600" y="4572000"/>
            <a:ext cx="3352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76800" y="44958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Δ</a:t>
            </a:r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807800"/>
            <a:ext cx="93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BSA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76200" y="4800600"/>
            <a:ext cx="14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Tween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5257800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5-10 min exposure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Probing with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Lowest dilution that gives good signal</a:t>
            </a:r>
          </a:p>
          <a:p>
            <a:pPr lvl="1"/>
            <a:r>
              <a:rPr lang="en-US" dirty="0" smtClean="0"/>
              <a:t>Can probe for as little as 30 min</a:t>
            </a:r>
          </a:p>
          <a:p>
            <a:endParaRPr lang="en-US" dirty="0" smtClean="0"/>
          </a:p>
          <a:p>
            <a:r>
              <a:rPr lang="en-US" dirty="0" smtClean="0"/>
              <a:t>Microwave assisted incubations for quicker probe </a:t>
            </a:r>
            <a:r>
              <a:rPr lang="en-US" dirty="0" smtClean="0"/>
              <a:t>times [14]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Membranes can be stripped and re-probed multiple </a:t>
            </a:r>
            <a:r>
              <a:rPr lang="en-US" dirty="0" smtClean="0"/>
              <a:t>times [15, 16]</a:t>
            </a:r>
            <a:endParaRPr lang="en-US" dirty="0" smtClean="0"/>
          </a:p>
          <a:p>
            <a:pPr lvl="1"/>
            <a:r>
              <a:rPr lang="en-US" dirty="0" smtClean="0"/>
              <a:t>PVDF better for this</a:t>
            </a:r>
          </a:p>
          <a:p>
            <a:pPr lvl="1"/>
            <a:r>
              <a:rPr lang="en-US" dirty="0" smtClean="0"/>
              <a:t>Can lose some of protein bound to blot</a:t>
            </a:r>
          </a:p>
          <a:p>
            <a:pPr lvl="1"/>
            <a:r>
              <a:rPr lang="en-US" dirty="0" smtClean="0"/>
              <a:t>Heat + SDS, Low-pH, or High-pH</a:t>
            </a:r>
          </a:p>
          <a:p>
            <a:endParaRPr lang="en-US" dirty="0" smtClean="0"/>
          </a:p>
          <a:p>
            <a:r>
              <a:rPr lang="en-US" dirty="0" smtClean="0"/>
              <a:t>SDS in antibody stocks (0.01-0.05%)</a:t>
            </a:r>
          </a:p>
          <a:p>
            <a:pPr lvl="1"/>
            <a:r>
              <a:rPr lang="en-US" dirty="0" smtClean="0"/>
              <a:t>Can decrease background</a:t>
            </a:r>
          </a:p>
          <a:p>
            <a:pPr lvl="1"/>
            <a:r>
              <a:rPr lang="en-US" dirty="0" smtClean="0"/>
              <a:t>Can actually increase signal by revealing </a:t>
            </a:r>
            <a:r>
              <a:rPr lang="en-US" dirty="0" err="1" smtClean="0"/>
              <a:t>epitopes</a:t>
            </a:r>
            <a:endParaRPr lang="en-US" dirty="0" smtClean="0"/>
          </a:p>
          <a:p>
            <a:pPr lvl="2"/>
            <a:r>
              <a:rPr lang="en-US" dirty="0" smtClean="0"/>
              <a:t>Especially when using protein based blocker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Secondary Antibody Conjugates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 lvl="1"/>
            <a:r>
              <a:rPr lang="en-US" dirty="0" smtClean="0"/>
              <a:t>Colorimetric (NBT/BCIP)</a:t>
            </a:r>
          </a:p>
          <a:p>
            <a:pPr lvl="1"/>
            <a:r>
              <a:rPr lang="en-US" dirty="0" smtClean="0"/>
              <a:t>Fluorescent (ECF)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Horseradish </a:t>
            </a:r>
            <a:r>
              <a:rPr lang="en-US" dirty="0" err="1" smtClean="0"/>
              <a:t>Peroxidase</a:t>
            </a:r>
            <a:endParaRPr lang="en-US" dirty="0" smtClean="0"/>
          </a:p>
          <a:p>
            <a:pPr lvl="1"/>
            <a:r>
              <a:rPr lang="en-US" dirty="0" smtClean="0"/>
              <a:t>Colorimetric (CN/DAB)</a:t>
            </a:r>
          </a:p>
          <a:p>
            <a:pPr lvl="1"/>
            <a:r>
              <a:rPr lang="en-US" dirty="0" err="1" smtClean="0"/>
              <a:t>Flourescent</a:t>
            </a:r>
            <a:r>
              <a:rPr lang="en-US" dirty="0" smtClean="0"/>
              <a:t> (ECL Plus)</a:t>
            </a:r>
          </a:p>
          <a:p>
            <a:pPr lvl="1"/>
            <a:r>
              <a:rPr lang="en-US" dirty="0" smtClean="0"/>
              <a:t>Light based via Film or CCD camera (ECL, ECL Plus, etc)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Fluorescent Dyes</a:t>
            </a:r>
          </a:p>
          <a:p>
            <a:pPr lvl="1"/>
            <a:r>
              <a:rPr lang="en-US" dirty="0" err="1" smtClean="0"/>
              <a:t>Alexa</a:t>
            </a:r>
            <a:r>
              <a:rPr lang="en-US" dirty="0" smtClean="0"/>
              <a:t> flour dyes for imaging on Typhoon scanner</a:t>
            </a:r>
          </a:p>
          <a:p>
            <a:pPr lvl="1"/>
            <a:r>
              <a:rPr lang="en-US" dirty="0" smtClean="0"/>
              <a:t>More dynamic range than Film, but sacrifices some sensitivity</a:t>
            </a:r>
          </a:p>
          <a:p>
            <a:pPr lvl="1"/>
            <a:r>
              <a:rPr lang="en-US" dirty="0" smtClean="0"/>
              <a:t>Multiplex </a:t>
            </a:r>
            <a:r>
              <a:rPr lang="en-US" dirty="0" smtClean="0"/>
              <a:t>possible [17]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Gold [7]</a:t>
            </a:r>
            <a:endParaRPr lang="en-US" dirty="0" smtClean="0"/>
          </a:p>
          <a:p>
            <a:pPr lvl="1"/>
            <a:r>
              <a:rPr lang="en-US" dirty="0" smtClean="0"/>
              <a:t>Usually silver-enhanced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Exposing Blots to Film (HRP)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1054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Page Protectors</a:t>
            </a:r>
          </a:p>
          <a:p>
            <a:pPr lvl="1"/>
            <a:r>
              <a:rPr lang="en-US" dirty="0" smtClean="0"/>
              <a:t>Works better than saran wrap for storing blots, don’t have to worry about wrinkles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sure no air bubbles, but also don’t too forceful such that there is little developing solution on blot</a:t>
            </a:r>
          </a:p>
          <a:p>
            <a:endParaRPr lang="en-US" dirty="0" smtClean="0"/>
          </a:p>
          <a:p>
            <a:r>
              <a:rPr lang="en-US" dirty="0" smtClean="0"/>
              <a:t>Fuzzy bands</a:t>
            </a:r>
          </a:p>
          <a:p>
            <a:pPr lvl="1"/>
            <a:r>
              <a:rPr lang="en-US" dirty="0" smtClean="0"/>
              <a:t>Possible that film was not flat on blot</a:t>
            </a:r>
          </a:p>
          <a:p>
            <a:pPr lvl="1"/>
            <a:r>
              <a:rPr lang="en-US" dirty="0" smtClean="0"/>
              <a:t>The greater the distance between film and blot, the more time for light to diffract and thus broaden the band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White in the middle of a band</a:t>
            </a:r>
          </a:p>
          <a:p>
            <a:pPr lvl="1"/>
            <a:r>
              <a:rPr lang="en-US" dirty="0" smtClean="0"/>
              <a:t>If you have too much signal, the substrate can be used up, paradoxically reducing your signal</a:t>
            </a:r>
          </a:p>
          <a:p>
            <a:pPr lvl="1"/>
            <a:r>
              <a:rPr lang="en-US" dirty="0" smtClean="0"/>
              <a:t>Signal is usually highest in center of a band, thus this is the area where substrate will be depleted first</a:t>
            </a:r>
            <a:endParaRPr lang="en-US" dirty="0"/>
          </a:p>
        </p:txBody>
      </p:sp>
      <p:pic>
        <p:nvPicPr>
          <p:cNvPr id="50178" name="Picture 2" descr="C:\My Documents\1Tien Lab\Techniques Club\000_0154.JPG"/>
          <p:cNvPicPr>
            <a:picLocks noChangeAspect="1" noChangeArrowheads="1"/>
          </p:cNvPicPr>
          <p:nvPr/>
        </p:nvPicPr>
        <p:blipFill>
          <a:blip r:embed="rId2" cstate="print"/>
          <a:srcRect l="5357" t="7143" r="6250" b="10714"/>
          <a:stretch>
            <a:fillRect/>
          </a:stretch>
        </p:blipFill>
        <p:spPr bwMode="auto">
          <a:xfrm>
            <a:off x="5533446" y="1600200"/>
            <a:ext cx="666936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ImageJ</a:t>
            </a:r>
            <a:r>
              <a:rPr lang="en-US" dirty="0" smtClean="0"/>
              <a:t> [18]</a:t>
            </a:r>
            <a:endParaRPr lang="en-US" dirty="0" smtClean="0"/>
          </a:p>
          <a:p>
            <a:pPr lvl="1"/>
            <a:r>
              <a:rPr lang="en-US" dirty="0" smtClean="0"/>
              <a:t>Free from NIH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ImageQuant</a:t>
            </a:r>
            <a:endParaRPr lang="en-US" dirty="0" smtClean="0"/>
          </a:p>
          <a:p>
            <a:pPr lvl="1"/>
            <a:r>
              <a:rPr lang="en-US" dirty="0" smtClean="0"/>
              <a:t>Available on Typhoon computers ($</a:t>
            </a:r>
            <a:r>
              <a:rPr lang="en-US" dirty="0" err="1" smtClean="0"/>
              <a:t>oftware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free programs</a:t>
            </a:r>
          </a:p>
          <a:p>
            <a:pPr lvl="1"/>
            <a:r>
              <a:rPr lang="en-US" dirty="0" err="1" smtClean="0"/>
              <a:t>LiCor</a:t>
            </a:r>
            <a:r>
              <a:rPr lang="en-US" dirty="0" smtClean="0"/>
              <a:t> Image </a:t>
            </a:r>
            <a:r>
              <a:rPr lang="en-US" dirty="0" smtClean="0"/>
              <a:t>Studio [19]</a:t>
            </a:r>
            <a:endParaRPr lang="en-US" dirty="0" smtClean="0"/>
          </a:p>
          <a:p>
            <a:pPr lvl="2"/>
            <a:r>
              <a:rPr lang="en-US" dirty="0" smtClean="0"/>
              <a:t>Like a hybrid of </a:t>
            </a:r>
            <a:r>
              <a:rPr lang="en-US" dirty="0" err="1" smtClean="0"/>
              <a:t>ImageJ</a:t>
            </a:r>
            <a:r>
              <a:rPr lang="en-US" dirty="0" smtClean="0"/>
              <a:t> and </a:t>
            </a:r>
            <a:r>
              <a:rPr lang="en-US" dirty="0" err="1" smtClean="0"/>
              <a:t>ImageQuant</a:t>
            </a:r>
            <a:endParaRPr lang="en-US" dirty="0" smtClean="0"/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Quantification -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Non-linearity</a:t>
            </a:r>
          </a:p>
          <a:p>
            <a:pPr lvl="1"/>
            <a:r>
              <a:rPr lang="en-US" dirty="0" smtClean="0"/>
              <a:t>Film only has a dynamic range of ~1.8 orders of magnitude (65x)</a:t>
            </a:r>
          </a:p>
          <a:p>
            <a:pPr lvl="1"/>
            <a:r>
              <a:rPr lang="en-US" dirty="0" smtClean="0"/>
              <a:t>Saturated signal does not give accurate quantification</a:t>
            </a:r>
          </a:p>
          <a:p>
            <a:pPr lvl="1"/>
            <a:r>
              <a:rPr lang="en-US" dirty="0" smtClean="0"/>
              <a:t>Binding capacity of membrane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Inter-blot comparisons</a:t>
            </a:r>
          </a:p>
          <a:p>
            <a:pPr lvl="1"/>
            <a:r>
              <a:rPr lang="en-US" dirty="0" smtClean="0"/>
              <a:t>All quantification needs to be intra-blot unless an identical sample is loaded between blots to normalized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048434"/>
            <a:ext cx="5276850" cy="280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Quantification -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values are relative </a:t>
            </a:r>
            <a:br>
              <a:rPr lang="en-US" dirty="0" smtClean="0"/>
            </a:br>
            <a:r>
              <a:rPr lang="en-US" dirty="0" smtClean="0"/>
              <a:t>without a standard </a:t>
            </a:r>
            <a:br>
              <a:rPr lang="en-US" dirty="0" smtClean="0"/>
            </a:br>
            <a:r>
              <a:rPr lang="en-US" dirty="0" smtClean="0"/>
              <a:t>quantified by some other </a:t>
            </a:r>
            <a:br>
              <a:rPr lang="en-US" dirty="0" smtClean="0"/>
            </a:br>
            <a:r>
              <a:rPr lang="en-US" dirty="0" smtClean="0"/>
              <a:t>means</a:t>
            </a:r>
          </a:p>
          <a:p>
            <a:pPr lvl="1"/>
            <a:r>
              <a:rPr lang="en-US" dirty="0" smtClean="0"/>
              <a:t>Compare to how you do </a:t>
            </a:r>
            <a:br>
              <a:rPr lang="en-US" dirty="0" smtClean="0"/>
            </a:br>
            <a:r>
              <a:rPr lang="en-US" dirty="0" smtClean="0"/>
              <a:t>a protein assay (</a:t>
            </a:r>
            <a:r>
              <a:rPr lang="en-US" dirty="0" err="1" smtClean="0"/>
              <a:t>bradford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err="1" smtClean="0"/>
              <a:t>lowry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levels can vary with respect to each other, but claims such as “twice as much protein A as protein B” </a:t>
            </a:r>
            <a:r>
              <a:rPr lang="en-US" dirty="0" smtClean="0"/>
              <a:t>cannot </a:t>
            </a:r>
            <a:r>
              <a:rPr lang="en-US" dirty="0" smtClean="0"/>
              <a:t>be made without a standard</a:t>
            </a:r>
          </a:p>
          <a:p>
            <a:endParaRPr lang="en-US" dirty="0" smtClean="0"/>
          </a:p>
          <a:p>
            <a:r>
              <a:rPr lang="en-US" dirty="0" smtClean="0"/>
              <a:t>Substrate can be limiting for enzyme coupled 2° antibodies</a:t>
            </a:r>
          </a:p>
          <a:p>
            <a:pPr lvl="1"/>
            <a:r>
              <a:rPr lang="en-US" dirty="0" smtClean="0"/>
              <a:t>White in the middle of HRB band = depleted substrate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356760" cy="22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Bands need to be of appropriate intensity (not saturated) and separated</a:t>
            </a:r>
          </a:p>
          <a:p>
            <a:pPr lvl="1"/>
            <a:r>
              <a:rPr lang="en-US" dirty="0" smtClean="0"/>
              <a:t>Stacking can cause bands to spread in the horizontally</a:t>
            </a:r>
          </a:p>
          <a:p>
            <a:pPr lvl="2"/>
            <a:r>
              <a:rPr lang="en-US" dirty="0" smtClean="0"/>
              <a:t>Likely caused by salts</a:t>
            </a:r>
          </a:p>
          <a:p>
            <a:pPr lvl="1"/>
            <a:r>
              <a:rPr lang="en-US" dirty="0" smtClean="0"/>
              <a:t>pH 8.8 + glycerol stacking gel</a:t>
            </a:r>
          </a:p>
          <a:p>
            <a:pPr lvl="1"/>
            <a:r>
              <a:rPr lang="en-US" dirty="0" smtClean="0"/>
              <a:t>Addition of salt to equalize between samples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91000" cy="68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876800" y="2438400"/>
            <a:ext cx="407182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5791200" y="3657600"/>
            <a:ext cx="1066800" cy="457200"/>
            <a:chOff x="5715000" y="4343400"/>
            <a:chExt cx="1066800" cy="457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15000" y="4800600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15000" y="4648200"/>
              <a:ext cx="838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15000" y="44958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15000" y="43434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075" y="4876800"/>
            <a:ext cx="4225925" cy="164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Western Blotting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Run Gel</a:t>
            </a:r>
          </a:p>
          <a:p>
            <a:endParaRPr lang="en-US" dirty="0" smtClean="0"/>
          </a:p>
          <a:p>
            <a:r>
              <a:rPr lang="en-US" dirty="0" smtClean="0"/>
              <a:t>Transfer to Membrane</a:t>
            </a:r>
          </a:p>
          <a:p>
            <a:endParaRPr lang="en-US" dirty="0" smtClean="0"/>
          </a:p>
          <a:p>
            <a:r>
              <a:rPr lang="en-US" dirty="0" smtClean="0"/>
              <a:t>Probe with antibody(s)</a:t>
            </a:r>
          </a:p>
          <a:p>
            <a:endParaRPr lang="en-US" dirty="0" smtClean="0"/>
          </a:p>
          <a:p>
            <a:r>
              <a:rPr lang="en-US" dirty="0" smtClean="0"/>
              <a:t>Develop to obtain signal</a:t>
            </a:r>
          </a:p>
          <a:p>
            <a:endParaRPr lang="en-US" dirty="0" smtClean="0"/>
          </a:p>
          <a:p>
            <a:r>
              <a:rPr lang="en-US" dirty="0" smtClean="0"/>
              <a:t>Quantify signal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048000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00436" y="163830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00436" y="173355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00436" y="278130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00436" y="230505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0436" y="249555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0436" y="259080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0436" y="306705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00436" y="2019300"/>
            <a:ext cx="184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638800" y="3810000"/>
            <a:ext cx="3200400" cy="2057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414655" y="4118610"/>
            <a:ext cx="193964" cy="1543050"/>
            <a:chOff x="6414655" y="4118610"/>
            <a:chExt cx="193964" cy="15430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14655" y="411861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14655" y="422148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14655" y="535305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14655" y="483870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14655" y="504444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14655" y="514731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14655" y="566166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14655" y="4530090"/>
              <a:ext cx="19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5906358">
            <a:off x="6721158" y="4282757"/>
            <a:ext cx="381000" cy="381000"/>
            <a:chOff x="6705600" y="4648200"/>
            <a:chExt cx="381000" cy="38100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934200" y="4648200"/>
              <a:ext cx="76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6781800" y="4648200"/>
              <a:ext cx="76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705600" y="4648200"/>
              <a:ext cx="76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010400" y="4648200"/>
              <a:ext cx="76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858000" y="4800600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34200" y="4800600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113010" y="4114800"/>
            <a:ext cx="583190" cy="483610"/>
            <a:chOff x="7113010" y="4114800"/>
            <a:chExt cx="583190" cy="483610"/>
          </a:xfrm>
        </p:grpSpPr>
        <p:grpSp>
          <p:nvGrpSpPr>
            <p:cNvPr id="46" name="Group 45"/>
            <p:cNvGrpSpPr/>
            <p:nvPr/>
          </p:nvGrpSpPr>
          <p:grpSpPr>
            <a:xfrm rot="15682589">
              <a:off x="7113010" y="4217410"/>
              <a:ext cx="381000" cy="381000"/>
              <a:chOff x="6705600" y="4648200"/>
              <a:chExt cx="381000" cy="381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6934200" y="4648200"/>
                <a:ext cx="762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6781800" y="4648200"/>
                <a:ext cx="762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6705600" y="4648200"/>
                <a:ext cx="762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7010400" y="4648200"/>
                <a:ext cx="762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858000" y="4800600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934200" y="4800600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5-Point Star 53"/>
            <p:cNvSpPr/>
            <p:nvPr/>
          </p:nvSpPr>
          <p:spPr>
            <a:xfrm>
              <a:off x="7391400" y="41148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Staining of Membranes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Ponceau [20]</a:t>
            </a:r>
            <a:endParaRPr lang="en-US" dirty="0" smtClean="0"/>
          </a:p>
          <a:p>
            <a:pPr lvl="1"/>
            <a:r>
              <a:rPr lang="en-US" dirty="0" smtClean="0"/>
              <a:t>Quick, reversible stain (red)</a:t>
            </a:r>
          </a:p>
          <a:p>
            <a:pPr lvl="1"/>
            <a:r>
              <a:rPr lang="en-US" dirty="0" smtClean="0"/>
              <a:t>Limited detection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Coomassie [20]</a:t>
            </a:r>
            <a:endParaRPr lang="en-US" dirty="0" smtClean="0"/>
          </a:p>
          <a:p>
            <a:pPr lvl="1"/>
            <a:r>
              <a:rPr lang="en-US" dirty="0" smtClean="0"/>
              <a:t>Works poorly for Nitrocellulose (almost irreversible binding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India </a:t>
            </a:r>
            <a:r>
              <a:rPr lang="en-US" dirty="0" smtClean="0"/>
              <a:t>ink [20]</a:t>
            </a:r>
            <a:endParaRPr lang="en-US" dirty="0" smtClean="0"/>
          </a:p>
          <a:p>
            <a:pPr lvl="1"/>
            <a:r>
              <a:rPr lang="en-US" dirty="0" smtClean="0"/>
              <a:t>Irreversible, easy stain, black bands</a:t>
            </a:r>
          </a:p>
          <a:p>
            <a:pPr lvl="1"/>
            <a:r>
              <a:rPr lang="en-US" dirty="0" smtClean="0"/>
              <a:t>May or may not effect antigenicity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Can’t stain post-western if protein-based blockers used</a:t>
            </a:r>
          </a:p>
          <a:p>
            <a:pPr lvl="1"/>
            <a:r>
              <a:rPr lang="en-US" dirty="0" smtClean="0"/>
              <a:t>Another pro for Tween-20 blocking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Tien</a:t>
            </a:r>
            <a:r>
              <a:rPr lang="en-US" dirty="0" smtClean="0"/>
              <a:t> Lab</a:t>
            </a:r>
          </a:p>
          <a:p>
            <a:pPr lvl="1"/>
            <a:r>
              <a:rPr lang="en-US" dirty="0" smtClean="0"/>
              <a:t>Gradient gel </a:t>
            </a:r>
            <a:r>
              <a:rPr lang="en-US" dirty="0" smtClean="0"/>
              <a:t>casting equipment</a:t>
            </a:r>
            <a:endParaRPr lang="en-US" dirty="0" smtClean="0"/>
          </a:p>
          <a:p>
            <a:pPr lvl="1"/>
            <a:r>
              <a:rPr lang="en-US" dirty="0" smtClean="0"/>
              <a:t>Multi-gel caster (12x</a:t>
            </a:r>
            <a:r>
              <a:rPr lang="en-US" dirty="0" smtClean="0"/>
              <a:t>) [</a:t>
            </a:r>
            <a:r>
              <a:rPr lang="en-US" dirty="0" err="1" smtClean="0"/>
              <a:t>Biorad</a:t>
            </a:r>
            <a:r>
              <a:rPr lang="en-US" dirty="0" smtClean="0"/>
              <a:t> </a:t>
            </a:r>
            <a:r>
              <a:rPr lang="en-US" dirty="0" smtClean="0"/>
              <a:t>#165-4110]</a:t>
            </a:r>
            <a:endParaRPr lang="en-US" dirty="0" smtClean="0"/>
          </a:p>
          <a:p>
            <a:pPr lvl="1"/>
            <a:r>
              <a:rPr lang="en-US" dirty="0" smtClean="0"/>
              <a:t>Combs for 2</a:t>
            </a:r>
            <a:r>
              <a:rPr lang="en-US" baseline="30000" dirty="0" smtClean="0"/>
              <a:t>nd</a:t>
            </a:r>
            <a:r>
              <a:rPr lang="en-US" dirty="0" smtClean="0"/>
              <a:t> dimension SDS-PAGE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Dark room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Floor S. </a:t>
            </a:r>
            <a:r>
              <a:rPr lang="en-US" dirty="0" err="1" smtClean="0"/>
              <a:t>Frear</a:t>
            </a:r>
            <a:endParaRPr lang="en-US" dirty="0" smtClean="0"/>
          </a:p>
          <a:p>
            <a:pPr lvl="1"/>
            <a:r>
              <a:rPr lang="en-US" dirty="0" smtClean="0"/>
              <a:t>2x in </a:t>
            </a:r>
            <a:r>
              <a:rPr lang="en-US" dirty="0" err="1" smtClean="0"/>
              <a:t>Althouse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Typhoon Scanners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Floor S. </a:t>
            </a:r>
            <a:r>
              <a:rPr lang="en-US" dirty="0" err="1" smtClean="0"/>
              <a:t>Frear</a:t>
            </a:r>
            <a:endParaRPr lang="en-US" dirty="0" smtClean="0"/>
          </a:p>
          <a:p>
            <a:pPr lvl="1"/>
            <a:r>
              <a:rPr lang="en-US" dirty="0" smtClean="0"/>
              <a:t>206 </a:t>
            </a:r>
            <a:r>
              <a:rPr lang="en-US" dirty="0" err="1" smtClean="0"/>
              <a:t>Althouse</a:t>
            </a:r>
            <a:r>
              <a:rPr lang="en-US" dirty="0" smtClean="0"/>
              <a:t> (better </a:t>
            </a:r>
            <a:r>
              <a:rPr lang="en-US" dirty="0" smtClean="0"/>
              <a:t>one; more lasers)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www.bio-rad.com/webroot/web/images/lsr/products/electrophoresis/product_detail/global/lsr_mini_protean_3_multi_cast.jpg"/>
          <p:cNvPicPr>
            <a:picLocks noChangeAspect="1" noChangeArrowheads="1"/>
          </p:cNvPicPr>
          <p:nvPr/>
        </p:nvPicPr>
        <p:blipFill>
          <a:blip r:embed="rId2" cstate="print"/>
          <a:srcRect l="22979" t="11921" r="22979" b="14305"/>
          <a:stretch>
            <a:fillRect/>
          </a:stretch>
        </p:blipFill>
        <p:spPr bwMode="auto">
          <a:xfrm>
            <a:off x="6724754" y="1371600"/>
            <a:ext cx="2419246" cy="2122088"/>
          </a:xfrm>
          <a:prstGeom prst="rect">
            <a:avLst/>
          </a:prstGeom>
          <a:noFill/>
        </p:spPr>
      </p:pic>
      <p:pic>
        <p:nvPicPr>
          <p:cNvPr id="10244" name="Picture 4" descr="http://www.bio-rad.com/webroot/web/images/lsr/products/electrophoresis/sku_thumb/global/165-3362_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733800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Primary Antibody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Peptide</a:t>
            </a:r>
          </a:p>
          <a:p>
            <a:pPr lvl="1"/>
            <a:r>
              <a:rPr lang="en-US" dirty="0" smtClean="0"/>
              <a:t>Design unique 20-30-mer peptide</a:t>
            </a:r>
          </a:p>
          <a:p>
            <a:pPr lvl="1"/>
            <a:r>
              <a:rPr lang="en-US" dirty="0" smtClean="0"/>
              <a:t>Affinity purification by coupling to gel in column format</a:t>
            </a:r>
          </a:p>
          <a:p>
            <a:pPr lvl="1"/>
            <a:r>
              <a:rPr lang="en-US" dirty="0" smtClean="0"/>
              <a:t>Highly flexible, but $$$$</a:t>
            </a:r>
          </a:p>
          <a:p>
            <a:endParaRPr lang="en-US" dirty="0" smtClean="0"/>
          </a:p>
          <a:p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Heterologous express all or part of target protein</a:t>
            </a:r>
          </a:p>
          <a:p>
            <a:pPr lvl="2"/>
            <a:r>
              <a:rPr lang="en-US" dirty="0" smtClean="0"/>
              <a:t>Or purify from source…</a:t>
            </a:r>
          </a:p>
          <a:p>
            <a:pPr lvl="1"/>
            <a:r>
              <a:rPr lang="en-US" dirty="0" smtClean="0"/>
              <a:t>Purification</a:t>
            </a:r>
          </a:p>
          <a:p>
            <a:pPr lvl="2"/>
            <a:r>
              <a:rPr lang="en-US" dirty="0" smtClean="0"/>
              <a:t>By coupling to gel in column format</a:t>
            </a:r>
          </a:p>
          <a:p>
            <a:pPr lvl="2"/>
            <a:r>
              <a:rPr lang="en-US" dirty="0" smtClean="0"/>
              <a:t>Transfer protein to membrane, bind antibodies, elute from </a:t>
            </a:r>
            <a:r>
              <a:rPr lang="en-US" dirty="0" smtClean="0"/>
              <a:t>membrane [21]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Background removal</a:t>
            </a:r>
          </a:p>
          <a:p>
            <a:pPr lvl="1"/>
            <a:r>
              <a:rPr lang="en-US" dirty="0" smtClean="0"/>
              <a:t>Cross-purify with similar proteins</a:t>
            </a:r>
          </a:p>
          <a:p>
            <a:pPr lvl="1"/>
            <a:r>
              <a:rPr lang="en-US" dirty="0" smtClean="0"/>
              <a:t>Incubate antibody with strip of membrane containing protein from knockout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Crazy Other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Alternative </a:t>
            </a:r>
            <a:r>
              <a:rPr lang="en-US" dirty="0" smtClean="0"/>
              <a:t>membranes [7]</a:t>
            </a:r>
            <a:endParaRPr lang="en-US" dirty="0" smtClean="0"/>
          </a:p>
          <a:p>
            <a:pPr lvl="1"/>
            <a:r>
              <a:rPr lang="en-US" dirty="0" smtClean="0"/>
              <a:t>Teflon</a:t>
            </a:r>
          </a:p>
          <a:p>
            <a:pPr lvl="1"/>
            <a:r>
              <a:rPr lang="en-US" dirty="0" smtClean="0"/>
              <a:t>GORE-TEX</a:t>
            </a:r>
          </a:p>
          <a:p>
            <a:pPr lvl="1"/>
            <a:r>
              <a:rPr lang="en-US" dirty="0" smtClean="0"/>
              <a:t>Compatible with other chemistries (C-terminal sequencing)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Odd “membranes</a:t>
            </a:r>
            <a:r>
              <a:rPr lang="en-US" dirty="0" smtClean="0"/>
              <a:t>” [7]</a:t>
            </a:r>
            <a:endParaRPr lang="en-US" dirty="0" smtClean="0"/>
          </a:p>
          <a:p>
            <a:pPr lvl="1"/>
            <a:r>
              <a:rPr lang="en-US" dirty="0" smtClean="0"/>
              <a:t>Coomassie gel </a:t>
            </a:r>
            <a:r>
              <a:rPr lang="en-US" dirty="0" smtClean="0">
                <a:sym typeface="Wingdings" pitchFamily="2" charset="2"/>
              </a:rPr>
              <a:t> overhead transparency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Activated glass for </a:t>
            </a:r>
            <a:r>
              <a:rPr lang="en-US" dirty="0" err="1" smtClean="0">
                <a:sym typeface="Wingdings" pitchFamily="2" charset="2"/>
              </a:rPr>
              <a:t>microsequencing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Soaking gels in PEG enhances transfer </a:t>
            </a:r>
            <a:r>
              <a:rPr lang="en-US" dirty="0" smtClean="0">
                <a:sym typeface="Wingdings" pitchFamily="2" charset="2"/>
              </a:rPr>
              <a:t>efficiency [7]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MALDI-TOF mass spec directly from a </a:t>
            </a:r>
            <a:r>
              <a:rPr lang="en-US" dirty="0" smtClean="0">
                <a:sym typeface="Wingdings" pitchFamily="2" charset="2"/>
              </a:rPr>
              <a:t>membrane [7]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i="1" dirty="0" smtClean="0">
                <a:sym typeface="Wingdings" pitchFamily="2" charset="2"/>
              </a:rPr>
              <a:t>in </a:t>
            </a:r>
            <a:r>
              <a:rPr lang="en-US" i="1" dirty="0" err="1" smtClean="0">
                <a:sym typeface="Wingdings" pitchFamily="2" charset="2"/>
              </a:rPr>
              <a:t>silico</a:t>
            </a:r>
            <a:r>
              <a:rPr lang="en-US" dirty="0" smtClean="0">
                <a:sym typeface="Wingdings" pitchFamily="2" charset="2"/>
              </a:rPr>
              <a:t> western blot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Antibodies to </a:t>
            </a:r>
            <a:r>
              <a:rPr lang="en-US" dirty="0" smtClean="0">
                <a:sym typeface="Wingdings" pitchFamily="2" charset="2"/>
              </a:rPr>
              <a:t>carbohydrates [22,23]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Making membranes translucent for </a:t>
            </a:r>
            <a:r>
              <a:rPr lang="en-US" dirty="0" err="1" smtClean="0">
                <a:sym typeface="Wingdings" pitchFamily="2" charset="2"/>
              </a:rPr>
              <a:t>densitrometry</a:t>
            </a:r>
            <a:r>
              <a:rPr lang="en-US" dirty="0" smtClean="0">
                <a:sym typeface="Wingdings" pitchFamily="2" charset="2"/>
              </a:rPr>
              <a:t> [7]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Nitrocellulose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3in1 oil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Tween-80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PVDF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Ethylene glycol/glycerol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Crazy Other Stuff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Transfer 2 Hr @ 100V for</a:t>
            </a:r>
          </a:p>
          <a:p>
            <a:r>
              <a:rPr lang="en-US" dirty="0" smtClean="0"/>
              <a:t>Dry Membrane</a:t>
            </a:r>
          </a:p>
          <a:p>
            <a:r>
              <a:rPr lang="en-US" dirty="0" smtClean="0"/>
              <a:t>Block 20-30 min in Tween-20</a:t>
            </a:r>
          </a:p>
          <a:p>
            <a:r>
              <a:rPr lang="en-US" dirty="0" smtClean="0"/>
              <a:t>1° Antibody for 30 Min</a:t>
            </a:r>
          </a:p>
          <a:p>
            <a:r>
              <a:rPr lang="en-US" dirty="0" smtClean="0"/>
              <a:t>A single 10 min wash</a:t>
            </a:r>
          </a:p>
          <a:p>
            <a:r>
              <a:rPr lang="en-US" dirty="0" smtClean="0"/>
              <a:t>2° Antibody for 30 min</a:t>
            </a:r>
          </a:p>
          <a:p>
            <a:r>
              <a:rPr lang="en-US" dirty="0" smtClean="0"/>
              <a:t>3x 5min washes</a:t>
            </a:r>
          </a:p>
          <a:p>
            <a:r>
              <a:rPr lang="en-US" dirty="0" smtClean="0"/>
              <a:t>Develop w/HRP + Film</a:t>
            </a:r>
          </a:p>
          <a:p>
            <a:r>
              <a:rPr lang="en-US" dirty="0" smtClean="0"/>
              <a:t>Digitize and then quantify with </a:t>
            </a:r>
            <a:r>
              <a:rPr lang="en-US" dirty="0" err="1" smtClean="0"/>
              <a:t>ImageJ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[</a:t>
            </a:r>
            <a:r>
              <a:rPr lang="en-US" dirty="0" smtClean="0"/>
              <a:t>1]	</a:t>
            </a:r>
            <a:r>
              <a:rPr lang="en-US" dirty="0" err="1" smtClean="0"/>
              <a:t>Cubillos</a:t>
            </a:r>
            <a:r>
              <a:rPr lang="en-US" dirty="0" smtClean="0"/>
              <a:t>-Rojas</a:t>
            </a:r>
            <a:r>
              <a:rPr lang="en-US" dirty="0" smtClean="0"/>
              <a:t>, M., </a:t>
            </a:r>
            <a:r>
              <a:rPr lang="en-US" dirty="0" err="1" smtClean="0"/>
              <a:t>Amair-Pinedo</a:t>
            </a:r>
            <a:r>
              <a:rPr lang="en-US" dirty="0" smtClean="0"/>
              <a:t>, F., </a:t>
            </a:r>
            <a:r>
              <a:rPr lang="en-US" dirty="0" err="1" smtClean="0"/>
              <a:t>Tato</a:t>
            </a:r>
            <a:r>
              <a:rPr lang="en-US" dirty="0" smtClean="0"/>
              <a:t>, I., </a:t>
            </a:r>
            <a:r>
              <a:rPr lang="en-US" dirty="0" err="1" smtClean="0"/>
              <a:t>Bartrons</a:t>
            </a:r>
            <a:r>
              <a:rPr lang="en-US" dirty="0" smtClean="0"/>
              <a:t>, R., Ventura, F., &amp; Rosa, J. L. (2010). Simultaneous electrophoretic analysis of proteins of very high and low molecular mass using </a:t>
            </a:r>
            <a:r>
              <a:rPr lang="en-US" dirty="0" err="1" smtClean="0"/>
              <a:t>Tris</a:t>
            </a:r>
            <a:r>
              <a:rPr lang="en-US" dirty="0" smtClean="0"/>
              <a:t>-acetate </a:t>
            </a:r>
            <a:r>
              <a:rPr lang="en-US" dirty="0" err="1" smtClean="0"/>
              <a:t>polyacrylamide</a:t>
            </a:r>
            <a:r>
              <a:rPr lang="en-US" dirty="0" smtClean="0"/>
              <a:t> gels. </a:t>
            </a:r>
            <a:r>
              <a:rPr lang="en-US" i="1" dirty="0" smtClean="0"/>
              <a:t>Electrophoresis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(8), 1318–21. 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[2]	</a:t>
            </a:r>
            <a:r>
              <a:rPr lang="en-US" dirty="0" err="1" smtClean="0"/>
              <a:t>Schägger</a:t>
            </a:r>
            <a:r>
              <a:rPr lang="en-US" dirty="0" smtClean="0"/>
              <a:t>, H. (2006). </a:t>
            </a:r>
            <a:r>
              <a:rPr lang="en-US" dirty="0" err="1" smtClean="0"/>
              <a:t>Tricine</a:t>
            </a:r>
            <a:r>
              <a:rPr lang="en-US" dirty="0" smtClean="0"/>
              <a:t>-SDS-PAGE. </a:t>
            </a:r>
            <a:r>
              <a:rPr lang="en-US" i="1" dirty="0" smtClean="0"/>
              <a:t>Nature Protocols</a:t>
            </a:r>
            <a:r>
              <a:rPr lang="en-US" dirty="0" smtClean="0"/>
              <a:t>, </a:t>
            </a:r>
            <a:r>
              <a:rPr lang="en-US" i="1" dirty="0" smtClean="0"/>
              <a:t>1</a:t>
            </a:r>
            <a:r>
              <a:rPr lang="en-US" dirty="0" smtClean="0"/>
              <a:t>(1), 16–22. </a:t>
            </a:r>
            <a:r>
              <a:rPr lang="en-US" dirty="0" smtClean="0"/>
              <a:t>doi:10.1038/nprot.2006.4</a:t>
            </a:r>
          </a:p>
          <a:p>
            <a:pPr marL="457200" indent="-457200">
              <a:buNone/>
            </a:pPr>
            <a:r>
              <a:rPr lang="en-US" dirty="0" smtClean="0"/>
              <a:t>[3]	Wu</a:t>
            </a:r>
            <a:r>
              <a:rPr lang="en-US" dirty="0" smtClean="0"/>
              <a:t>, M., &amp; </a:t>
            </a:r>
            <a:r>
              <a:rPr lang="en-US" dirty="0" err="1" smtClean="0"/>
              <a:t>Kusukawa</a:t>
            </a:r>
            <a:r>
              <a:rPr lang="en-US" dirty="0" smtClean="0"/>
              <a:t>, N. (1998). SDS </a:t>
            </a:r>
            <a:r>
              <a:rPr lang="en-US" dirty="0" err="1" smtClean="0"/>
              <a:t>agarose</a:t>
            </a:r>
            <a:r>
              <a:rPr lang="en-US" dirty="0" smtClean="0"/>
              <a:t> gels for analysis of proteins. </a:t>
            </a:r>
            <a:r>
              <a:rPr lang="en-US" i="1" dirty="0" err="1" smtClean="0"/>
              <a:t>BioTechniques</a:t>
            </a:r>
            <a:r>
              <a:rPr lang="en-US" dirty="0" smtClean="0"/>
              <a:t>, </a:t>
            </a:r>
            <a:r>
              <a:rPr lang="en-US" i="1" dirty="0" smtClean="0"/>
              <a:t>24</a:t>
            </a:r>
            <a:r>
              <a:rPr lang="en-US" dirty="0" smtClean="0"/>
              <a:t>(4), 676–8. 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[4]	Greaser</a:t>
            </a:r>
            <a:r>
              <a:rPr lang="en-US" dirty="0" smtClean="0"/>
              <a:t>, M. L., &amp; Warren, C. M. (2009). Efficient </a:t>
            </a:r>
            <a:r>
              <a:rPr lang="en-US" dirty="0" err="1" smtClean="0"/>
              <a:t>electroblotting</a:t>
            </a:r>
            <a:r>
              <a:rPr lang="en-US" dirty="0" smtClean="0"/>
              <a:t> of very large proteins using a vertical </a:t>
            </a:r>
            <a:r>
              <a:rPr lang="en-US" dirty="0" err="1" smtClean="0"/>
              <a:t>agarose</a:t>
            </a:r>
            <a:r>
              <a:rPr lang="en-US" dirty="0" smtClean="0"/>
              <a:t> electrophoresis system. In B. T. </a:t>
            </a:r>
            <a:r>
              <a:rPr lang="en-US" dirty="0" err="1" smtClean="0"/>
              <a:t>Kurien</a:t>
            </a:r>
            <a:r>
              <a:rPr lang="en-US" dirty="0" smtClean="0"/>
              <a:t> &amp; R. H. </a:t>
            </a:r>
            <a:r>
              <a:rPr lang="en-US" dirty="0" err="1" smtClean="0"/>
              <a:t>Scofield</a:t>
            </a:r>
            <a:r>
              <a:rPr lang="en-US" dirty="0" smtClean="0"/>
              <a:t> (Eds.), </a:t>
            </a:r>
            <a:r>
              <a:rPr lang="en-US" i="1" dirty="0" smtClean="0"/>
              <a:t>Protein Blotting and Detection</a:t>
            </a:r>
            <a:r>
              <a:rPr lang="en-US" dirty="0" smtClean="0"/>
              <a:t> (Vol. 536, pp. 221–227). Totowa, NJ: Humana Press. doi:10.1007/978-1-59745-542-8</a:t>
            </a:r>
          </a:p>
          <a:p>
            <a:pPr marL="457200" indent="-457200">
              <a:buNone/>
            </a:pPr>
            <a:r>
              <a:rPr lang="en-US" dirty="0" smtClean="0"/>
              <a:t>[5]	</a:t>
            </a:r>
            <a:r>
              <a:rPr lang="en-US" dirty="0" err="1" smtClean="0"/>
              <a:t>Rabilloud</a:t>
            </a:r>
            <a:r>
              <a:rPr lang="en-US" dirty="0" smtClean="0"/>
              <a:t>, T., </a:t>
            </a:r>
            <a:r>
              <a:rPr lang="en-US" dirty="0" err="1" smtClean="0"/>
              <a:t>Vincon</a:t>
            </a:r>
            <a:r>
              <a:rPr lang="en-US" dirty="0" smtClean="0"/>
              <a:t>, M., &amp; </a:t>
            </a:r>
            <a:r>
              <a:rPr lang="en-US" dirty="0" err="1" smtClean="0"/>
              <a:t>Garin</a:t>
            </a:r>
            <a:r>
              <a:rPr lang="en-US" dirty="0" smtClean="0"/>
              <a:t>, J. (1995). </a:t>
            </a:r>
            <a:r>
              <a:rPr lang="en-US" dirty="0" err="1" smtClean="0"/>
              <a:t>Micropreparative</a:t>
            </a:r>
            <a:r>
              <a:rPr lang="en-US" dirty="0" smtClean="0"/>
              <a:t> one- and two-dimensional electrophoresis: improvement with new </a:t>
            </a:r>
            <a:r>
              <a:rPr lang="en-US" dirty="0" err="1" smtClean="0"/>
              <a:t>photopolymerization</a:t>
            </a:r>
            <a:r>
              <a:rPr lang="en-US" dirty="0" smtClean="0"/>
              <a:t> systems. </a:t>
            </a:r>
            <a:r>
              <a:rPr lang="en-US" i="1" dirty="0" smtClean="0"/>
              <a:t>Electrophoresis</a:t>
            </a:r>
            <a:r>
              <a:rPr lang="en-US" dirty="0" smtClean="0"/>
              <a:t>, </a:t>
            </a:r>
            <a:r>
              <a:rPr lang="en-US" i="1" dirty="0" smtClean="0"/>
              <a:t>16</a:t>
            </a:r>
            <a:r>
              <a:rPr lang="en-US" dirty="0" smtClean="0"/>
              <a:t>(8), 1414–22. </a:t>
            </a:r>
          </a:p>
          <a:p>
            <a:pPr marL="457200" indent="-457200">
              <a:buNone/>
            </a:pPr>
            <a:r>
              <a:rPr lang="en-US" dirty="0" smtClean="0"/>
              <a:t>[6]	</a:t>
            </a:r>
            <a:r>
              <a:rPr lang="en-US" dirty="0" err="1" smtClean="0"/>
              <a:t>Rabilloud</a:t>
            </a:r>
            <a:r>
              <a:rPr lang="en-US" dirty="0" smtClean="0"/>
              <a:t>, T. (2010). Variations on a theme: changes to electrophoretic separations that can make a difference. </a:t>
            </a:r>
            <a:r>
              <a:rPr lang="en-US" i="1" dirty="0" smtClean="0"/>
              <a:t>Journal of Proteomics</a:t>
            </a:r>
            <a:r>
              <a:rPr lang="en-US" dirty="0" smtClean="0"/>
              <a:t>, </a:t>
            </a:r>
            <a:r>
              <a:rPr lang="en-US" i="1" dirty="0" smtClean="0"/>
              <a:t>73</a:t>
            </a:r>
            <a:r>
              <a:rPr lang="en-US" dirty="0" smtClean="0"/>
              <a:t>(8), 1562–72. </a:t>
            </a:r>
            <a:r>
              <a:rPr lang="en-US" dirty="0" smtClean="0"/>
              <a:t>doi:10.1016/j.jprot.2010.04.001</a:t>
            </a:r>
          </a:p>
          <a:p>
            <a:pPr marL="457200" indent="-457200">
              <a:buNone/>
            </a:pPr>
            <a:r>
              <a:rPr lang="en-US" dirty="0" smtClean="0"/>
              <a:t>[7</a:t>
            </a:r>
            <a:r>
              <a:rPr lang="en-US" dirty="0" smtClean="0"/>
              <a:t>]	</a:t>
            </a:r>
            <a:r>
              <a:rPr lang="en-US" dirty="0" err="1" smtClean="0"/>
              <a:t>Kurien</a:t>
            </a:r>
            <a:r>
              <a:rPr lang="en-US" dirty="0" smtClean="0"/>
              <a:t>, B. T., &amp; </a:t>
            </a:r>
            <a:r>
              <a:rPr lang="en-US" dirty="0" err="1" smtClean="0"/>
              <a:t>Scofield</a:t>
            </a:r>
            <a:r>
              <a:rPr lang="en-US" dirty="0" smtClean="0"/>
              <a:t>, R. H. (2009). A brief review of other notable protein blotting methods. </a:t>
            </a:r>
            <a:r>
              <a:rPr lang="en-US" i="1" dirty="0" smtClean="0"/>
              <a:t>Methods in Molecular Biology (Clifton, N.J.)</a:t>
            </a:r>
            <a:r>
              <a:rPr lang="en-US" dirty="0" smtClean="0"/>
              <a:t>, </a:t>
            </a:r>
            <a:r>
              <a:rPr lang="en-US" i="1" dirty="0" smtClean="0"/>
              <a:t>536</a:t>
            </a:r>
            <a:r>
              <a:rPr lang="en-US" dirty="0" smtClean="0"/>
              <a:t>(1), 367–84.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 marL="460375" indent="-460375">
              <a:buNone/>
            </a:pPr>
            <a:r>
              <a:rPr lang="en-US" dirty="0" smtClean="0"/>
              <a:t>[</a:t>
            </a:r>
            <a:r>
              <a:rPr lang="en-US" dirty="0" smtClean="0"/>
              <a:t>8</a:t>
            </a:r>
            <a:r>
              <a:rPr lang="en-US" dirty="0" smtClean="0"/>
              <a:t>]	</a:t>
            </a:r>
            <a:r>
              <a:rPr lang="en-US" dirty="0" err="1" smtClean="0"/>
              <a:t>Towbin</a:t>
            </a:r>
            <a:r>
              <a:rPr lang="en-US" dirty="0" smtClean="0"/>
              <a:t>, H., </a:t>
            </a:r>
            <a:r>
              <a:rPr lang="en-US" dirty="0" err="1" smtClean="0"/>
              <a:t>Staehelin</a:t>
            </a:r>
            <a:r>
              <a:rPr lang="en-US" dirty="0" smtClean="0"/>
              <a:t>, T., &amp; Gordon, J. (1979). Electrophoretic transfer of proteins from </a:t>
            </a:r>
            <a:r>
              <a:rPr lang="en-US" dirty="0" err="1" smtClean="0"/>
              <a:t>polyacrylamide</a:t>
            </a:r>
            <a:r>
              <a:rPr lang="en-US" dirty="0" smtClean="0"/>
              <a:t> gels to nitrocellulose sheets: procedure and some applications. </a:t>
            </a:r>
            <a:r>
              <a:rPr lang="en-US" i="1" dirty="0" smtClean="0"/>
              <a:t>Proceedings of the National Academy of Sciences of the United States of America</a:t>
            </a:r>
            <a:r>
              <a:rPr lang="en-US" dirty="0" smtClean="0"/>
              <a:t>, </a:t>
            </a:r>
            <a:r>
              <a:rPr lang="en-US" i="1" dirty="0" smtClean="0"/>
              <a:t>76</a:t>
            </a:r>
            <a:r>
              <a:rPr lang="en-US" dirty="0" smtClean="0"/>
              <a:t>(9), 4350–4</a:t>
            </a:r>
            <a:r>
              <a:rPr lang="en-US" dirty="0" smtClean="0"/>
              <a:t>.</a:t>
            </a:r>
          </a:p>
          <a:p>
            <a:pPr marL="460375" indent="-460375">
              <a:buNone/>
            </a:pPr>
            <a:r>
              <a:rPr lang="en-US" dirty="0" smtClean="0"/>
              <a:t>[9</a:t>
            </a:r>
            <a:r>
              <a:rPr lang="en-US" dirty="0" smtClean="0"/>
              <a:t>]	</a:t>
            </a:r>
            <a:r>
              <a:rPr lang="en-US" dirty="0" err="1" smtClean="0"/>
              <a:t>Bjerrum</a:t>
            </a:r>
            <a:r>
              <a:rPr lang="en-US" dirty="0" smtClean="0"/>
              <a:t>, O. J., &amp; Schafer-Nielsen, C. (1986). Buffer systems and transfer parameters for semi-dry </a:t>
            </a:r>
            <a:r>
              <a:rPr lang="en-US" dirty="0" err="1" smtClean="0"/>
              <a:t>electroblotting</a:t>
            </a:r>
            <a:r>
              <a:rPr lang="en-US" dirty="0" smtClean="0"/>
              <a:t> with horizontal apparatus. </a:t>
            </a:r>
            <a:r>
              <a:rPr lang="en-US" i="1" dirty="0" smtClean="0"/>
              <a:t>Dunn Electrophoresis</a:t>
            </a:r>
            <a:r>
              <a:rPr lang="en-US" dirty="0" smtClean="0"/>
              <a:t>, 315–327.</a:t>
            </a:r>
          </a:p>
          <a:p>
            <a:pPr marL="460375" indent="-460375">
              <a:buNone/>
            </a:pPr>
            <a:r>
              <a:rPr lang="en-US" dirty="0" smtClean="0"/>
              <a:t>[10</a:t>
            </a:r>
            <a:r>
              <a:rPr lang="en-US" dirty="0" smtClean="0"/>
              <a:t>]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www.lifetechnologies.com/us/en/home/references/protocols/proteins-expression-isolation-and-analysis/western-blot-protocol/western-blotting-using-nitrocellulose-membranes.html</a:t>
            </a: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[11]	</a:t>
            </a:r>
            <a:r>
              <a:rPr lang="en-US" dirty="0" err="1" smtClean="0"/>
              <a:t>Batteiger</a:t>
            </a:r>
            <a:r>
              <a:rPr lang="en-US" dirty="0" smtClean="0"/>
              <a:t>, B., Newhall, W. J., &amp; Jones, R. B. (1982). The use of </a:t>
            </a:r>
            <a:r>
              <a:rPr lang="en-US" dirty="0" err="1" smtClean="0"/>
              <a:t>Tween</a:t>
            </a:r>
            <a:r>
              <a:rPr lang="en-US" dirty="0" smtClean="0"/>
              <a:t> 20 as a blocking agent in the immunological detection of proteins transferred to nitrocellulose membranes. Journal of Immunological Methods, 55(3), </a:t>
            </a:r>
            <a:r>
              <a:rPr lang="en-US" dirty="0" smtClean="0"/>
              <a:t>297–307 </a:t>
            </a:r>
          </a:p>
          <a:p>
            <a:pPr marL="460375" indent="-460375">
              <a:buNone/>
            </a:pPr>
            <a:r>
              <a:rPr lang="en-US" dirty="0" smtClean="0"/>
              <a:t>[12]	</a:t>
            </a:r>
            <a:r>
              <a:rPr lang="en-US" dirty="0" smtClean="0">
                <a:hlinkClick r:id="rId3" tooltip="http://www.agrisera.com/en/info/western-blot.html"/>
              </a:rPr>
              <a:t>http</a:t>
            </a:r>
            <a:r>
              <a:rPr lang="en-US" dirty="0" smtClean="0">
                <a:hlinkClick r:id="rId3" tooltip="http://www.agrisera.com/en/info/western-blot.html"/>
              </a:rPr>
              <a:t>://www.agrisera.com/en/info/western-blot.html</a:t>
            </a:r>
            <a:r>
              <a:rPr lang="en-US" dirty="0" smtClean="0"/>
              <a:t> </a:t>
            </a:r>
          </a:p>
          <a:p>
            <a:pPr marL="460375" indent="-460375">
              <a:buNone/>
            </a:pPr>
            <a:r>
              <a:rPr lang="en-US" dirty="0" smtClean="0"/>
              <a:t>[13]	Mansfield</a:t>
            </a:r>
            <a:r>
              <a:rPr lang="en-US" dirty="0" smtClean="0"/>
              <a:t>, M. A. (1995). Rapid </a:t>
            </a:r>
            <a:r>
              <a:rPr lang="en-US" dirty="0" err="1" smtClean="0"/>
              <a:t>immunodetection</a:t>
            </a:r>
            <a:r>
              <a:rPr lang="en-US" dirty="0" smtClean="0"/>
              <a:t> on </a:t>
            </a:r>
            <a:r>
              <a:rPr lang="en-US" dirty="0" err="1" smtClean="0"/>
              <a:t>polyvinylidene</a:t>
            </a:r>
            <a:r>
              <a:rPr lang="en-US" dirty="0" smtClean="0"/>
              <a:t> fluoride membrane blots without blocking. </a:t>
            </a:r>
            <a:r>
              <a:rPr lang="en-US" i="1" dirty="0" smtClean="0"/>
              <a:t>Analytical Biochemistry</a:t>
            </a:r>
            <a:r>
              <a:rPr lang="en-US" dirty="0" smtClean="0"/>
              <a:t>, </a:t>
            </a:r>
            <a:r>
              <a:rPr lang="en-US" i="1" dirty="0" smtClean="0"/>
              <a:t>229</a:t>
            </a:r>
            <a:r>
              <a:rPr lang="en-US" dirty="0" smtClean="0"/>
              <a:t>(1), 140–3. </a:t>
            </a:r>
          </a:p>
          <a:p>
            <a:pPr marL="460375" indent="-460375">
              <a:buNone/>
            </a:pPr>
            <a:r>
              <a:rPr lang="en-US" dirty="0" smtClean="0"/>
              <a:t>[14</a:t>
            </a:r>
            <a:r>
              <a:rPr lang="en-US" dirty="0" smtClean="0"/>
              <a:t>]	Li</a:t>
            </a:r>
            <a:r>
              <a:rPr lang="en-US" dirty="0" smtClean="0"/>
              <a:t>, W., </a:t>
            </a:r>
            <a:r>
              <a:rPr lang="en-US" dirty="0" err="1" smtClean="0"/>
              <a:t>Murai</a:t>
            </a:r>
            <a:r>
              <a:rPr lang="en-US" dirty="0" smtClean="0"/>
              <a:t>, Y., Okada, E., Matsui, K., Hayashi, S., </a:t>
            </a:r>
            <a:r>
              <a:rPr lang="en-US" dirty="0" err="1" smtClean="0"/>
              <a:t>Horie</a:t>
            </a:r>
            <a:r>
              <a:rPr lang="en-US" dirty="0" smtClean="0"/>
              <a:t>, M., &amp; Takano, Y. (2002). Modified and simplified western blotting protocol: use of intermittent microwave irradiation (IMWI) and 5% skim milk to improve binding specificity. </a:t>
            </a:r>
            <a:r>
              <a:rPr lang="en-US" i="1" dirty="0" smtClean="0"/>
              <a:t>Pathology International</a:t>
            </a:r>
            <a:r>
              <a:rPr lang="en-US" dirty="0" smtClean="0"/>
              <a:t>, </a:t>
            </a:r>
            <a:r>
              <a:rPr lang="en-US" i="1" dirty="0" smtClean="0"/>
              <a:t>52</a:t>
            </a:r>
            <a:r>
              <a:rPr lang="en-US" dirty="0" smtClean="0"/>
              <a:t>(3), 234–8.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marL="460375" indent="-460375">
              <a:buNone/>
            </a:pPr>
            <a:r>
              <a:rPr lang="en-US" dirty="0" smtClean="0"/>
              <a:t>[15</a:t>
            </a:r>
            <a:r>
              <a:rPr lang="en-US" dirty="0" smtClean="0"/>
              <a:t>]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www.abcam.com/index.html?pageconfig=resource&amp;rid=11353</a:t>
            </a: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[16</a:t>
            </a:r>
            <a:r>
              <a:rPr lang="en-US" dirty="0" smtClean="0"/>
              <a:t>]	</a:t>
            </a:r>
            <a:r>
              <a:rPr lang="en-US" dirty="0" err="1" smtClean="0"/>
              <a:t>Yeung</a:t>
            </a:r>
            <a:r>
              <a:rPr lang="en-US" dirty="0" smtClean="0"/>
              <a:t>, Y., &amp; Stanley, E. R. (2009). A solution for stripping antibodies from </a:t>
            </a:r>
            <a:r>
              <a:rPr lang="en-US" dirty="0" err="1" smtClean="0"/>
              <a:t>polyvinylidene</a:t>
            </a:r>
            <a:r>
              <a:rPr lang="en-US" dirty="0" smtClean="0"/>
              <a:t> fluoride immunoblots for multiple </a:t>
            </a:r>
            <a:r>
              <a:rPr lang="en-US" dirty="0" err="1" smtClean="0"/>
              <a:t>reprobing</a:t>
            </a:r>
            <a:r>
              <a:rPr lang="en-US" dirty="0" smtClean="0"/>
              <a:t>. </a:t>
            </a:r>
            <a:r>
              <a:rPr lang="en-US" i="1" dirty="0" smtClean="0"/>
              <a:t>Analytical Biochemistry</a:t>
            </a:r>
            <a:r>
              <a:rPr lang="en-US" dirty="0" smtClean="0"/>
              <a:t>, </a:t>
            </a:r>
            <a:r>
              <a:rPr lang="en-US" i="1" dirty="0" smtClean="0"/>
              <a:t>389</a:t>
            </a:r>
            <a:r>
              <a:rPr lang="en-US" dirty="0" smtClean="0"/>
              <a:t>(1), 89–91. </a:t>
            </a:r>
            <a:r>
              <a:rPr lang="en-US" dirty="0" smtClean="0"/>
              <a:t>doi:10.1016/j.ab.2009.03.017</a:t>
            </a:r>
          </a:p>
          <a:p>
            <a:pPr marL="460375" indent="-460375">
              <a:buNone/>
            </a:pPr>
            <a:r>
              <a:rPr lang="en-US" dirty="0" smtClean="0"/>
              <a:t>[17</a:t>
            </a:r>
            <a:r>
              <a:rPr lang="en-US" dirty="0" smtClean="0"/>
              <a:t>]	Gingrich</a:t>
            </a:r>
            <a:r>
              <a:rPr lang="en-US" dirty="0" smtClean="0"/>
              <a:t>, J. C., Davis, D. R., &amp; Nguyen, Q. (2000). Multiplex detection and </a:t>
            </a:r>
            <a:r>
              <a:rPr lang="en-US" dirty="0" err="1" smtClean="0"/>
              <a:t>quantitation</a:t>
            </a:r>
            <a:r>
              <a:rPr lang="en-US" dirty="0" smtClean="0"/>
              <a:t> of proteins on western blots using fluorescent probes. </a:t>
            </a:r>
            <a:r>
              <a:rPr lang="en-US" i="1" dirty="0" err="1" smtClean="0"/>
              <a:t>BioTechniques</a:t>
            </a:r>
            <a:r>
              <a:rPr lang="en-US" dirty="0" smtClean="0"/>
              <a:t>, </a:t>
            </a:r>
            <a:r>
              <a:rPr lang="en-US" i="1" dirty="0" smtClean="0"/>
              <a:t>29</a:t>
            </a:r>
            <a:r>
              <a:rPr lang="en-US" dirty="0" smtClean="0"/>
              <a:t>(3), 636–42. </a:t>
            </a: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[18</a:t>
            </a:r>
            <a:r>
              <a:rPr lang="en-US" dirty="0" smtClean="0"/>
              <a:t>]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://imagej.nih.gov/ij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[19]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www.licor.com/bio/products/software/image_studio_lite</a:t>
            </a: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[20</a:t>
            </a:r>
            <a:r>
              <a:rPr lang="en-US" dirty="0" smtClean="0"/>
              <a:t>]	Dunn</a:t>
            </a:r>
            <a:r>
              <a:rPr lang="en-US" dirty="0" smtClean="0"/>
              <a:t>, M. J. (1998). Detection of Total Proteins on Western Blots of 2-D </a:t>
            </a:r>
            <a:r>
              <a:rPr lang="en-US" dirty="0" err="1" smtClean="0"/>
              <a:t>Polyacrylamide</a:t>
            </a:r>
            <a:r>
              <a:rPr lang="en-US" dirty="0" smtClean="0"/>
              <a:t> Gels. In </a:t>
            </a:r>
            <a:r>
              <a:rPr lang="en-US" i="1" dirty="0" smtClean="0"/>
              <a:t>2-D Proteome Analysis Protocols</a:t>
            </a:r>
            <a:r>
              <a:rPr lang="en-US" dirty="0" smtClean="0"/>
              <a:t> (Vol. 112, pp. 319–329). New Jersey: Humana Press. </a:t>
            </a:r>
            <a:r>
              <a:rPr lang="en-US" dirty="0" smtClean="0"/>
              <a:t>doi:10.1385/1592595847</a:t>
            </a:r>
          </a:p>
          <a:p>
            <a:pPr marL="460375" indent="-460375">
              <a:buNone/>
            </a:pPr>
            <a:r>
              <a:rPr lang="en-US" dirty="0" smtClean="0"/>
              <a:t>[21</a:t>
            </a:r>
            <a:r>
              <a:rPr lang="en-US" dirty="0" smtClean="0"/>
              <a:t>]	</a:t>
            </a:r>
            <a:r>
              <a:rPr lang="en-US" dirty="0" err="1" smtClean="0"/>
              <a:t>Kurien</a:t>
            </a:r>
            <a:r>
              <a:rPr lang="en-US" dirty="0" smtClean="0"/>
              <a:t>, B. T. (2009). Affinity Purification of </a:t>
            </a:r>
            <a:r>
              <a:rPr lang="en-US" dirty="0" err="1" smtClean="0"/>
              <a:t>Autoantibodies</a:t>
            </a:r>
            <a:r>
              <a:rPr lang="en-US" dirty="0" smtClean="0"/>
              <a:t> from an Antigen Strip Excised from a Nitrocellulose Protein Blot. In B. T. </a:t>
            </a:r>
            <a:r>
              <a:rPr lang="en-US" dirty="0" err="1" smtClean="0"/>
              <a:t>Kurien</a:t>
            </a:r>
            <a:r>
              <a:rPr lang="en-US" dirty="0" smtClean="0"/>
              <a:t> &amp; R. H. </a:t>
            </a:r>
            <a:r>
              <a:rPr lang="en-US" dirty="0" err="1" smtClean="0"/>
              <a:t>Scofield</a:t>
            </a:r>
            <a:r>
              <a:rPr lang="en-US" dirty="0" smtClean="0"/>
              <a:t> (Eds.), </a:t>
            </a:r>
            <a:r>
              <a:rPr lang="en-US" i="1" dirty="0" smtClean="0"/>
              <a:t>Protein Blotting and Detection</a:t>
            </a:r>
            <a:r>
              <a:rPr lang="en-US" dirty="0" smtClean="0"/>
              <a:t> (Vol. 536, pp. 201–211). Totowa, NJ: Humana Press. </a:t>
            </a:r>
            <a:r>
              <a:rPr lang="en-US" dirty="0" smtClean="0"/>
              <a:t>doi:10.1007/978-1-59745-542-8</a:t>
            </a:r>
          </a:p>
          <a:p>
            <a:pPr marL="460375" indent="-460375">
              <a:buNone/>
            </a:pPr>
            <a:r>
              <a:rPr lang="en-US" dirty="0" smtClean="0"/>
              <a:t>[</a:t>
            </a:r>
            <a:r>
              <a:rPr lang="en-US" dirty="0" smtClean="0"/>
              <a:t>22]	 </a:t>
            </a:r>
            <a:r>
              <a:rPr lang="en-US" dirty="0" err="1" smtClean="0"/>
              <a:t>Heimburg-Molinaro</a:t>
            </a:r>
            <a:r>
              <a:rPr lang="en-US" dirty="0" smtClean="0"/>
              <a:t>, J., &amp; Rittenhouse-Olson, K. (2009). Development and characterization of antibodies to carbohydrate antigens. </a:t>
            </a:r>
            <a:r>
              <a:rPr lang="en-US" i="1" dirty="0" smtClean="0"/>
              <a:t>Methods in Molecular Biology</a:t>
            </a:r>
            <a:r>
              <a:rPr lang="en-US" dirty="0" smtClean="0"/>
              <a:t>, </a:t>
            </a:r>
            <a:r>
              <a:rPr lang="en-US" i="1" dirty="0" smtClean="0"/>
              <a:t>534</a:t>
            </a:r>
            <a:r>
              <a:rPr lang="en-US" dirty="0" smtClean="0"/>
              <a:t>, 341–57. </a:t>
            </a:r>
            <a:r>
              <a:rPr lang="en-US" dirty="0" smtClean="0"/>
              <a:t>doi:10.1007/978-1-59745-022-5_24</a:t>
            </a:r>
          </a:p>
          <a:p>
            <a:pPr marL="460375" indent="-460375">
              <a:buNone/>
            </a:pPr>
            <a:r>
              <a:rPr lang="en-US" dirty="0" smtClean="0"/>
              <a:t>[23]	 </a:t>
            </a:r>
            <a:r>
              <a:rPr lang="en-US" dirty="0" smtClean="0">
                <a:hlinkClick r:id="rId5"/>
              </a:rPr>
              <a:t>http://www.ccrc.uga.edu/~</a:t>
            </a:r>
            <a:r>
              <a:rPr lang="en-US" dirty="0" smtClean="0">
                <a:hlinkClick r:id="rId5"/>
              </a:rPr>
              <a:t>mao/wallmab/Antibodies/antib.htm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Transfer Buffer Recipes (Tank)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Towbin’s</a:t>
            </a:r>
            <a:endParaRPr lang="en-US" dirty="0" smtClean="0"/>
          </a:p>
          <a:p>
            <a:pPr lvl="1"/>
            <a:r>
              <a:rPr lang="en-US" dirty="0" smtClean="0"/>
              <a:t>25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en-US" dirty="0" err="1" smtClean="0"/>
              <a:t>Tris-HCl</a:t>
            </a:r>
            <a:r>
              <a:rPr lang="en-US" dirty="0" smtClean="0"/>
              <a:t> pH 8.3, 192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en-US" dirty="0" err="1" smtClean="0"/>
              <a:t>glycine</a:t>
            </a:r>
            <a:r>
              <a:rPr lang="en-US" dirty="0" smtClean="0"/>
              <a:t>, 20% (v:v) methanol</a:t>
            </a:r>
          </a:p>
          <a:p>
            <a:pPr lvl="1"/>
            <a:r>
              <a:rPr lang="en-US" dirty="0" smtClean="0"/>
              <a:t>Should not need to pH yourself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Bjerrum</a:t>
            </a:r>
            <a:r>
              <a:rPr lang="en-US" dirty="0" smtClean="0"/>
              <a:t> </a:t>
            </a:r>
            <a:r>
              <a:rPr lang="en-US" dirty="0" smtClean="0"/>
              <a:t>Schafer-Nielsen </a:t>
            </a:r>
            <a:endParaRPr lang="en-US" dirty="0" smtClean="0"/>
          </a:p>
          <a:p>
            <a:pPr lvl="1"/>
            <a:r>
              <a:rPr lang="en-US" dirty="0" smtClean="0"/>
              <a:t>48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, 39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en-US" dirty="0" err="1" smtClean="0"/>
              <a:t>glycine</a:t>
            </a:r>
            <a:r>
              <a:rPr lang="en-US" dirty="0" smtClean="0"/>
              <a:t>, 20% </a:t>
            </a:r>
            <a:r>
              <a:rPr lang="en-US" dirty="0" smtClean="0"/>
              <a:t>methanol</a:t>
            </a:r>
          </a:p>
          <a:p>
            <a:pPr lvl="1"/>
            <a:r>
              <a:rPr lang="en-US" dirty="0" smtClean="0"/>
              <a:t>Should not need to pH yourself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CAPS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mM</a:t>
            </a:r>
            <a:r>
              <a:rPr lang="en-US" dirty="0" smtClean="0"/>
              <a:t> CAPS pH 10.5, 10% (v:v) </a:t>
            </a:r>
            <a:r>
              <a:rPr lang="en-US" dirty="0" smtClean="0"/>
              <a:t>methanol</a:t>
            </a:r>
          </a:p>
          <a:p>
            <a:pPr lvl="1"/>
            <a:r>
              <a:rPr lang="en-US" dirty="0" smtClean="0"/>
              <a:t>Should not need to pH yourself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Dunn Carbonate</a:t>
            </a:r>
          </a:p>
          <a:p>
            <a:pPr lvl="1"/>
            <a:r>
              <a:rPr lang="pl-PL" dirty="0" smtClean="0"/>
              <a:t>10 mM NaHCO</a:t>
            </a:r>
            <a:r>
              <a:rPr lang="pl-PL" baseline="-25000" dirty="0" smtClean="0"/>
              <a:t>3</a:t>
            </a:r>
            <a:r>
              <a:rPr lang="pl-PL" dirty="0" smtClean="0"/>
              <a:t>, 3mM Na</a:t>
            </a:r>
            <a:r>
              <a:rPr lang="pl-PL" baseline="-25000" dirty="0" smtClean="0"/>
              <a:t>2</a:t>
            </a:r>
            <a:r>
              <a:rPr lang="pl-PL" dirty="0" smtClean="0"/>
              <a:t>CO</a:t>
            </a:r>
            <a:r>
              <a:rPr lang="pl-PL" baseline="-25000" dirty="0" smtClean="0"/>
              <a:t>3</a:t>
            </a:r>
            <a:r>
              <a:rPr lang="pl-PL" dirty="0" smtClean="0"/>
              <a:t>, pH 9.9, 20% </a:t>
            </a:r>
            <a:r>
              <a:rPr lang="pl-PL" dirty="0" smtClean="0"/>
              <a:t>methanol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Acetic Acid</a:t>
            </a:r>
          </a:p>
          <a:p>
            <a:pPr lvl="1"/>
            <a:r>
              <a:rPr lang="en-US" dirty="0" smtClean="0"/>
              <a:t>0.7% Acetic Acid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PAGE 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Sealing bottom of glass plates to prevent leaks</a:t>
            </a:r>
          </a:p>
          <a:p>
            <a:pPr lvl="1"/>
            <a:r>
              <a:rPr lang="en-US" dirty="0" smtClean="0"/>
              <a:t>0.5% </a:t>
            </a:r>
            <a:r>
              <a:rPr lang="en-US" dirty="0" err="1" smtClean="0"/>
              <a:t>Agarose</a:t>
            </a:r>
            <a:r>
              <a:rPr lang="en-US" dirty="0" smtClean="0"/>
              <a:t> + 0.5% SDS</a:t>
            </a:r>
          </a:p>
          <a:p>
            <a:pPr lvl="1"/>
            <a:r>
              <a:rPr lang="en-US" dirty="0" smtClean="0"/>
              <a:t>High APS/TEMED </a:t>
            </a:r>
            <a:r>
              <a:rPr lang="en-US" dirty="0" err="1" smtClean="0"/>
              <a:t>Acrylamide</a:t>
            </a:r>
            <a:r>
              <a:rPr lang="en-US" dirty="0" smtClean="0"/>
              <a:t> solution</a:t>
            </a:r>
          </a:p>
          <a:p>
            <a:r>
              <a:rPr lang="en-US" dirty="0" smtClean="0"/>
              <a:t>Ice + High voltage (300V+) for faster runs</a:t>
            </a:r>
          </a:p>
          <a:p>
            <a:r>
              <a:rPr lang="en-US" dirty="0" smtClean="0"/>
              <a:t>Gunk in wells</a:t>
            </a:r>
          </a:p>
          <a:p>
            <a:pPr lvl="1"/>
            <a:r>
              <a:rPr lang="en-US" dirty="0" smtClean="0"/>
              <a:t>Lower APS/TEMED amount</a:t>
            </a:r>
          </a:p>
          <a:p>
            <a:pPr lvl="1"/>
            <a:r>
              <a:rPr lang="en-US" dirty="0" smtClean="0"/>
              <a:t>Make sure combs are not bent/curved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648200"/>
            <a:ext cx="42379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Film vs. Fluorescence – 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Westen</a:t>
            </a:r>
            <a:r>
              <a:rPr lang="en-US" dirty="0" smtClean="0"/>
              <a:t> blotting principles and methods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PAGE 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Tris-glycine</a:t>
            </a:r>
            <a:r>
              <a:rPr lang="en-US" dirty="0" smtClean="0"/>
              <a:t> – classic system</a:t>
            </a:r>
          </a:p>
          <a:p>
            <a:endParaRPr lang="en-US" dirty="0" smtClean="0"/>
          </a:p>
          <a:p>
            <a:r>
              <a:rPr lang="en-US" dirty="0" err="1" smtClean="0"/>
              <a:t>Tris</a:t>
            </a:r>
            <a:r>
              <a:rPr lang="en-US" dirty="0" smtClean="0"/>
              <a:t>-Acetate [1] – pH 7, better </a:t>
            </a:r>
            <a:r>
              <a:rPr lang="en-US" dirty="0" smtClean="0"/>
              <a:t>separation range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Tris-Tricine</a:t>
            </a:r>
            <a:r>
              <a:rPr lang="en-US" dirty="0" smtClean="0"/>
              <a:t> [2,6] </a:t>
            </a:r>
            <a:r>
              <a:rPr lang="en-US" dirty="0" smtClean="0"/>
              <a:t>– </a:t>
            </a:r>
            <a:endParaRPr lang="en-US" dirty="0" smtClean="0"/>
          </a:p>
          <a:p>
            <a:pPr lvl="1"/>
            <a:r>
              <a:rPr lang="en-US" dirty="0" smtClean="0"/>
              <a:t>pH 7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efficient stacking/</a:t>
            </a:r>
            <a:r>
              <a:rPr lang="en-US" dirty="0" err="1" smtClean="0"/>
              <a:t>destacking</a:t>
            </a:r>
            <a:r>
              <a:rPr lang="en-US" dirty="0" smtClean="0"/>
              <a:t>, higher resolution at some </a:t>
            </a:r>
            <a:r>
              <a:rPr lang="en-US" dirty="0" smtClean="0"/>
              <a:t>MWs</a:t>
            </a:r>
          </a:p>
          <a:p>
            <a:pPr lvl="1"/>
            <a:r>
              <a:rPr lang="en-US" dirty="0" smtClean="0"/>
              <a:t>Also, longer shelf-life, because no pH-dependant degradation of </a:t>
            </a:r>
            <a:r>
              <a:rPr lang="en-US" dirty="0" err="1" smtClean="0"/>
              <a:t>acrylamide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Agarose</a:t>
            </a:r>
            <a:r>
              <a:rPr lang="en-US" dirty="0" smtClean="0"/>
              <a:t> [3,4] </a:t>
            </a:r>
            <a:r>
              <a:rPr lang="en-US" dirty="0" smtClean="0"/>
              <a:t>– Large MW proteins</a:t>
            </a:r>
          </a:p>
          <a:p>
            <a:endParaRPr lang="en-US" dirty="0" smtClean="0"/>
          </a:p>
          <a:p>
            <a:r>
              <a:rPr lang="en-US" dirty="0" smtClean="0"/>
              <a:t>Riboflavin-</a:t>
            </a:r>
            <a:r>
              <a:rPr lang="en-US" dirty="0" err="1" smtClean="0"/>
              <a:t>phospate</a:t>
            </a:r>
            <a:r>
              <a:rPr lang="en-US" dirty="0" smtClean="0"/>
              <a:t> + UV light can be used instead of </a:t>
            </a:r>
            <a:r>
              <a:rPr lang="en-US" dirty="0" smtClean="0"/>
              <a:t>APS/TEMED [5,6]</a:t>
            </a:r>
          </a:p>
          <a:p>
            <a:pPr lvl="1"/>
            <a:r>
              <a:rPr lang="en-US" dirty="0" smtClean="0"/>
              <a:t>Allows for lengthy setup, such as with multi-casting or gradient gels</a:t>
            </a:r>
          </a:p>
          <a:p>
            <a:pPr lvl="1"/>
            <a:r>
              <a:rPr lang="en-US" dirty="0" smtClean="0"/>
              <a:t>Better for N-terminal sequencing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Choice of Membrane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8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/>
                <a:gridCol w="26670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Nitrocellulose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PVDF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Pore Sizes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0.1,</a:t>
                      </a:r>
                      <a:r>
                        <a:rPr lang="en-US" baseline="0" dirty="0" smtClean="0"/>
                        <a:t> 0.2, 0.45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0.2, 0.45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Binding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80-250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ug</a:t>
                      </a:r>
                      <a:r>
                        <a:rPr lang="en-US" baseline="0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150-350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ug</a:t>
                      </a:r>
                      <a:r>
                        <a:rPr lang="en-US" baseline="0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Fragile when dry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Sturdy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 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Binds irreversibly to coomassie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 be dissolved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destained from coomassie</a:t>
                      </a:r>
                    </a:p>
                    <a:p>
                      <a:r>
                        <a:rPr lang="en-US" dirty="0" smtClean="0"/>
                        <a:t>Tighter protein binding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Compatibility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w/ N-terminal sequencing (Edmond)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Incompatible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Compatible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 with SDS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 inhibits binding of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protein</a:t>
                      </a:r>
                      <a:r>
                        <a:rPr lang="en-US" baseline="0" dirty="0" smtClean="0"/>
                        <a:t> binding inhibition by SDS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Electro-transfer to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114800" cy="2316163"/>
          </a:xfrm>
        </p:spPr>
        <p:txBody>
          <a:bodyPr>
            <a:normAutofit/>
          </a:bodyPr>
          <a:lstStyle/>
          <a:p>
            <a:r>
              <a:rPr lang="en-US" dirty="0" smtClean="0"/>
              <a:t>Semi-dry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Lower materials cost</a:t>
            </a:r>
          </a:p>
          <a:p>
            <a:pPr lvl="1"/>
            <a:r>
              <a:rPr lang="en-US" dirty="0" smtClean="0"/>
              <a:t>Not-quantitative</a:t>
            </a:r>
            <a:endParaRPr lang="en-US" dirty="0"/>
          </a:p>
        </p:txBody>
      </p:sp>
      <p:pic>
        <p:nvPicPr>
          <p:cNvPr id="1026" name="Picture 2" descr="Western Blot Trans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14800"/>
            <a:ext cx="5810250" cy="2667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371600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a lot of buffer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quantitative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versatile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6172200"/>
            <a:ext cx="21336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http://www.western-blot.us/uploads/images/Western-Blot-Transfer.jpg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Tank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intensity</a:t>
            </a:r>
          </a:p>
          <a:p>
            <a:pPr lvl="1"/>
            <a:r>
              <a:rPr lang="en-US" dirty="0" smtClean="0"/>
              <a:t>100-200V for 0.5-2 Hrs.</a:t>
            </a:r>
          </a:p>
          <a:p>
            <a:endParaRPr lang="en-US" dirty="0" smtClean="0"/>
          </a:p>
          <a:p>
            <a:r>
              <a:rPr lang="en-US" dirty="0" smtClean="0"/>
              <a:t>Low intensity</a:t>
            </a:r>
          </a:p>
          <a:p>
            <a:pPr lvl="1"/>
            <a:r>
              <a:rPr lang="en-US" dirty="0" smtClean="0"/>
              <a:t>30V for 16 Hrs.</a:t>
            </a:r>
          </a:p>
          <a:p>
            <a:endParaRPr lang="en-US" dirty="0" smtClean="0"/>
          </a:p>
          <a:p>
            <a:r>
              <a:rPr lang="en-US" dirty="0" smtClean="0"/>
              <a:t>Biphasic </a:t>
            </a:r>
            <a:r>
              <a:rPr lang="en-US" dirty="0" smtClean="0"/>
              <a:t>[7]</a:t>
            </a:r>
            <a:endParaRPr lang="en-US" dirty="0" smtClean="0"/>
          </a:p>
          <a:p>
            <a:pPr lvl="1"/>
            <a:r>
              <a:rPr lang="en-US" dirty="0" smtClean="0"/>
              <a:t>Low voltage, followed by high voltage</a:t>
            </a:r>
          </a:p>
          <a:p>
            <a:endParaRPr lang="en-US" dirty="0" smtClean="0"/>
          </a:p>
          <a:p>
            <a:r>
              <a:rPr lang="en-US" dirty="0" smtClean="0"/>
              <a:t>Square wave </a:t>
            </a:r>
            <a:r>
              <a:rPr lang="en-US" dirty="0" smtClean="0"/>
              <a:t>[7]</a:t>
            </a:r>
            <a:endParaRPr lang="en-US" dirty="0" smtClean="0"/>
          </a:p>
          <a:p>
            <a:pPr lvl="1"/>
            <a:r>
              <a:rPr lang="en-US" dirty="0" smtClean="0"/>
              <a:t>2 steps forward, one step back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Tank Transfer -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Towbins</a:t>
            </a:r>
            <a:r>
              <a:rPr lang="en-US" dirty="0" smtClean="0"/>
              <a:t> [8]</a:t>
            </a:r>
            <a:endParaRPr lang="en-US" dirty="0" smtClean="0"/>
          </a:p>
          <a:p>
            <a:pPr lvl="1"/>
            <a:r>
              <a:rPr lang="en-US" dirty="0" err="1" smtClean="0"/>
              <a:t>Tris</a:t>
            </a:r>
            <a:r>
              <a:rPr lang="en-US" dirty="0" smtClean="0"/>
              <a:t>/</a:t>
            </a:r>
            <a:r>
              <a:rPr lang="en-US" dirty="0" err="1" smtClean="0"/>
              <a:t>Glycine</a:t>
            </a:r>
            <a:r>
              <a:rPr lang="en-US" dirty="0" smtClean="0"/>
              <a:t> based with Methanol</a:t>
            </a:r>
          </a:p>
          <a:p>
            <a:endParaRPr lang="en-US" dirty="0" smtClean="0"/>
          </a:p>
          <a:p>
            <a:r>
              <a:rPr lang="en-US" dirty="0" err="1" smtClean="0"/>
              <a:t>Bjerrum</a:t>
            </a:r>
            <a:r>
              <a:rPr lang="en-US" dirty="0" smtClean="0"/>
              <a:t> </a:t>
            </a:r>
            <a:r>
              <a:rPr lang="en-US" dirty="0" smtClean="0"/>
              <a:t>Schafer-Nielsen [9]</a:t>
            </a:r>
            <a:endParaRPr lang="en-US" dirty="0" smtClean="0"/>
          </a:p>
          <a:p>
            <a:pPr lvl="1"/>
            <a:r>
              <a:rPr lang="en-US" dirty="0" err="1" smtClean="0"/>
              <a:t>Tris</a:t>
            </a:r>
            <a:r>
              <a:rPr lang="en-US" dirty="0" smtClean="0"/>
              <a:t>/</a:t>
            </a:r>
            <a:r>
              <a:rPr lang="en-US" dirty="0" err="1" smtClean="0"/>
              <a:t>Gly</a:t>
            </a:r>
            <a:r>
              <a:rPr lang="en-US" dirty="0" smtClean="0"/>
              <a:t> w/low </a:t>
            </a:r>
            <a:r>
              <a:rPr lang="en-US" dirty="0" err="1" smtClean="0"/>
              <a:t>glycine</a:t>
            </a:r>
            <a:r>
              <a:rPr lang="en-US" dirty="0" smtClean="0"/>
              <a:t> + </a:t>
            </a:r>
            <a:r>
              <a:rPr lang="en-US" dirty="0" err="1" smtClean="0"/>
              <a:t>MeOH</a:t>
            </a:r>
            <a:endParaRPr lang="en-US" dirty="0" smtClean="0"/>
          </a:p>
          <a:p>
            <a:pPr lvl="1"/>
            <a:r>
              <a:rPr lang="en-US" dirty="0" smtClean="0"/>
              <a:t>For semi-dry or Tank transfer of &gt;80kDa proteins</a:t>
            </a:r>
          </a:p>
          <a:p>
            <a:endParaRPr lang="en-US" dirty="0" smtClean="0"/>
          </a:p>
          <a:p>
            <a:r>
              <a:rPr lang="en-US" dirty="0" smtClean="0"/>
              <a:t>CAPS or Dunn </a:t>
            </a:r>
            <a:r>
              <a:rPr lang="en-US" dirty="0" smtClean="0"/>
              <a:t>Carbonate </a:t>
            </a:r>
            <a:endParaRPr lang="en-US" dirty="0" smtClean="0"/>
          </a:p>
          <a:p>
            <a:pPr lvl="1"/>
            <a:r>
              <a:rPr lang="en-US" dirty="0" smtClean="0"/>
              <a:t>High pH (9-11) buffers, no </a:t>
            </a:r>
            <a:r>
              <a:rPr lang="en-US" dirty="0" err="1" smtClean="0"/>
              <a:t>tris</a:t>
            </a:r>
            <a:r>
              <a:rPr lang="en-US" dirty="0" smtClean="0"/>
              <a:t>/</a:t>
            </a:r>
            <a:r>
              <a:rPr lang="en-US" dirty="0" err="1" smtClean="0"/>
              <a:t>gly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Acetic </a:t>
            </a:r>
            <a:r>
              <a:rPr lang="en-US" dirty="0" smtClean="0"/>
              <a:t>Acid (0.7%)</a:t>
            </a:r>
            <a:endParaRPr lang="en-US" dirty="0" smtClean="0"/>
          </a:p>
          <a:p>
            <a:pPr lvl="1"/>
            <a:r>
              <a:rPr lang="en-US" dirty="0" smtClean="0"/>
              <a:t>Transfer of positively charged proteins in the reverse direction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Tank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Methanol vs. SDS</a:t>
            </a:r>
          </a:p>
          <a:p>
            <a:pPr lvl="1"/>
            <a:r>
              <a:rPr lang="en-US" dirty="0" smtClean="0"/>
              <a:t>Methanol aids in protein binding to membranes, especially nitrocellulose</a:t>
            </a:r>
          </a:p>
          <a:p>
            <a:pPr lvl="1"/>
            <a:r>
              <a:rPr lang="en-US" dirty="0" smtClean="0"/>
              <a:t>SDS inhibits protein binding, especially with nitrocellulose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Methanol strips SDS from proteins making it harder for them to exit the gel</a:t>
            </a:r>
          </a:p>
          <a:p>
            <a:pPr lvl="1"/>
            <a:r>
              <a:rPr lang="en-US" dirty="0" smtClean="0"/>
              <a:t>SDS aids in getting proteins out of the gel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Test between 0-20% </a:t>
            </a:r>
            <a:r>
              <a:rPr lang="en-US" dirty="0" err="1" smtClean="0"/>
              <a:t>MeOH</a:t>
            </a:r>
            <a:r>
              <a:rPr lang="en-US" dirty="0" smtClean="0"/>
              <a:t> and 0-0.1% SDS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1499</Words>
  <Application>Microsoft Office PowerPoint</Application>
  <PresentationFormat>On-screen Show (4:3)</PresentationFormat>
  <Paragraphs>376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Western Blotting: Tips, Tricks, and Best Practices</vt:lpstr>
      <vt:lpstr>Western Blotting</vt:lpstr>
      <vt:lpstr>PAGE Gels</vt:lpstr>
      <vt:lpstr>PAGE Gels</vt:lpstr>
      <vt:lpstr>Choice of Membrane</vt:lpstr>
      <vt:lpstr>Electro-transfer to Membranes</vt:lpstr>
      <vt:lpstr>Tank Transfer</vt:lpstr>
      <vt:lpstr>Tank Transfer - Buffers</vt:lpstr>
      <vt:lpstr>Tank Transfer</vt:lpstr>
      <vt:lpstr>Tank Transfer</vt:lpstr>
      <vt:lpstr>Blocking</vt:lpstr>
      <vt:lpstr>Tween-20 for Blocking</vt:lpstr>
      <vt:lpstr>Probing with Antibodies</vt:lpstr>
      <vt:lpstr>Secondary Antibody Conjugates</vt:lpstr>
      <vt:lpstr>Exposing Blots to Film (HRP)</vt:lpstr>
      <vt:lpstr>Quantification</vt:lpstr>
      <vt:lpstr>Quantification - Pitfalls</vt:lpstr>
      <vt:lpstr>Quantification - Pitfalls</vt:lpstr>
      <vt:lpstr>Quantification</vt:lpstr>
      <vt:lpstr>Staining of Membranes</vt:lpstr>
      <vt:lpstr>Tools</vt:lpstr>
      <vt:lpstr>Primary Antibody Development</vt:lpstr>
      <vt:lpstr>Crazy Other Stuff</vt:lpstr>
      <vt:lpstr>Slide 24</vt:lpstr>
      <vt:lpstr>My Protocol</vt:lpstr>
      <vt:lpstr>References</vt:lpstr>
      <vt:lpstr>References</vt:lpstr>
      <vt:lpstr>Slide 28</vt:lpstr>
      <vt:lpstr>Western Transfer Buffer Recipes (Tank)</vt:lpstr>
      <vt:lpstr>Film vs. Fluorescence – Dynamic Range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Joseph Hill</cp:lastModifiedBy>
  <cp:revision>73</cp:revision>
  <dcterms:created xsi:type="dcterms:W3CDTF">2006-08-16T00:00:00Z</dcterms:created>
  <dcterms:modified xsi:type="dcterms:W3CDTF">2015-01-16T18:01:52Z</dcterms:modified>
</cp:coreProperties>
</file>