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9" r:id="rId2"/>
    <p:sldId id="269" r:id="rId3"/>
    <p:sldId id="260" r:id="rId4"/>
    <p:sldId id="266" r:id="rId5"/>
    <p:sldId id="280" r:id="rId6"/>
    <p:sldId id="315" r:id="rId7"/>
    <p:sldId id="289" r:id="rId8"/>
    <p:sldId id="303" r:id="rId9"/>
    <p:sldId id="304" r:id="rId10"/>
    <p:sldId id="327" r:id="rId11"/>
    <p:sldId id="325" r:id="rId12"/>
    <p:sldId id="298" r:id="rId13"/>
    <p:sldId id="322" r:id="rId14"/>
    <p:sldId id="326" r:id="rId15"/>
    <p:sldId id="323" r:id="rId16"/>
    <p:sldId id="324" r:id="rId17"/>
    <p:sldId id="31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51" autoAdjust="0"/>
  </p:normalViewPr>
  <p:slideViewPr>
    <p:cSldViewPr snapToGrid="0" snapToObjects="1">
      <p:cViewPr varScale="1">
        <p:scale>
          <a:sx n="70" d="100"/>
          <a:sy n="70" d="100"/>
        </p:scale>
        <p:origin x="-15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C75411-B4AF-054B-8797-64246BA41CE2}" type="datetimeFigureOut">
              <a:rPr lang="en-US" smtClean="0"/>
              <a:t>11/28/15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37AD38-57CE-6343-9AF5-D00E28B39389}" type="slidenum">
              <a:rPr lang="en-US" smtClean="0"/>
              <a:t>‹#›</a:t>
            </a:fld>
            <a:endParaRPr lang="en-US"/>
          </a:p>
        </p:txBody>
      </p:sp>
    </p:spTree>
    <p:extLst>
      <p:ext uri="{BB962C8B-B14F-4D97-AF65-F5344CB8AC3E}">
        <p14:creationId xmlns:p14="http://schemas.microsoft.com/office/powerpoint/2010/main" val="22597636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https://</a:t>
            </a:r>
            <a:r>
              <a:rPr lang="en-US" dirty="0" err="1" smtClean="0"/>
              <a:t>www.thermofisher.com</a:t>
            </a:r>
            <a:r>
              <a:rPr lang="en-US" dirty="0" smtClean="0"/>
              <a:t>/us/en/home/life-science/protein-biology/protein-biology-learning-center/protein-biology-resource-library/pierce-protein-</a:t>
            </a:r>
            <a:r>
              <a:rPr lang="en-US" dirty="0" smtClean="0"/>
              <a:t>methodsoverview</a:t>
            </a:r>
            <a:r>
              <a:rPr lang="en-US" dirty="0" smtClean="0"/>
              <a:t>-post-translational-modification.html</a:t>
            </a:r>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2</a:t>
            </a:fld>
            <a:endParaRPr lang="en-US"/>
          </a:p>
        </p:txBody>
      </p:sp>
    </p:spTree>
    <p:extLst>
      <p:ext uri="{BB962C8B-B14F-4D97-AF65-F5344CB8AC3E}">
        <p14:creationId xmlns:p14="http://schemas.microsoft.com/office/powerpoint/2010/main" val="2323310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B4GALTs transfer </a:t>
            </a:r>
            <a:r>
              <a:rPr lang="en-US" sz="1200" kern="1200" dirty="0" err="1" smtClean="0">
                <a:solidFill>
                  <a:schemeClr val="tx1"/>
                </a:solidFill>
                <a:effectLst/>
                <a:latin typeface="+mn-lt"/>
                <a:ea typeface="+mn-ea"/>
                <a:cs typeface="+mn-cs"/>
              </a:rPr>
              <a:t>galactose</a:t>
            </a:r>
            <a:r>
              <a:rPr lang="en-US" sz="1200" kern="1200" dirty="0" smtClean="0">
                <a:solidFill>
                  <a:schemeClr val="tx1"/>
                </a:solidFill>
                <a:effectLst/>
                <a:latin typeface="+mn-lt"/>
                <a:ea typeface="+mn-ea"/>
                <a:cs typeface="+mn-cs"/>
              </a:rPr>
              <a:t> (Gal) from </a:t>
            </a:r>
            <a:r>
              <a:rPr lang="en-US" sz="1200" kern="1200" dirty="0" err="1" smtClean="0">
                <a:solidFill>
                  <a:schemeClr val="tx1"/>
                </a:solidFill>
                <a:effectLst/>
                <a:latin typeface="+mn-lt"/>
                <a:ea typeface="+mn-ea"/>
                <a:cs typeface="+mn-cs"/>
              </a:rPr>
              <a:t>uridine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diphosphate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galactose</a:t>
            </a:r>
            <a:r>
              <a:rPr lang="en-US" sz="1200" kern="1200" dirty="0" smtClean="0">
                <a:solidFill>
                  <a:schemeClr val="tx1"/>
                </a:solidFill>
                <a:effectLst/>
                <a:latin typeface="+mn-lt"/>
                <a:ea typeface="+mn-ea"/>
                <a:cs typeface="+mn-cs"/>
              </a:rPr>
              <a:t> to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acetylglucosamine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)-terminated oligosaccharides to form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acetyllactosamine</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chose HCT116 and SW480 to overexpress B4GALT3 because the two cell lines expressed B4GALT3 relatively low. HT29 and Caco2 were used for B4GALT3 knockdown because the B4GALT3 expression in these cells was relatively high among all cell lines.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verify the glycosylation changes on β1 integrin, three </a:t>
            </a:r>
            <a:r>
              <a:rPr lang="en-US" sz="1200" kern="1200" dirty="0" err="1" smtClean="0">
                <a:solidFill>
                  <a:schemeClr val="tx1"/>
                </a:solidFill>
                <a:effectLst/>
                <a:latin typeface="+mn-lt"/>
                <a:ea typeface="+mn-ea"/>
                <a:cs typeface="+mn-cs"/>
              </a:rPr>
              <a:t>lec</a:t>
            </a:r>
            <a:r>
              <a:rPr lang="en-US" sz="1200" kern="1200" dirty="0" smtClean="0">
                <a:solidFill>
                  <a:schemeClr val="tx1"/>
                </a:solidFill>
                <a:effectLst/>
                <a:latin typeface="+mn-lt"/>
                <a:ea typeface="+mn-ea"/>
                <a:cs typeface="+mn-cs"/>
              </a:rPr>
              <a:t>- tins recognizing different Gal-related glycan structures were used in a </a:t>
            </a:r>
            <a:r>
              <a:rPr lang="en-US" sz="1200" kern="1200" dirty="0" err="1" smtClean="0">
                <a:solidFill>
                  <a:schemeClr val="tx1"/>
                </a:solidFill>
                <a:effectLst/>
                <a:latin typeface="+mn-lt"/>
                <a:ea typeface="+mn-ea"/>
                <a:cs typeface="+mn-cs"/>
              </a:rPr>
              <a:t>lectin</a:t>
            </a:r>
            <a:r>
              <a:rPr lang="en-US" sz="1200" kern="1200" dirty="0" smtClean="0">
                <a:solidFill>
                  <a:schemeClr val="tx1"/>
                </a:solidFill>
                <a:effectLst/>
                <a:latin typeface="+mn-lt"/>
                <a:ea typeface="+mn-ea"/>
                <a:cs typeface="+mn-cs"/>
              </a:rPr>
              <a:t> pull-down assay. RCA I binds preferentially to </a:t>
            </a:r>
            <a:r>
              <a:rPr lang="en-US" sz="1200" kern="1200" dirty="0" err="1" smtClean="0">
                <a:solidFill>
                  <a:schemeClr val="tx1"/>
                </a:solidFill>
                <a:effectLst/>
                <a:latin typeface="+mn-lt"/>
                <a:ea typeface="+mn-ea"/>
                <a:cs typeface="+mn-cs"/>
              </a:rPr>
              <a:t>termi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nal</a:t>
            </a:r>
            <a:r>
              <a:rPr lang="en-US" sz="1200" kern="1200" dirty="0" smtClean="0">
                <a:solidFill>
                  <a:schemeClr val="tx1"/>
                </a:solidFill>
                <a:effectLst/>
                <a:latin typeface="+mn-lt"/>
                <a:ea typeface="+mn-ea"/>
                <a:cs typeface="+mn-cs"/>
              </a:rPr>
              <a:t> Gal, ECL recognizes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acetyllactosamine</a:t>
            </a:r>
            <a:r>
              <a:rPr lang="en-US" sz="1200" kern="1200" dirty="0" smtClean="0">
                <a:solidFill>
                  <a:schemeClr val="tx1"/>
                </a:solidFill>
                <a:effectLst/>
                <a:latin typeface="+mn-lt"/>
                <a:ea typeface="+mn-ea"/>
                <a:cs typeface="+mn-cs"/>
              </a:rPr>
              <a:t> and LEL prefers poly-</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acetyllactosamines</a:t>
            </a:r>
            <a:r>
              <a:rPr lang="en-US" sz="1200" kern="1200" dirty="0" smtClean="0">
                <a:solidFill>
                  <a:schemeClr val="tx1"/>
                </a:solidFill>
                <a:effectLst/>
                <a:latin typeface="+mn-lt"/>
                <a:ea typeface="+mn-ea"/>
                <a:cs typeface="+mn-cs"/>
              </a:rPr>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PNGase</a:t>
            </a:r>
            <a:r>
              <a:rPr lang="en-US" sz="1200" kern="1200" dirty="0" smtClean="0">
                <a:solidFill>
                  <a:schemeClr val="tx1"/>
                </a:solidFill>
                <a:effectLst/>
                <a:latin typeface="+mn-lt"/>
                <a:ea typeface="+mn-ea"/>
                <a:cs typeface="+mn-cs"/>
              </a:rPr>
              <a:t> F was used to remove N-glycan from glycoproteins. The binding of LEL to β1 integrin was almost com- </a:t>
            </a:r>
            <a:r>
              <a:rPr lang="en-US" sz="1200" kern="1200" dirty="0" err="1" smtClean="0">
                <a:solidFill>
                  <a:schemeClr val="tx1"/>
                </a:solidFill>
                <a:effectLst/>
                <a:latin typeface="+mn-lt"/>
                <a:ea typeface="+mn-ea"/>
                <a:cs typeface="+mn-cs"/>
              </a:rPr>
              <a:t>pletely</a:t>
            </a:r>
            <a:r>
              <a:rPr lang="en-US" sz="1200" kern="1200" dirty="0" smtClean="0">
                <a:solidFill>
                  <a:schemeClr val="tx1"/>
                </a:solidFill>
                <a:effectLst/>
                <a:latin typeface="+mn-lt"/>
                <a:ea typeface="+mn-ea"/>
                <a:cs typeface="+mn-cs"/>
              </a:rPr>
              <a:t> eliminated by </a:t>
            </a:r>
            <a:r>
              <a:rPr lang="en-US" sz="1200" kern="1200" dirty="0" err="1" smtClean="0">
                <a:solidFill>
                  <a:schemeClr val="tx1"/>
                </a:solidFill>
                <a:effectLst/>
                <a:latin typeface="+mn-lt"/>
                <a:ea typeface="+mn-ea"/>
                <a:cs typeface="+mn-cs"/>
              </a:rPr>
              <a:t>PNGase</a:t>
            </a:r>
            <a:r>
              <a:rPr lang="en-US" sz="1200" kern="1200" dirty="0" smtClean="0">
                <a:solidFill>
                  <a:schemeClr val="tx1"/>
                </a:solidFill>
                <a:effectLst/>
                <a:latin typeface="+mn-lt"/>
                <a:ea typeface="+mn-ea"/>
                <a:cs typeface="+mn-cs"/>
              </a:rPr>
              <a:t> F treatment in all cells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11</a:t>
            </a:fld>
            <a:endParaRPr lang="en-US"/>
          </a:p>
        </p:txBody>
      </p:sp>
    </p:spTree>
    <p:extLst>
      <p:ext uri="{BB962C8B-B14F-4D97-AF65-F5344CB8AC3E}">
        <p14:creationId xmlns:p14="http://schemas.microsoft.com/office/powerpoint/2010/main" val="224224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increase sensitivity for detection, </a:t>
            </a:r>
            <a:r>
              <a:rPr lang="en-US" sz="1200" kern="1200" dirty="0" err="1" smtClean="0">
                <a:solidFill>
                  <a:schemeClr val="tx1"/>
                </a:solidFill>
                <a:effectLst/>
                <a:latin typeface="+mn-lt"/>
                <a:ea typeface="+mn-ea"/>
                <a:cs typeface="+mn-cs"/>
              </a:rPr>
              <a:t>primaquine</a:t>
            </a:r>
            <a:r>
              <a:rPr lang="en-US" sz="1200" kern="1200" dirty="0" smtClean="0">
                <a:solidFill>
                  <a:schemeClr val="tx1"/>
                </a:solidFill>
                <a:effectLst/>
                <a:latin typeface="+mn-lt"/>
                <a:ea typeface="+mn-ea"/>
                <a:cs typeface="+mn-cs"/>
              </a:rPr>
              <a:t>, a receptor recycling inhibitor,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WT cells –</a:t>
            </a:r>
            <a:r>
              <a:rPr lang="en-US" sz="1200" kern="1200" baseline="0" dirty="0" smtClean="0">
                <a:solidFill>
                  <a:schemeClr val="tx1"/>
                </a:solidFill>
                <a:effectLst/>
                <a:latin typeface="+mn-lt"/>
                <a:ea typeface="+mn-ea"/>
                <a:cs typeface="+mn-cs"/>
              </a:rPr>
              <a:t> slower EGFR internalization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results clearly indicated that EGFR internalization was delayed by α5 via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-glycosylation, which might explain why the EGFR signaling was inhibited in the WT cells.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Reciprocal </a:t>
            </a:r>
            <a:r>
              <a:rPr lang="en-US" sz="1200" kern="1200" dirty="0" err="1" smtClean="0">
                <a:solidFill>
                  <a:schemeClr val="tx1"/>
                </a:solidFill>
                <a:effectLst/>
                <a:latin typeface="+mn-lt"/>
                <a:ea typeface="+mn-ea"/>
                <a:cs typeface="+mn-cs"/>
              </a:rPr>
              <a:t>immunoprecipitates</a:t>
            </a:r>
            <a:r>
              <a:rPr lang="en-US" sz="1200" kern="1200" dirty="0" smtClean="0">
                <a:solidFill>
                  <a:schemeClr val="tx1"/>
                </a:solidFill>
                <a:effectLst/>
                <a:latin typeface="+mn-lt"/>
                <a:ea typeface="+mn-ea"/>
                <a:cs typeface="+mn-cs"/>
              </a:rPr>
              <a:t> with anti-GFP </a:t>
            </a:r>
            <a:r>
              <a:rPr lang="en-US" sz="1200" kern="1200" dirty="0" err="1" smtClean="0">
                <a:solidFill>
                  <a:schemeClr val="tx1"/>
                </a:solidFill>
                <a:effectLst/>
                <a:latin typeface="+mn-lt"/>
                <a:ea typeface="+mn-ea"/>
                <a:cs typeface="+mn-cs"/>
              </a:rPr>
              <a:t>agarose</a:t>
            </a:r>
            <a:r>
              <a:rPr lang="en-US" sz="1200" kern="1200" dirty="0" smtClean="0">
                <a:solidFill>
                  <a:schemeClr val="tx1"/>
                </a:solidFill>
                <a:effectLst/>
                <a:latin typeface="+mn-lt"/>
                <a:ea typeface="+mn-ea"/>
                <a:cs typeface="+mn-cs"/>
              </a:rPr>
              <a:t> and anti-EGFR antibody showed that integrin α5 indeed interacted with EGFR (Fig. 6A), which was consistent with previous reports (44). This interaction was significantly decreased in the S3-5 cells, by comparison with WT (Fig. 6A).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results strongly suggested that the interaction of EGFR and integrin α5 restricts EGFR activation and decreases EGFR responsiveness upon EGF treatment.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12</a:t>
            </a:fld>
            <a:endParaRPr lang="en-US"/>
          </a:p>
        </p:txBody>
      </p:sp>
    </p:spTree>
    <p:extLst>
      <p:ext uri="{BB962C8B-B14F-4D97-AF65-F5344CB8AC3E}">
        <p14:creationId xmlns:p14="http://schemas.microsoft.com/office/powerpoint/2010/main" val="124297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increase sensitivity for detection, </a:t>
            </a:r>
            <a:r>
              <a:rPr lang="en-US" sz="1200" kern="1200" dirty="0" err="1" smtClean="0">
                <a:solidFill>
                  <a:schemeClr val="tx1"/>
                </a:solidFill>
                <a:effectLst/>
                <a:latin typeface="+mn-lt"/>
                <a:ea typeface="+mn-ea"/>
                <a:cs typeface="+mn-cs"/>
              </a:rPr>
              <a:t>primaquine</a:t>
            </a:r>
            <a:r>
              <a:rPr lang="en-US" sz="1200" kern="1200" dirty="0" smtClean="0">
                <a:solidFill>
                  <a:schemeClr val="tx1"/>
                </a:solidFill>
                <a:effectLst/>
                <a:latin typeface="+mn-lt"/>
                <a:ea typeface="+mn-ea"/>
                <a:cs typeface="+mn-cs"/>
              </a:rPr>
              <a:t>, a receptor recycling inhibitor,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WT cells –</a:t>
            </a:r>
            <a:r>
              <a:rPr lang="en-US" sz="1200" kern="1200" baseline="0" dirty="0" smtClean="0">
                <a:solidFill>
                  <a:schemeClr val="tx1"/>
                </a:solidFill>
                <a:effectLst/>
                <a:latin typeface="+mn-lt"/>
                <a:ea typeface="+mn-ea"/>
                <a:cs typeface="+mn-cs"/>
              </a:rPr>
              <a:t> slower EGFR internalization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results clearly indicated that EGFR internalization was delayed by α5 via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-glycosylation, which might explain why the EGFR signaling was inhibited in the WT cells.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Reciprocal </a:t>
            </a:r>
            <a:r>
              <a:rPr lang="en-US" sz="1200" kern="1200" dirty="0" err="1" smtClean="0">
                <a:solidFill>
                  <a:schemeClr val="tx1"/>
                </a:solidFill>
                <a:effectLst/>
                <a:latin typeface="+mn-lt"/>
                <a:ea typeface="+mn-ea"/>
                <a:cs typeface="+mn-cs"/>
              </a:rPr>
              <a:t>immunoprecipitates</a:t>
            </a:r>
            <a:r>
              <a:rPr lang="en-US" sz="1200" kern="1200" dirty="0" smtClean="0">
                <a:solidFill>
                  <a:schemeClr val="tx1"/>
                </a:solidFill>
                <a:effectLst/>
                <a:latin typeface="+mn-lt"/>
                <a:ea typeface="+mn-ea"/>
                <a:cs typeface="+mn-cs"/>
              </a:rPr>
              <a:t> with anti-GFP </a:t>
            </a:r>
            <a:r>
              <a:rPr lang="en-US" sz="1200" kern="1200" dirty="0" err="1" smtClean="0">
                <a:solidFill>
                  <a:schemeClr val="tx1"/>
                </a:solidFill>
                <a:effectLst/>
                <a:latin typeface="+mn-lt"/>
                <a:ea typeface="+mn-ea"/>
                <a:cs typeface="+mn-cs"/>
              </a:rPr>
              <a:t>agarose</a:t>
            </a:r>
            <a:r>
              <a:rPr lang="en-US" sz="1200" kern="1200" dirty="0" smtClean="0">
                <a:solidFill>
                  <a:schemeClr val="tx1"/>
                </a:solidFill>
                <a:effectLst/>
                <a:latin typeface="+mn-lt"/>
                <a:ea typeface="+mn-ea"/>
                <a:cs typeface="+mn-cs"/>
              </a:rPr>
              <a:t> and anti-EGFR antibody showed that integrin α5 indeed interacted with EGFR (Fig. 6A), which was consistent with previous reports (44). This interaction was significantly decreased in the S3-5 cells, by comparison with WT (Fig. 6A).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results strongly suggested that the interaction of EGFR and integrin α5 restricts EGFR activation and decreases EGFR responsiveness upon EGF treatment.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13</a:t>
            </a:fld>
            <a:endParaRPr lang="en-US"/>
          </a:p>
        </p:txBody>
      </p:sp>
    </p:spTree>
    <p:extLst>
      <p:ext uri="{BB962C8B-B14F-4D97-AF65-F5344CB8AC3E}">
        <p14:creationId xmlns:p14="http://schemas.microsoft.com/office/powerpoint/2010/main" val="124297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Tunicamycin</a:t>
            </a:r>
            <a:r>
              <a:rPr lang="en-US" dirty="0" smtClean="0"/>
              <a:t>: inhibits N-glycosylation</a:t>
            </a:r>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14</a:t>
            </a:fld>
            <a:endParaRPr lang="en-US"/>
          </a:p>
        </p:txBody>
      </p:sp>
    </p:spTree>
    <p:extLst>
      <p:ext uri="{BB962C8B-B14F-4D97-AF65-F5344CB8AC3E}">
        <p14:creationId xmlns:p14="http://schemas.microsoft.com/office/powerpoint/2010/main" val="2849918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Positive-ion MALDI MS mass spectrum of </a:t>
            </a:r>
            <a:r>
              <a:rPr lang="en-US" sz="1200" i="1" kern="1200" dirty="0" smtClean="0">
                <a:solidFill>
                  <a:schemeClr val="tx1"/>
                </a:solidFill>
                <a:latin typeface="+mn-lt"/>
                <a:ea typeface="+mn-ea"/>
                <a:cs typeface="+mn-cs"/>
              </a:rPr>
              <a:t>N</a:t>
            </a:r>
            <a:r>
              <a:rPr lang="en-US" sz="1200" i="0" kern="1200" dirty="0" smtClean="0">
                <a:solidFill>
                  <a:schemeClr val="tx1"/>
                </a:solidFill>
                <a:latin typeface="+mn-lt"/>
                <a:ea typeface="+mn-ea"/>
                <a:cs typeface="+mn-cs"/>
              </a:rPr>
              <a:t>-</a:t>
            </a:r>
            <a:r>
              <a:rPr lang="en-US" sz="1200" i="0" kern="1200" dirty="0" err="1" smtClean="0">
                <a:solidFill>
                  <a:schemeClr val="tx1"/>
                </a:solidFill>
                <a:latin typeface="+mn-lt"/>
                <a:ea typeface="+mn-ea"/>
                <a:cs typeface="+mn-cs"/>
              </a:rPr>
              <a:t>glycans</a:t>
            </a:r>
            <a:r>
              <a:rPr lang="en-US" sz="1200" i="0" kern="1200" dirty="0" smtClean="0">
                <a:solidFill>
                  <a:schemeClr val="tx1"/>
                </a:solidFill>
                <a:latin typeface="+mn-lt"/>
                <a:ea typeface="+mn-ea"/>
                <a:cs typeface="+mn-cs"/>
              </a:rPr>
              <a:t> obtained by </a:t>
            </a:r>
            <a:r>
              <a:rPr lang="en-US" sz="1200" i="0" kern="1200" dirty="0" err="1" smtClean="0">
                <a:solidFill>
                  <a:schemeClr val="tx1"/>
                </a:solidFill>
                <a:latin typeface="+mn-lt"/>
                <a:ea typeface="+mn-ea"/>
                <a:cs typeface="+mn-cs"/>
              </a:rPr>
              <a:t>PNGase</a:t>
            </a:r>
            <a:r>
              <a:rPr lang="en-US" sz="1200" i="0" kern="1200" dirty="0" smtClean="0">
                <a:solidFill>
                  <a:schemeClr val="tx1"/>
                </a:solidFill>
                <a:latin typeface="+mn-lt"/>
                <a:ea typeface="+mn-ea"/>
                <a:cs typeface="+mn-cs"/>
              </a:rPr>
              <a:t> F digestion of: α</a:t>
            </a:r>
            <a:r>
              <a:rPr lang="en-US" sz="1200" i="0" kern="1200" baseline="-25000" dirty="0" smtClean="0">
                <a:solidFill>
                  <a:schemeClr val="tx1"/>
                </a:solidFill>
                <a:latin typeface="+mn-lt"/>
                <a:ea typeface="+mn-ea"/>
                <a:cs typeface="+mn-cs"/>
              </a:rPr>
              <a:t>3</a:t>
            </a:r>
            <a:r>
              <a:rPr lang="en-US" sz="1200" i="0" kern="1200" baseline="0" dirty="0" smtClean="0">
                <a:solidFill>
                  <a:schemeClr val="tx1"/>
                </a:solidFill>
                <a:latin typeface="+mn-lt"/>
                <a:ea typeface="+mn-ea"/>
                <a:cs typeface="+mn-cs"/>
              </a:rPr>
              <a:t> subunit from WM35 cell line (A), β</a:t>
            </a:r>
            <a:r>
              <a:rPr lang="en-US" sz="1200" i="0" kern="1200" baseline="-25000" dirty="0" smtClean="0">
                <a:solidFill>
                  <a:schemeClr val="tx1"/>
                </a:solidFill>
                <a:latin typeface="+mn-lt"/>
                <a:ea typeface="+mn-ea"/>
                <a:cs typeface="+mn-cs"/>
              </a:rPr>
              <a:t>1</a:t>
            </a:r>
            <a:r>
              <a:rPr lang="en-US" sz="1200" i="0" kern="1200" baseline="0" dirty="0" smtClean="0">
                <a:solidFill>
                  <a:schemeClr val="tx1"/>
                </a:solidFill>
                <a:latin typeface="+mn-lt"/>
                <a:ea typeface="+mn-ea"/>
                <a:cs typeface="+mn-cs"/>
              </a:rPr>
              <a:t> subunit from WM35 cell line (B), α</a:t>
            </a:r>
            <a:r>
              <a:rPr lang="en-US" sz="1200" i="0" kern="1200" baseline="-25000" dirty="0" smtClean="0">
                <a:solidFill>
                  <a:schemeClr val="tx1"/>
                </a:solidFill>
                <a:latin typeface="+mn-lt"/>
                <a:ea typeface="+mn-ea"/>
                <a:cs typeface="+mn-cs"/>
              </a:rPr>
              <a:t>3</a:t>
            </a:r>
            <a:r>
              <a:rPr lang="en-US" sz="1200" i="0" kern="1200" baseline="0" dirty="0" smtClean="0">
                <a:solidFill>
                  <a:schemeClr val="tx1"/>
                </a:solidFill>
                <a:latin typeface="+mn-lt"/>
                <a:ea typeface="+mn-ea"/>
                <a:cs typeface="+mn-cs"/>
              </a:rPr>
              <a:t> subunit from A375 cell line (C), β</a:t>
            </a:r>
            <a:r>
              <a:rPr lang="en-US" sz="1200" i="0" kern="1200" baseline="-25000" dirty="0" smtClean="0">
                <a:solidFill>
                  <a:schemeClr val="tx1"/>
                </a:solidFill>
                <a:latin typeface="+mn-lt"/>
                <a:ea typeface="+mn-ea"/>
                <a:cs typeface="+mn-cs"/>
              </a:rPr>
              <a:t>1</a:t>
            </a:r>
            <a:r>
              <a:rPr lang="en-US" sz="1200" i="0" kern="1200" baseline="0" dirty="0" smtClean="0">
                <a:solidFill>
                  <a:schemeClr val="tx1"/>
                </a:solidFill>
                <a:latin typeface="+mn-lt"/>
                <a:ea typeface="+mn-ea"/>
                <a:cs typeface="+mn-cs"/>
              </a:rPr>
              <a:t> subunit from A375 cell line (D).</a:t>
            </a:r>
          </a:p>
          <a:p>
            <a:endParaRPr lang="en-US" sz="1200" i="0" kern="1200" baseline="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Characterisation</a:t>
            </a:r>
            <a:r>
              <a:rPr lang="en-US" sz="1200" kern="1200" dirty="0" smtClean="0">
                <a:solidFill>
                  <a:schemeClr val="tx1"/>
                </a:solidFill>
                <a:latin typeface="+mn-lt"/>
                <a:ea typeface="+mn-ea"/>
                <a:cs typeface="+mn-cs"/>
              </a:rPr>
              <a:t> of carbohydrate moieties of α</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and β</a:t>
            </a:r>
            <a:r>
              <a:rPr lang="en-US" sz="1200" kern="1200" baseline="-25000" dirty="0" smtClean="0">
                <a:solidFill>
                  <a:schemeClr val="tx1"/>
                </a:solidFill>
                <a:latin typeface="+mn-lt"/>
                <a:ea typeface="+mn-ea"/>
                <a:cs typeface="+mn-cs"/>
              </a:rPr>
              <a:t>1</a:t>
            </a:r>
            <a:r>
              <a:rPr lang="en-US" sz="1200" kern="1200" baseline="0" dirty="0" smtClean="0">
                <a:solidFill>
                  <a:schemeClr val="tx1"/>
                </a:solidFill>
                <a:latin typeface="+mn-lt"/>
                <a:ea typeface="+mn-ea"/>
                <a:cs typeface="+mn-cs"/>
              </a:rPr>
              <a:t> subunits from non-metastatic (WM35) and metastatic (A375) human melanoma cell lines was carried out on peptide-</a:t>
            </a:r>
            <a:r>
              <a:rPr lang="en-US" sz="1200" i="1" kern="1200" baseline="0" dirty="0" smtClean="0">
                <a:solidFill>
                  <a:schemeClr val="tx1"/>
                </a:solidFill>
                <a:latin typeface="+mn-lt"/>
                <a:ea typeface="+mn-ea"/>
                <a:cs typeface="+mn-cs"/>
              </a:rPr>
              <a:t>N</a:t>
            </a:r>
            <a:r>
              <a:rPr lang="en-US" sz="1200" i="0" kern="1200" baseline="0" dirty="0" smtClean="0">
                <a:solidFill>
                  <a:schemeClr val="tx1"/>
                </a:solidFill>
                <a:latin typeface="+mn-lt"/>
                <a:ea typeface="+mn-ea"/>
                <a:cs typeface="+mn-cs"/>
              </a:rPr>
              <a:t>-glycosidase F-released </a:t>
            </a:r>
            <a:r>
              <a:rPr lang="en-US" sz="1200" i="0" kern="1200" baseline="0" dirty="0" err="1" smtClean="0">
                <a:solidFill>
                  <a:schemeClr val="tx1"/>
                </a:solidFill>
                <a:latin typeface="+mn-lt"/>
                <a:ea typeface="+mn-ea"/>
                <a:cs typeface="+mn-cs"/>
              </a:rPr>
              <a:t>glycans</a:t>
            </a:r>
            <a:r>
              <a:rPr lang="en-US" sz="1200" i="0" kern="1200" baseline="0" dirty="0" smtClean="0">
                <a:solidFill>
                  <a:schemeClr val="tx1"/>
                </a:solidFill>
                <a:latin typeface="+mn-lt"/>
                <a:ea typeface="+mn-ea"/>
                <a:cs typeface="+mn-cs"/>
              </a:rPr>
              <a:t> using matrix-assisted laser desorption ionization mass spectrometry (MALDI-MS).</a:t>
            </a:r>
          </a:p>
          <a:p>
            <a:endParaRPr lang="en-US" sz="1200" i="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β</a:t>
            </a:r>
            <a:r>
              <a:rPr lang="en-US" sz="1200" kern="1200" baseline="-25000" dirty="0" smtClean="0">
                <a:solidFill>
                  <a:schemeClr val="tx1"/>
                </a:solidFill>
                <a:latin typeface="+mn-lt"/>
                <a:ea typeface="+mn-ea"/>
                <a:cs typeface="+mn-cs"/>
              </a:rPr>
              <a:t>1</a:t>
            </a:r>
            <a:r>
              <a:rPr lang="en-US" sz="1200" kern="1200" baseline="0" dirty="0" smtClean="0">
                <a:solidFill>
                  <a:schemeClr val="tx1"/>
                </a:solidFill>
                <a:latin typeface="+mn-lt"/>
                <a:ea typeface="+mn-ea"/>
                <a:cs typeface="+mn-cs"/>
              </a:rPr>
              <a:t> integrin subunit from both cell lines displayed tri- and </a:t>
            </a:r>
            <a:r>
              <a:rPr lang="en-US" sz="1200" kern="1200" baseline="0" dirty="0" err="1" smtClean="0">
                <a:solidFill>
                  <a:schemeClr val="tx1"/>
                </a:solidFill>
                <a:latin typeface="+mn-lt"/>
                <a:ea typeface="+mn-ea"/>
                <a:cs typeface="+mn-cs"/>
              </a:rPr>
              <a:t>tetraantennary</a:t>
            </a:r>
            <a:r>
              <a:rPr lang="en-US" sz="1200" kern="1200" baseline="0" dirty="0" smtClean="0">
                <a:solidFill>
                  <a:schemeClr val="tx1"/>
                </a:solidFill>
                <a:latin typeface="+mn-lt"/>
                <a:ea typeface="+mn-ea"/>
                <a:cs typeface="+mn-cs"/>
              </a:rPr>
              <a:t> oligosaccharides complex type </a:t>
            </a:r>
            <a:r>
              <a:rPr lang="en-US" sz="1200" kern="1200" baseline="0" dirty="0" err="1" smtClean="0">
                <a:solidFill>
                  <a:schemeClr val="tx1"/>
                </a:solidFill>
                <a:latin typeface="+mn-lt"/>
                <a:ea typeface="+mn-ea"/>
                <a:cs typeface="+mn-cs"/>
              </a:rPr>
              <a:t>glycans</a:t>
            </a:r>
            <a:r>
              <a:rPr lang="en-US" sz="1200" kern="1200" baseline="0" dirty="0" smtClean="0">
                <a:solidFill>
                  <a:schemeClr val="tx1"/>
                </a:solidFill>
                <a:latin typeface="+mn-lt"/>
                <a:ea typeface="+mn-ea"/>
                <a:cs typeface="+mn-cs"/>
              </a:rPr>
              <a:t>, but only in A375 cell line was the </a:t>
            </a:r>
            <a:r>
              <a:rPr lang="en-US" sz="1200" kern="1200" baseline="0" dirty="0" err="1" smtClean="0">
                <a:solidFill>
                  <a:schemeClr val="tx1"/>
                </a:solidFill>
                <a:latin typeface="+mn-lt"/>
                <a:ea typeface="+mn-ea"/>
                <a:cs typeface="+mn-cs"/>
              </a:rPr>
              <a:t>sialylated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tetraantennary</a:t>
            </a:r>
            <a:r>
              <a:rPr lang="en-US" sz="1200" kern="1200" baseline="0" dirty="0" smtClean="0">
                <a:solidFill>
                  <a:schemeClr val="tx1"/>
                </a:solidFill>
                <a:latin typeface="+mn-lt"/>
                <a:ea typeface="+mn-ea"/>
                <a:cs typeface="+mn-cs"/>
              </a:rPr>
              <a:t> complex type glycan (Hex</a:t>
            </a:r>
            <a:r>
              <a:rPr lang="en-US" sz="1200" kern="1200" baseline="-25000" dirty="0" smtClean="0">
                <a:solidFill>
                  <a:schemeClr val="tx1"/>
                </a:solidFill>
                <a:latin typeface="+mn-lt"/>
                <a:ea typeface="+mn-ea"/>
                <a:cs typeface="+mn-cs"/>
              </a:rPr>
              <a:t>7</a:t>
            </a:r>
            <a:r>
              <a:rPr lang="en-US" sz="1200" kern="1200" baseline="0" dirty="0" smtClean="0">
                <a:solidFill>
                  <a:schemeClr val="tx1"/>
                </a:solidFill>
                <a:latin typeface="+mn-lt"/>
                <a:ea typeface="+mn-ea"/>
                <a:cs typeface="+mn-cs"/>
              </a:rPr>
              <a:t>HexNAc</a:t>
            </a:r>
            <a:r>
              <a:rPr lang="en-US" sz="1200" kern="1200" baseline="-25000" dirty="0" smtClean="0">
                <a:solidFill>
                  <a:schemeClr val="tx1"/>
                </a:solidFill>
                <a:latin typeface="+mn-lt"/>
                <a:ea typeface="+mn-ea"/>
                <a:cs typeface="+mn-cs"/>
              </a:rPr>
              <a:t>6</a:t>
            </a:r>
            <a:r>
              <a:rPr lang="en-US" sz="1200" kern="1200" baseline="0" dirty="0" smtClean="0">
                <a:solidFill>
                  <a:schemeClr val="tx1"/>
                </a:solidFill>
                <a:latin typeface="+mn-lt"/>
                <a:ea typeface="+mn-ea"/>
                <a:cs typeface="+mn-cs"/>
              </a:rPr>
              <a:t>FucSia</a:t>
            </a:r>
            <a:r>
              <a:rPr lang="en-US" sz="1200" kern="1200" baseline="-25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present. In contrast, only α</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subunit from metastatic cells possessed β1–6 branched structures.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direct ligand binding assays, α</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β</a:t>
            </a:r>
            <a:r>
              <a:rPr lang="en-US" sz="1200" kern="1200" baseline="-25000" dirty="0" smtClean="0">
                <a:solidFill>
                  <a:schemeClr val="tx1"/>
                </a:solidFill>
                <a:latin typeface="+mn-lt"/>
                <a:ea typeface="+mn-ea"/>
                <a:cs typeface="+mn-cs"/>
              </a:rPr>
              <a:t>1</a:t>
            </a:r>
            <a:r>
              <a:rPr lang="en-US" sz="1200" kern="1200" baseline="0" dirty="0" smtClean="0">
                <a:solidFill>
                  <a:schemeClr val="tx1"/>
                </a:solidFill>
                <a:latin typeface="+mn-lt"/>
                <a:ea typeface="+mn-ea"/>
                <a:cs typeface="+mn-cs"/>
              </a:rPr>
              <a:t> integrin from both cell lines binds strongly to </a:t>
            </a:r>
            <a:r>
              <a:rPr lang="en-US" sz="1200" kern="1200" baseline="0" dirty="0" err="1" smtClean="0">
                <a:solidFill>
                  <a:schemeClr val="tx1"/>
                </a:solidFill>
                <a:latin typeface="+mn-lt"/>
                <a:ea typeface="+mn-ea"/>
                <a:cs typeface="+mn-cs"/>
              </a:rPr>
              <a:t>fibronectin</a:t>
            </a:r>
            <a:r>
              <a:rPr lang="en-US" sz="1200" kern="1200" baseline="0" dirty="0" smtClean="0">
                <a:solidFill>
                  <a:schemeClr val="tx1"/>
                </a:solidFill>
                <a:latin typeface="+mn-lt"/>
                <a:ea typeface="+mn-ea"/>
                <a:cs typeface="+mn-cs"/>
              </a:rPr>
              <a:t> and to much lesser degree to placental </a:t>
            </a:r>
            <a:r>
              <a:rPr lang="en-US" sz="1200" kern="1200" baseline="0" dirty="0" err="1" smtClean="0">
                <a:solidFill>
                  <a:schemeClr val="tx1"/>
                </a:solidFill>
                <a:latin typeface="+mn-lt"/>
                <a:ea typeface="+mn-ea"/>
                <a:cs typeface="+mn-cs"/>
              </a:rPr>
              <a:t>laminin</a:t>
            </a:r>
            <a:r>
              <a:rPr lang="en-US" sz="1200" kern="1200" baseline="0" dirty="0" smtClean="0">
                <a:solidFill>
                  <a:schemeClr val="tx1"/>
                </a:solidFill>
                <a:latin typeface="+mn-lt"/>
                <a:ea typeface="+mn-ea"/>
                <a:cs typeface="+mn-cs"/>
              </a:rPr>
              <a:t>. No binding to collagen IV was observed. Enzymatic removal of </a:t>
            </a:r>
            <a:r>
              <a:rPr lang="en-US" sz="1200" kern="1200" baseline="0" dirty="0" err="1" smtClean="0">
                <a:solidFill>
                  <a:schemeClr val="tx1"/>
                </a:solidFill>
                <a:latin typeface="+mn-lt"/>
                <a:ea typeface="+mn-ea"/>
                <a:cs typeface="+mn-cs"/>
              </a:rPr>
              <a:t>sialic</a:t>
            </a:r>
            <a:r>
              <a:rPr lang="en-US" sz="1200" kern="1200" baseline="0" dirty="0" smtClean="0">
                <a:solidFill>
                  <a:schemeClr val="tx1"/>
                </a:solidFill>
                <a:latin typeface="+mn-lt"/>
                <a:ea typeface="+mn-ea"/>
                <a:cs typeface="+mn-cs"/>
              </a:rPr>
              <a:t> acid residues from purified α</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β</a:t>
            </a:r>
            <a:r>
              <a:rPr lang="en-US" sz="1200" kern="1200" baseline="-25000" dirty="0" smtClean="0">
                <a:solidFill>
                  <a:schemeClr val="tx1"/>
                </a:solidFill>
                <a:latin typeface="+mn-lt"/>
                <a:ea typeface="+mn-ea"/>
                <a:cs typeface="+mn-cs"/>
              </a:rPr>
              <a:t>1</a:t>
            </a:r>
            <a:r>
              <a:rPr lang="en-US" sz="1200" kern="1200" baseline="0" dirty="0" smtClean="0">
                <a:solidFill>
                  <a:schemeClr val="tx1"/>
                </a:solidFill>
                <a:latin typeface="+mn-lt"/>
                <a:ea typeface="+mn-ea"/>
                <a:cs typeface="+mn-cs"/>
              </a:rPr>
              <a:t> integrin stimulates its adhesion to all examined ECM proteins.</a:t>
            </a:r>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16</a:t>
            </a:fld>
            <a:endParaRPr lang="en-US"/>
          </a:p>
        </p:txBody>
      </p:sp>
    </p:spTree>
    <p:extLst>
      <p:ext uri="{BB962C8B-B14F-4D97-AF65-F5344CB8AC3E}">
        <p14:creationId xmlns:p14="http://schemas.microsoft.com/office/powerpoint/2010/main" val="121627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Glyc</a:t>
            </a:r>
            <a:r>
              <a:rPr lang="en-US" dirty="0" smtClean="0"/>
              <a:t> initiated in ER, built upon in </a:t>
            </a:r>
            <a:r>
              <a:rPr lang="en-US" dirty="0" err="1" smtClean="0"/>
              <a:t>golgi</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common misconception is that protein glycosylation is relatively random and characterized by high degrees of heterogeneity. In reality, glycosylation is typically site specific, and specific classes of </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are found on restricted subsets of glycoproteins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pubs.rsc.org</a:t>
            </a:r>
            <a:r>
              <a:rPr lang="en-US" dirty="0" smtClean="0"/>
              <a:t>/en/content/</a:t>
            </a:r>
            <a:r>
              <a:rPr lang="en-US" dirty="0" err="1" smtClean="0"/>
              <a:t>articlehtml</a:t>
            </a:r>
            <a:r>
              <a:rPr lang="en-US" dirty="0" smtClean="0"/>
              <a:t>/2008/an/b713816d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Figure: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Animal cells synthesize a wide assortment of glycoproteins in which different amino acids may be modified to contain specific glycan structures. Biosynthesis of such glycoproteins is initiated in the secretory pathway comprising the endoplasmic reticulum and Golgi apparatus of cells and can lead to membrane localization and secretion of glycoproteins. In addition, </a:t>
            </a:r>
            <a:r>
              <a:rPr lang="en-US" sz="1200" i="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 may be added to glycoproteins in the cytoplasm, nucleus, and mitochondria. This single </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 residue is not extended but can be reversibly added and removed. The multiple other types of glycan linkages to proteins can be extended (R groups indicated) with many additional sugar molecules to form oligosaccharides or polysaccharides, all termed </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The 10 common </a:t>
            </a:r>
            <a:r>
              <a:rPr lang="en-US" sz="1200" kern="1200" dirty="0" err="1" smtClean="0">
                <a:solidFill>
                  <a:schemeClr val="tx1"/>
                </a:solidFill>
                <a:effectLst/>
                <a:latin typeface="+mn-lt"/>
                <a:ea typeface="+mn-ea"/>
                <a:cs typeface="+mn-cs"/>
              </a:rPr>
              <a:t>monosaccharides</a:t>
            </a:r>
            <a:r>
              <a:rPr lang="en-US" sz="1200" kern="1200" dirty="0" smtClean="0">
                <a:solidFill>
                  <a:schemeClr val="tx1"/>
                </a:solidFill>
                <a:effectLst/>
                <a:latin typeface="+mn-lt"/>
                <a:ea typeface="+mn-ea"/>
                <a:cs typeface="+mn-cs"/>
              </a:rPr>
              <a:t> that make up animal </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are indicated: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acetylglucosamine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acetylgalactosamine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GalNAc</a:t>
            </a:r>
            <a:r>
              <a:rPr lang="en-US" sz="1200" kern="1200" dirty="0" smtClean="0">
                <a:solidFill>
                  <a:schemeClr val="tx1"/>
                </a:solidFill>
                <a:effectLst/>
                <a:latin typeface="+mn-lt"/>
                <a:ea typeface="+mn-ea"/>
                <a:cs typeface="+mn-cs"/>
              </a:rPr>
              <a:t>), 5-</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-acetylneuraminic acid (Neu5Ac, or </a:t>
            </a:r>
            <a:r>
              <a:rPr lang="en-US" sz="1200" kern="1200" dirty="0" err="1" smtClean="0">
                <a:solidFill>
                  <a:schemeClr val="tx1"/>
                </a:solidFill>
                <a:effectLst/>
                <a:latin typeface="+mn-lt"/>
                <a:ea typeface="+mn-ea"/>
                <a:cs typeface="+mn-cs"/>
              </a:rPr>
              <a:t>sialic</a:t>
            </a:r>
            <a:r>
              <a:rPr lang="en-US" sz="1200" kern="1200" dirty="0" smtClean="0">
                <a:solidFill>
                  <a:schemeClr val="tx1"/>
                </a:solidFill>
                <a:effectLst/>
                <a:latin typeface="+mn-lt"/>
                <a:ea typeface="+mn-ea"/>
                <a:cs typeface="+mn-cs"/>
              </a:rPr>
              <a:t> acid), </a:t>
            </a:r>
            <a:r>
              <a:rPr lang="en-US" sz="1200" kern="1200" dirty="0" err="1" smtClean="0">
                <a:solidFill>
                  <a:schemeClr val="tx1"/>
                </a:solidFill>
                <a:effectLst/>
                <a:latin typeface="+mn-lt"/>
                <a:ea typeface="+mn-ea"/>
                <a:cs typeface="+mn-cs"/>
              </a:rPr>
              <a:t>fucose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galactose</a:t>
            </a:r>
            <a:r>
              <a:rPr lang="en-US" sz="1200" kern="1200" dirty="0" smtClean="0">
                <a:solidFill>
                  <a:schemeClr val="tx1"/>
                </a:solidFill>
                <a:effectLst/>
                <a:latin typeface="+mn-lt"/>
                <a:ea typeface="+mn-ea"/>
                <a:cs typeface="+mn-cs"/>
              </a:rPr>
              <a:t> (Gal), glucose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glucuronic</a:t>
            </a:r>
            <a:r>
              <a:rPr lang="en-US" sz="1200" kern="1200" dirty="0" smtClean="0">
                <a:solidFill>
                  <a:schemeClr val="tx1"/>
                </a:solidFill>
                <a:effectLst/>
                <a:latin typeface="+mn-lt"/>
                <a:ea typeface="+mn-ea"/>
                <a:cs typeface="+mn-cs"/>
              </a:rPr>
              <a:t> acid (</a:t>
            </a:r>
            <a:r>
              <a:rPr lang="en-US" sz="1200" kern="1200" dirty="0" err="1" smtClean="0">
                <a:solidFill>
                  <a:schemeClr val="tx1"/>
                </a:solidFill>
                <a:effectLst/>
                <a:latin typeface="+mn-lt"/>
                <a:ea typeface="+mn-ea"/>
                <a:cs typeface="+mn-cs"/>
              </a:rPr>
              <a:t>GlcA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iduronic</a:t>
            </a:r>
            <a:r>
              <a:rPr lang="en-US" sz="1200" kern="1200" dirty="0" smtClean="0">
                <a:solidFill>
                  <a:schemeClr val="tx1"/>
                </a:solidFill>
                <a:effectLst/>
                <a:latin typeface="+mn-lt"/>
                <a:ea typeface="+mn-ea"/>
                <a:cs typeface="+mn-cs"/>
              </a:rPr>
              <a:t> acid (</a:t>
            </a:r>
            <a:r>
              <a:rPr lang="en-US" sz="1200" kern="1200" dirty="0" err="1" smtClean="0">
                <a:solidFill>
                  <a:schemeClr val="tx1"/>
                </a:solidFill>
                <a:effectLst/>
                <a:latin typeface="+mn-lt"/>
                <a:ea typeface="+mn-ea"/>
                <a:cs typeface="+mn-cs"/>
              </a:rPr>
              <a:t>IdoA</a:t>
            </a:r>
            <a:r>
              <a:rPr lang="en-US" sz="1200" kern="1200" dirty="0" smtClean="0">
                <a:solidFill>
                  <a:schemeClr val="tx1"/>
                </a:solidFill>
                <a:effectLst/>
                <a:latin typeface="+mn-lt"/>
                <a:ea typeface="+mn-ea"/>
                <a:cs typeface="+mn-cs"/>
              </a:rPr>
              <a:t>); mannose (Man), and xylose (</a:t>
            </a:r>
            <a:r>
              <a:rPr lang="en-US" sz="1200" kern="1200" dirty="0" err="1" smtClean="0">
                <a:solidFill>
                  <a:schemeClr val="tx1"/>
                </a:solidFill>
                <a:effectLst/>
                <a:latin typeface="+mn-lt"/>
                <a:ea typeface="+mn-ea"/>
                <a:cs typeface="+mn-cs"/>
              </a:rPr>
              <a:t>Xyl</a:t>
            </a:r>
            <a:r>
              <a:rPr lang="en-US" sz="1200" kern="1200" dirty="0" smtClean="0">
                <a:solidFill>
                  <a:schemeClr val="tx1"/>
                </a:solidFill>
                <a:effectLst/>
                <a:latin typeface="+mn-lt"/>
                <a:ea typeface="+mn-ea"/>
                <a:cs typeface="+mn-cs"/>
              </a:rPr>
              <a:t>). 5-</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-Glycolylneuraminic acid (Neu5Gc), a non-natural sugar, is also shown. Other abbreviations: ER, endoplasmic reticulum; GPI, </a:t>
            </a:r>
            <a:r>
              <a:rPr lang="en-US" sz="1200" kern="1200" dirty="0" err="1" smtClean="0">
                <a:solidFill>
                  <a:schemeClr val="tx1"/>
                </a:solidFill>
                <a:effectLst/>
                <a:latin typeface="+mn-lt"/>
                <a:ea typeface="+mn-ea"/>
                <a:cs typeface="+mn-cs"/>
              </a:rPr>
              <a:t>glycosylphosphatidylinositol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hydroxylated</a:t>
            </a:r>
            <a:r>
              <a:rPr lang="en-US" sz="1200" kern="1200" dirty="0" smtClean="0">
                <a:solidFill>
                  <a:schemeClr val="tx1"/>
                </a:solidFill>
                <a:effectLst/>
                <a:latin typeface="+mn-lt"/>
                <a:ea typeface="+mn-ea"/>
                <a:cs typeface="+mn-cs"/>
              </a:rPr>
              <a:t> lysine. </a:t>
            </a:r>
            <a:endParaRPr lang="en-US" dirty="0" smtClean="0"/>
          </a:p>
          <a:p>
            <a:endParaRPr lang="en-US" dirty="0" smtClean="0"/>
          </a:p>
          <a:p>
            <a:endParaRPr lang="en-US" dirty="0" smtClean="0"/>
          </a:p>
          <a:p>
            <a:r>
              <a:rPr lang="en-US" dirty="0" smtClean="0"/>
              <a:t>http://</a:t>
            </a:r>
            <a:r>
              <a:rPr lang="en-US" dirty="0" err="1" smtClean="0"/>
              <a:t>www.nature.com.silk.library.umass.edu</a:t>
            </a:r>
            <a:r>
              <a:rPr lang="en-US" dirty="0" smtClean="0"/>
              <a:t>/</a:t>
            </a:r>
            <a:r>
              <a:rPr lang="en-US" dirty="0" err="1" smtClean="0"/>
              <a:t>nrm</a:t>
            </a:r>
            <a:r>
              <a:rPr lang="en-US" dirty="0" smtClean="0"/>
              <a:t>/journal/v13/n7/box/nrm3383_BX1.html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mammals the major </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com- </a:t>
            </a:r>
            <a:r>
              <a:rPr lang="en-US" sz="1200" kern="1200" dirty="0" err="1" smtClean="0">
                <a:solidFill>
                  <a:schemeClr val="tx1"/>
                </a:solidFill>
                <a:effectLst/>
                <a:latin typeface="+mn-lt"/>
                <a:ea typeface="+mn-ea"/>
                <a:cs typeface="+mn-cs"/>
              </a:rPr>
              <a:t>prise</a:t>
            </a:r>
            <a:r>
              <a:rPr lang="en-US" sz="1200" kern="1200" dirty="0" smtClean="0">
                <a:solidFill>
                  <a:schemeClr val="tx1"/>
                </a:solidFill>
                <a:effectLst/>
                <a:latin typeface="+mn-lt"/>
                <a:ea typeface="+mn-ea"/>
                <a:cs typeface="+mn-cs"/>
              </a:rPr>
              <a:t> 10 monosaccharide building blocks—glucose (</a:t>
            </a:r>
            <a:r>
              <a:rPr lang="en-US" sz="1200" kern="1200" dirty="0" err="1" smtClean="0">
                <a:solidFill>
                  <a:schemeClr val="tx1"/>
                </a:solidFill>
                <a:effectLst/>
                <a:latin typeface="+mn-lt"/>
                <a:ea typeface="+mn-ea"/>
                <a:cs typeface="+mn-cs"/>
              </a:rPr>
              <a:t>Glc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galactose</a:t>
            </a:r>
            <a:r>
              <a:rPr lang="en-US" sz="1200" kern="1200" dirty="0" smtClean="0">
                <a:solidFill>
                  <a:schemeClr val="tx1"/>
                </a:solidFill>
                <a:effectLst/>
                <a:latin typeface="+mn-lt"/>
                <a:ea typeface="+mn-ea"/>
                <a:cs typeface="+mn-cs"/>
              </a:rPr>
              <a:t> (Gal), </a:t>
            </a:r>
            <a:r>
              <a:rPr lang="en-US" sz="1200" i="1"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acetylglucosamine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acetylgalactosamine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GalNAc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fucose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Fuc</a:t>
            </a:r>
            <a:r>
              <a:rPr lang="en-US" sz="1200" kern="1200" dirty="0" smtClean="0">
                <a:solidFill>
                  <a:schemeClr val="tx1"/>
                </a:solidFill>
                <a:effectLst/>
                <a:latin typeface="+mn-lt"/>
                <a:ea typeface="+mn-ea"/>
                <a:cs typeface="+mn-cs"/>
              </a:rPr>
              <a:t>), mannose (Man), xylose (</a:t>
            </a:r>
            <a:r>
              <a:rPr lang="en-US" sz="1200" kern="1200" dirty="0" err="1" smtClean="0">
                <a:solidFill>
                  <a:schemeClr val="tx1"/>
                </a:solidFill>
                <a:effectLst/>
                <a:latin typeface="+mn-lt"/>
                <a:ea typeface="+mn-ea"/>
                <a:cs typeface="+mn-cs"/>
              </a:rPr>
              <a:t>Xyl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curonic</a:t>
            </a:r>
            <a:r>
              <a:rPr lang="en-US" sz="1200" kern="1200" dirty="0" smtClean="0">
                <a:solidFill>
                  <a:schemeClr val="tx1"/>
                </a:solidFill>
                <a:effectLst/>
                <a:latin typeface="+mn-lt"/>
                <a:ea typeface="+mn-ea"/>
                <a:cs typeface="+mn-cs"/>
              </a:rPr>
              <a:t> acid (</a:t>
            </a:r>
            <a:r>
              <a:rPr lang="en-US" sz="1200" kern="1200" dirty="0" err="1" smtClean="0">
                <a:solidFill>
                  <a:schemeClr val="tx1"/>
                </a:solidFill>
                <a:effectLst/>
                <a:latin typeface="+mn-lt"/>
                <a:ea typeface="+mn-ea"/>
                <a:cs typeface="+mn-cs"/>
              </a:rPr>
              <a:t>GlcA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iduronic</a:t>
            </a:r>
            <a:r>
              <a:rPr lang="en-US" sz="1200" kern="1200" dirty="0" smtClean="0">
                <a:solidFill>
                  <a:schemeClr val="tx1"/>
                </a:solidFill>
                <a:effectLst/>
                <a:latin typeface="+mn-lt"/>
                <a:ea typeface="+mn-ea"/>
                <a:cs typeface="+mn-cs"/>
              </a:rPr>
              <a:t> acid (</a:t>
            </a:r>
            <a:r>
              <a:rPr lang="en-US" sz="1200" kern="1200" dirty="0" err="1" smtClean="0">
                <a:solidFill>
                  <a:schemeClr val="tx1"/>
                </a:solidFill>
                <a:effectLst/>
                <a:latin typeface="+mn-lt"/>
                <a:ea typeface="+mn-ea"/>
                <a:cs typeface="+mn-cs"/>
              </a:rPr>
              <a:t>IdoA</a:t>
            </a:r>
            <a:r>
              <a:rPr lang="en-US" sz="1200" kern="1200" dirty="0" smtClean="0">
                <a:solidFill>
                  <a:schemeClr val="tx1"/>
                </a:solidFill>
                <a:effectLst/>
                <a:latin typeface="+mn-lt"/>
                <a:ea typeface="+mn-ea"/>
                <a:cs typeface="+mn-cs"/>
              </a:rPr>
              <a:t>), and 5-</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-acetylneuraminic acid (Neu5Ac, or </a:t>
            </a:r>
            <a:r>
              <a:rPr lang="en-US" sz="1200" kern="1200" dirty="0" err="1" smtClean="0">
                <a:solidFill>
                  <a:schemeClr val="tx1"/>
                </a:solidFill>
                <a:effectLst/>
                <a:latin typeface="+mn-lt"/>
                <a:ea typeface="+mn-ea"/>
                <a:cs typeface="+mn-cs"/>
              </a:rPr>
              <a:t>sialic</a:t>
            </a:r>
            <a:r>
              <a:rPr lang="en-US" sz="1200" kern="1200" dirty="0" smtClean="0">
                <a:solidFill>
                  <a:schemeClr val="tx1"/>
                </a:solidFill>
                <a:effectLst/>
                <a:latin typeface="+mn-lt"/>
                <a:ea typeface="+mn-ea"/>
                <a:cs typeface="+mn-cs"/>
              </a:rPr>
              <a:t> acid)—all derivable from glucose in every cell (</a:t>
            </a:r>
            <a:r>
              <a:rPr lang="en-US" sz="1200" b="1" kern="1200" dirty="0" smtClean="0">
                <a:solidFill>
                  <a:schemeClr val="tx1"/>
                </a:solidFill>
                <a:effectLst/>
                <a:latin typeface="+mn-lt"/>
                <a:ea typeface="+mn-ea"/>
                <a:cs typeface="+mn-cs"/>
              </a:rPr>
              <a:t>Figure 1</a:t>
            </a:r>
            <a:r>
              <a:rPr lang="en-US" sz="1200" kern="1200" dirty="0" smtClean="0">
                <a:solidFill>
                  <a:schemeClr val="tx1"/>
                </a:solidFill>
                <a:effectLst/>
                <a:latin typeface="+mn-lt"/>
                <a:ea typeface="+mn-ea"/>
                <a:cs typeface="+mn-cs"/>
              </a:rPr>
              <a:t>) (4); thus, glycosylation is comparable to phosphorylation in terms of the range of modified sites </a:t>
            </a:r>
            <a:endParaRPr lang="en-US" dirty="0" smtClean="0"/>
          </a:p>
          <a:p>
            <a:r>
              <a:rPr lang="en-US" dirty="0" smtClean="0"/>
              <a:t>From Annual</a:t>
            </a:r>
            <a:r>
              <a:rPr lang="en-US" baseline="0" dirty="0" smtClean="0"/>
              <a:t> reviews paper in folder</a:t>
            </a:r>
            <a:endParaRPr lang="en-US" dirty="0" smtClean="0"/>
          </a:p>
          <a:p>
            <a:endParaRPr lang="en-US" dirty="0" smtClean="0"/>
          </a:p>
          <a:p>
            <a:r>
              <a:rPr lang="en-US" dirty="0" smtClean="0"/>
              <a:t>Post-translational modification that happens in the rough ER</a:t>
            </a:r>
          </a:p>
          <a:p>
            <a:r>
              <a:rPr lang="en-US" dirty="0" smtClean="0"/>
              <a:t>The majority of all proteins are glycosylated</a:t>
            </a:r>
          </a:p>
          <a:p>
            <a:r>
              <a:rPr lang="en-US" sz="1200" kern="1200" dirty="0" smtClean="0">
                <a:solidFill>
                  <a:schemeClr val="tx1"/>
                </a:solidFill>
                <a:latin typeface="+mn-lt"/>
                <a:ea typeface="+mn-ea"/>
                <a:cs typeface="+mn-cs"/>
              </a:rPr>
              <a:t>N- and C-glycosylation take place in the endoplasmic reticulum and/or the Golgi apparatus and only extracellular or secreted proteins are concerned. In contrast, both intracellular and extracellular proteins can be O-glycosylated. </a:t>
            </a: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3</a:t>
            </a:fld>
            <a:endParaRPr lang="en-US"/>
          </a:p>
        </p:txBody>
      </p:sp>
    </p:spTree>
    <p:extLst>
      <p:ext uri="{BB962C8B-B14F-4D97-AF65-F5344CB8AC3E}">
        <p14:creationId xmlns:p14="http://schemas.microsoft.com/office/powerpoint/2010/main" val="144639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solidFill>
                  <a:schemeClr val="tx1"/>
                </a:solidFill>
              </a:rPr>
              <a:t>N-linked: most common type,</a:t>
            </a:r>
            <a:r>
              <a:rPr lang="en-US" i="0" baseline="0" dirty="0" smtClean="0">
                <a:solidFill>
                  <a:schemeClr val="tx1"/>
                </a:solidFill>
              </a:rPr>
              <a:t> often important for folding, and for cell-cell and cell-ECM attachment</a:t>
            </a:r>
          </a:p>
          <a:p>
            <a:r>
              <a:rPr lang="en-US" i="0" baseline="0" dirty="0" smtClean="0">
                <a:solidFill>
                  <a:schemeClr val="tx1"/>
                </a:solidFill>
              </a:rPr>
              <a:t>-occurs in the lumen of the ER</a:t>
            </a:r>
          </a:p>
          <a:p>
            <a:r>
              <a:rPr lang="en-US" i="0" baseline="0" dirty="0" smtClean="0">
                <a:solidFill>
                  <a:schemeClr val="tx1"/>
                </a:solidFill>
              </a:rPr>
              <a:t>-often important for protein function (on/off switch)</a:t>
            </a:r>
          </a:p>
          <a:p>
            <a:r>
              <a:rPr lang="en-US" i="0" baseline="0" dirty="0" smtClean="0">
                <a:solidFill>
                  <a:schemeClr val="tx1"/>
                </a:solidFill>
              </a:rPr>
              <a:t>--only extracellular proteins are N-linked glycosylated</a:t>
            </a:r>
          </a:p>
          <a:p>
            <a:r>
              <a:rPr lang="en-US" sz="1200" kern="1200" dirty="0" smtClean="0">
                <a:solidFill>
                  <a:schemeClr val="tx1"/>
                </a:solidFill>
                <a:latin typeface="+mn-lt"/>
                <a:ea typeface="+mn-ea"/>
                <a:cs typeface="+mn-cs"/>
              </a:rPr>
              <a:t>All N-linked carbohydrates are linked  through N-</a:t>
            </a:r>
            <a:r>
              <a:rPr lang="en-US" sz="1200" kern="1200" dirty="0" err="1" smtClean="0">
                <a:solidFill>
                  <a:schemeClr val="tx1"/>
                </a:solidFill>
                <a:latin typeface="+mn-lt"/>
                <a:ea typeface="+mn-ea"/>
                <a:cs typeface="+mn-cs"/>
              </a:rPr>
              <a:t>Acetylglucosamine</a:t>
            </a:r>
            <a:r>
              <a:rPr lang="en-US" sz="1200" kern="1200" dirty="0" smtClean="0">
                <a:solidFill>
                  <a:schemeClr val="tx1"/>
                </a:solidFill>
                <a:latin typeface="+mn-lt"/>
                <a:ea typeface="+mn-ea"/>
                <a:cs typeface="+mn-cs"/>
              </a:rPr>
              <a:t> and the amino acid asparagine</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-N because linked to amide nitrogen o</a:t>
            </a:r>
            <a:r>
              <a:rPr lang="en-US" sz="1200" i="0" kern="1200" baseline="0" dirty="0" smtClean="0">
                <a:solidFill>
                  <a:schemeClr val="tx1"/>
                </a:solidFill>
                <a:latin typeface="+mn-lt"/>
                <a:ea typeface="+mn-ea"/>
                <a:cs typeface="+mn-cs"/>
              </a:rPr>
              <a:t>f </a:t>
            </a:r>
            <a:r>
              <a:rPr lang="en-US" sz="1200" kern="1200" dirty="0" smtClean="0">
                <a:solidFill>
                  <a:schemeClr val="tx1"/>
                </a:solidFill>
                <a:latin typeface="+mn-lt"/>
                <a:ea typeface="+mn-ea"/>
                <a:cs typeface="+mn-cs"/>
              </a:rPr>
              <a:t>asparagine</a:t>
            </a:r>
            <a:endParaRPr lang="en-US" i="0" dirty="0" smtClean="0">
              <a:solidFill>
                <a:schemeClr val="tx1"/>
              </a:solidFill>
            </a:endParaRPr>
          </a:p>
          <a:p>
            <a:endParaRPr lang="en-US" i="0" dirty="0" smtClean="0">
              <a:solidFill>
                <a:schemeClr val="tx1"/>
              </a:solidFill>
            </a:endParaRPr>
          </a:p>
          <a:p>
            <a:r>
              <a:rPr lang="en-US" i="0" dirty="0" smtClean="0">
                <a:solidFill>
                  <a:schemeClr val="tx1"/>
                </a:solidFill>
              </a:rPr>
              <a:t>O-linked </a:t>
            </a:r>
            <a:r>
              <a:rPr lang="en-US" i="0" dirty="0" err="1" smtClean="0">
                <a:solidFill>
                  <a:schemeClr val="tx1"/>
                </a:solidFill>
              </a:rPr>
              <a:t>glycans</a:t>
            </a:r>
            <a:r>
              <a:rPr lang="en-US" i="0" dirty="0" smtClean="0">
                <a:solidFill>
                  <a:schemeClr val="tx1"/>
                </a:solidFill>
              </a:rPr>
              <a:t>: </a:t>
            </a:r>
          </a:p>
          <a:p>
            <a:r>
              <a:rPr lang="en-US" sz="1200" kern="1200" dirty="0" smtClean="0">
                <a:solidFill>
                  <a:schemeClr val="tx1"/>
                </a:solidFill>
                <a:latin typeface="+mn-lt"/>
                <a:ea typeface="+mn-ea"/>
                <a:cs typeface="+mn-cs"/>
              </a:rPr>
              <a:t>Most O-linked carbohydrate covalent  attachments to proteins involve a  linkage between the  monosaccharide N- </a:t>
            </a:r>
            <a:r>
              <a:rPr lang="en-US" sz="1200" kern="1200" dirty="0" err="1" smtClean="0">
                <a:solidFill>
                  <a:schemeClr val="tx1"/>
                </a:solidFill>
                <a:latin typeface="+mn-lt"/>
                <a:ea typeface="+mn-ea"/>
                <a:cs typeface="+mn-cs"/>
              </a:rPr>
              <a:t>Acetylgalactosamine</a:t>
            </a:r>
            <a:r>
              <a:rPr lang="en-US" sz="1200" kern="1200" dirty="0" smtClean="0">
                <a:solidFill>
                  <a:schemeClr val="tx1"/>
                </a:solidFill>
                <a:latin typeface="+mn-lt"/>
                <a:ea typeface="+mn-ea"/>
                <a:cs typeface="+mn-cs"/>
              </a:rPr>
              <a:t> and the amino acids serine or threonine.</a:t>
            </a:r>
            <a:endParaRPr lang="en-US" i="0" dirty="0" smtClean="0">
              <a:solidFill>
                <a:schemeClr val="tx1"/>
              </a:solidFill>
            </a:endParaRPr>
          </a:p>
          <a:p>
            <a:r>
              <a:rPr lang="en-US" i="0" dirty="0" smtClean="0">
                <a:solidFill>
                  <a:schemeClr val="tx1"/>
                </a:solidFill>
              </a:rPr>
              <a:t>Both</a:t>
            </a:r>
            <a:r>
              <a:rPr lang="en-US" i="0" baseline="0" dirty="0" smtClean="0">
                <a:solidFill>
                  <a:schemeClr val="tx1"/>
                </a:solidFill>
              </a:rPr>
              <a:t> cytoplasmic and extracellular proteins</a:t>
            </a:r>
          </a:p>
          <a:p>
            <a:endParaRPr lang="en-US" i="0" baseline="0" dirty="0" smtClean="0">
              <a:solidFill>
                <a:schemeClr val="tx1"/>
              </a:solidFill>
            </a:endParaRPr>
          </a:p>
          <a:p>
            <a:r>
              <a:rPr lang="en-US" i="0" baseline="0" dirty="0" smtClean="0">
                <a:solidFill>
                  <a:schemeClr val="tx1"/>
                </a:solidFill>
              </a:rPr>
              <a:t>-O-linked because linked to hydroxyls</a:t>
            </a:r>
            <a:endParaRPr lang="en-US" i="0" dirty="0" smtClean="0">
              <a:solidFill>
                <a:schemeClr val="tx1"/>
              </a:solidFill>
            </a:endParaRPr>
          </a:p>
          <a:p>
            <a:endParaRPr lang="en-US" i="0" dirty="0" smtClean="0">
              <a:solidFill>
                <a:schemeClr val="tx1"/>
              </a:solidFill>
            </a:endParaRPr>
          </a:p>
          <a:p>
            <a:r>
              <a:rPr lang="en-US" i="0" dirty="0" smtClean="0">
                <a:solidFill>
                  <a:schemeClr val="tx1"/>
                </a:solidFill>
              </a:rPr>
              <a:t>C-linked </a:t>
            </a:r>
            <a:r>
              <a:rPr lang="en-US" i="0" dirty="0" err="1" smtClean="0">
                <a:solidFill>
                  <a:schemeClr val="tx1"/>
                </a:solidFill>
              </a:rPr>
              <a:t>glycans</a:t>
            </a:r>
            <a:r>
              <a:rPr lang="en-US" i="0" dirty="0" smtClean="0">
                <a:solidFill>
                  <a:schemeClr val="tx1"/>
                </a:solidFill>
              </a:rPr>
              <a:t>, a rare form of glycosylation where a sugar is added to a carbon on a tryptophan side-chain,</a:t>
            </a:r>
            <a:r>
              <a:rPr lang="en-US" i="0" baseline="0" dirty="0" smtClean="0">
                <a:solidFill>
                  <a:schemeClr val="tx1"/>
                </a:solidFill>
              </a:rPr>
              <a:t> specific sequence required </a:t>
            </a:r>
          </a:p>
          <a:p>
            <a:endParaRPr lang="en-US" i="0" baseline="0" dirty="0" smtClean="0">
              <a:solidFill>
                <a:schemeClr val="tx1"/>
              </a:solidFill>
            </a:endParaRPr>
          </a:p>
          <a:p>
            <a:r>
              <a:rPr lang="en-US" i="0" baseline="0" dirty="0" err="1" smtClean="0">
                <a:solidFill>
                  <a:schemeClr val="tx1"/>
                </a:solidFill>
              </a:rPr>
              <a:t>Glypiation</a:t>
            </a:r>
            <a:r>
              <a:rPr lang="en-US" i="0" baseline="0" dirty="0" smtClean="0">
                <a:solidFill>
                  <a:schemeClr val="tx1"/>
                </a:solidFill>
              </a:rPr>
              <a:t>: addition of a GPI anchor that links proteins to lipids through glycan linkages, common in proteins localized to cell membrane</a:t>
            </a:r>
            <a:r>
              <a:rPr lang="en-US" sz="1200" i="0" kern="1200" dirty="0" smtClean="0">
                <a:solidFill>
                  <a:schemeClr val="tx1"/>
                </a:solidFill>
                <a:latin typeface="+mn-lt"/>
                <a:ea typeface="+mn-ea"/>
                <a:cs typeface="+mn-cs"/>
              </a:rPr>
              <a:t>. </a:t>
            </a:r>
          </a:p>
          <a:p>
            <a:endParaRPr lang="en-US" sz="1200" i="0" kern="1200" dirty="0" smtClean="0">
              <a:solidFill>
                <a:schemeClr val="tx1"/>
              </a:solidFill>
              <a:latin typeface="+mn-lt"/>
              <a:ea typeface="+mn-ea"/>
              <a:cs typeface="+mn-cs"/>
            </a:endParaRPr>
          </a:p>
          <a:p>
            <a:r>
              <a:rPr lang="en-US" i="0" dirty="0" err="1" smtClean="0">
                <a:solidFill>
                  <a:schemeClr val="tx1"/>
                </a:solidFill>
              </a:rPr>
              <a:t>Phosphoglycosylation</a:t>
            </a:r>
            <a:endParaRPr lang="en-US" i="0" dirty="0" smtClean="0">
              <a:solidFill>
                <a:schemeClr val="tx1"/>
              </a:solidFill>
            </a:endParaRPr>
          </a:p>
          <a:p>
            <a:r>
              <a:rPr lang="en-US" sz="1200" kern="1200" dirty="0" smtClean="0">
                <a:solidFill>
                  <a:schemeClr val="tx1"/>
                </a:solidFill>
                <a:latin typeface="+mn-lt"/>
                <a:ea typeface="+mn-ea"/>
                <a:cs typeface="+mn-cs"/>
              </a:rPr>
              <a:t>oligosaccharides linked to serine or threonine in a peptide backbone via </a:t>
            </a:r>
            <a:r>
              <a:rPr lang="en-US" sz="1200" kern="1200" dirty="0" err="1" smtClean="0">
                <a:solidFill>
                  <a:schemeClr val="tx1"/>
                </a:solidFill>
                <a:latin typeface="+mn-lt"/>
                <a:ea typeface="+mn-ea"/>
                <a:cs typeface="+mn-cs"/>
              </a:rPr>
              <a:t>phosphodiesters</a:t>
            </a:r>
            <a:r>
              <a:rPr lang="en-US" sz="1200" kern="1200" dirty="0" smtClean="0">
                <a:solidFill>
                  <a:schemeClr val="tx1"/>
                </a:solidFill>
                <a:latin typeface="+mn-lt"/>
                <a:ea typeface="+mn-ea"/>
                <a:cs typeface="+mn-cs"/>
              </a:rPr>
              <a:t>. </a:t>
            </a:r>
            <a:endParaRPr lang="en-US" i="0" dirty="0" smtClean="0">
              <a:solidFill>
                <a:schemeClr val="tx1"/>
              </a:solidFill>
            </a:endParaRPr>
          </a:p>
          <a:p>
            <a:endParaRPr lang="en-US" i="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glycosylation of secreted and membrane glycoproteins requires the specific actions of an assortment of </a:t>
            </a:r>
            <a:r>
              <a:rPr lang="en-US" dirty="0" err="1" smtClean="0"/>
              <a:t>glycosyltransferases</a:t>
            </a:r>
            <a:r>
              <a:rPr lang="en-US" dirty="0" smtClean="0"/>
              <a:t>; over 200 gene-encoded enzymes are known (4). The molecular mechanisms of protein substrate recognition and </a:t>
            </a:r>
            <a:r>
              <a:rPr lang="en-US" dirty="0" err="1" smtClean="0"/>
              <a:t>modi</a:t>
            </a:r>
            <a:r>
              <a:rPr lang="en-US" dirty="0" smtClean="0"/>
              <a:t>- </a:t>
            </a:r>
            <a:r>
              <a:rPr lang="en-US" dirty="0" err="1" smtClean="0"/>
              <a:t>fication</a:t>
            </a:r>
            <a:r>
              <a:rPr lang="en-US" dirty="0" smtClean="0"/>
              <a:t> are very poorly understood, </a:t>
            </a:r>
          </a:p>
          <a:p>
            <a:endParaRPr lang="en-US" i="0" dirty="0" smtClean="0">
              <a:solidFill>
                <a:schemeClr val="tx1"/>
              </a:solidFill>
            </a:endParaRPr>
          </a:p>
          <a:p>
            <a:r>
              <a:rPr lang="en-US" i="0" dirty="0" smtClean="0">
                <a:solidFill>
                  <a:schemeClr val="tx1"/>
                </a:solidFill>
              </a:rPr>
              <a:t>Because</a:t>
            </a:r>
            <a:r>
              <a:rPr lang="en-US" i="0" baseline="0" dirty="0" smtClean="0">
                <a:solidFill>
                  <a:schemeClr val="tx1"/>
                </a:solidFill>
              </a:rPr>
              <a:t> it is enzyme mediated, glycosylation is NON RANDOM, although there are MANY possibilities that can happen</a:t>
            </a:r>
            <a:endParaRPr lang="en-US" i="0" dirty="0" smtClean="0">
              <a:solidFill>
                <a:schemeClr val="tx1"/>
              </a:solidFill>
            </a:endParaRPr>
          </a:p>
          <a:p>
            <a:endParaRPr lang="en-US" i="0" dirty="0" smtClean="0">
              <a:solidFill>
                <a:schemeClr val="tx1"/>
              </a:solidFill>
            </a:endParaRPr>
          </a:p>
          <a:p>
            <a:endParaRPr lang="en-US" i="0" dirty="0" smtClean="0">
              <a:solidFill>
                <a:schemeClr val="tx1"/>
              </a:solidFill>
            </a:endParaRPr>
          </a:p>
          <a:p>
            <a:r>
              <a:rPr lang="en-US" i="0" dirty="0" smtClean="0">
                <a:solidFill>
                  <a:schemeClr val="tx1"/>
                </a:solidFill>
              </a:rPr>
              <a:t>http://</a:t>
            </a:r>
            <a:r>
              <a:rPr lang="en-US" i="0" dirty="0" err="1" smtClean="0">
                <a:solidFill>
                  <a:schemeClr val="tx1"/>
                </a:solidFill>
              </a:rPr>
              <a:t>www.uniprot.org</a:t>
            </a:r>
            <a:r>
              <a:rPr lang="en-US" i="0" dirty="0" smtClean="0">
                <a:solidFill>
                  <a:schemeClr val="tx1"/>
                </a:solidFill>
              </a:rPr>
              <a:t>/help/</a:t>
            </a:r>
            <a:r>
              <a:rPr lang="en-US" i="0" dirty="0" err="1" smtClean="0">
                <a:solidFill>
                  <a:schemeClr val="tx1"/>
                </a:solidFill>
              </a:rPr>
              <a:t>carbohyd</a:t>
            </a:r>
            <a:endParaRPr lang="en-US" i="0" dirty="0" smtClean="0">
              <a:solidFill>
                <a:schemeClr val="tx1"/>
              </a:solidFill>
            </a:endParaRPr>
          </a:p>
          <a:p>
            <a:endParaRPr lang="en-US" i="0" dirty="0" smtClean="0">
              <a:solidFill>
                <a:schemeClr val="tx1"/>
              </a:solidFill>
            </a:endParaRPr>
          </a:p>
          <a:p>
            <a:endParaRPr lang="en-US" i="0" dirty="0" smtClean="0">
              <a:solidFill>
                <a:schemeClr val="tx1"/>
              </a:solidFill>
            </a:endParaRPr>
          </a:p>
          <a:p>
            <a:r>
              <a:rPr lang="en-US" i="0" dirty="0" smtClean="0">
                <a:solidFill>
                  <a:schemeClr val="tx1"/>
                </a:solidFill>
              </a:rPr>
              <a:t>https://</a:t>
            </a:r>
            <a:r>
              <a:rPr lang="en-US" i="0" dirty="0" err="1" smtClean="0">
                <a:solidFill>
                  <a:schemeClr val="tx1"/>
                </a:solidFill>
              </a:rPr>
              <a:t>www.thermofisher.com</a:t>
            </a:r>
            <a:r>
              <a:rPr lang="en-US" i="0" dirty="0" smtClean="0">
                <a:solidFill>
                  <a:schemeClr val="tx1"/>
                </a:solidFill>
              </a:rPr>
              <a:t>/us/en/home/life-science/protein-biology/protein-biology-learning-center/protein-biology-resource-library/pierce-protein-methods/protein-</a:t>
            </a:r>
            <a:r>
              <a:rPr lang="en-US" i="0" dirty="0" err="1" smtClean="0">
                <a:solidFill>
                  <a:schemeClr val="tx1"/>
                </a:solidFill>
              </a:rPr>
              <a:t>glycosylation.html</a:t>
            </a:r>
            <a:endParaRPr lang="en-US" i="0" dirty="0" smtClean="0">
              <a:solidFill>
                <a:schemeClr val="tx1"/>
              </a:solidFill>
            </a:endParaRPr>
          </a:p>
          <a:p>
            <a:endParaRPr lang="en-US" i="0" dirty="0" smtClean="0">
              <a:solidFill>
                <a:schemeClr val="tx1"/>
              </a:solidFill>
            </a:endParaRPr>
          </a:p>
          <a:p>
            <a:r>
              <a:rPr lang="en-US" sz="1200" kern="1200" dirty="0" smtClean="0">
                <a:solidFill>
                  <a:schemeClr val="tx1"/>
                </a:solidFill>
                <a:latin typeface="+mn-lt"/>
                <a:ea typeface="+mn-ea"/>
                <a:cs typeface="+mn-cs"/>
              </a:rPr>
              <a:t>Oligosaccharide </a:t>
            </a:r>
            <a:r>
              <a:rPr lang="en-US" sz="1200" kern="1200" dirty="0" err="1" smtClean="0">
                <a:solidFill>
                  <a:schemeClr val="tx1"/>
                </a:solidFill>
                <a:latin typeface="+mn-lt"/>
                <a:ea typeface="+mn-ea"/>
                <a:cs typeface="+mn-cs"/>
              </a:rPr>
              <a:t>transferase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OSTase</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glycosyltransferases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Gtfs</a:t>
            </a:r>
            <a:r>
              <a:rPr lang="en-US" sz="1200" kern="1200" dirty="0" smtClean="0">
                <a:solidFill>
                  <a:schemeClr val="tx1"/>
                </a:solidFill>
                <a:latin typeface="+mn-lt"/>
                <a:ea typeface="+mn-ea"/>
                <a:cs typeface="+mn-cs"/>
              </a:rPr>
              <a:t>)</a:t>
            </a:r>
            <a:endParaRPr lang="en-US" i="0" dirty="0" smtClean="0">
              <a:solidFill>
                <a:schemeClr val="tx1"/>
              </a:solidFill>
            </a:endParaRPr>
          </a:p>
          <a:p>
            <a:endParaRPr lang="en-US" i="0" dirty="0" smtClean="0">
              <a:solidFill>
                <a:schemeClr val="tx1"/>
              </a:solidFill>
            </a:endParaRPr>
          </a:p>
          <a:p>
            <a:endParaRPr lang="en-US" i="0" dirty="0"/>
          </a:p>
        </p:txBody>
      </p:sp>
      <p:sp>
        <p:nvSpPr>
          <p:cNvPr id="4" name="Slide Number Placeholder 3"/>
          <p:cNvSpPr>
            <a:spLocks noGrp="1"/>
          </p:cNvSpPr>
          <p:nvPr>
            <p:ph type="sldNum" sz="quarter" idx="10"/>
          </p:nvPr>
        </p:nvSpPr>
        <p:spPr/>
        <p:txBody>
          <a:bodyPr/>
          <a:lstStyle/>
          <a:p>
            <a:fld id="{E637AD38-57CE-6343-9AF5-D00E28B39389}" type="slidenum">
              <a:rPr lang="en-US" smtClean="0"/>
              <a:t>4</a:t>
            </a:fld>
            <a:endParaRPr lang="en-US"/>
          </a:p>
        </p:txBody>
      </p:sp>
    </p:spTree>
    <p:extLst>
      <p:ext uri="{BB962C8B-B14F-4D97-AF65-F5344CB8AC3E}">
        <p14:creationId xmlns:p14="http://schemas.microsoft.com/office/powerpoint/2010/main" val="205547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Regulation </a:t>
            </a:r>
            <a:r>
              <a:rPr lang="en-US" baseline="0" dirty="0" smtClean="0"/>
              <a:t>of </a:t>
            </a:r>
            <a:r>
              <a:rPr lang="en-US" baseline="0" dirty="0" err="1" smtClean="0"/>
              <a:t>glycoslation</a:t>
            </a:r>
            <a:r>
              <a:rPr lang="en-US" baseline="0" dirty="0" smtClean="0"/>
              <a:t> depends on:</a:t>
            </a:r>
          </a:p>
          <a:p>
            <a:r>
              <a:rPr lang="en-US" dirty="0" smtClean="0"/>
              <a:t>▪ Levels of expression of specific </a:t>
            </a:r>
            <a:r>
              <a:rPr lang="en-US" dirty="0" err="1" smtClean="0"/>
              <a:t>glycosyltransferases</a:t>
            </a:r>
            <a:endParaRPr lang="en-US" dirty="0" smtClean="0"/>
          </a:p>
          <a:p>
            <a:r>
              <a:rPr lang="en-US" dirty="0" smtClean="0"/>
              <a:t>▪ Localization of </a:t>
            </a:r>
            <a:r>
              <a:rPr lang="en-US" dirty="0" err="1" smtClean="0"/>
              <a:t>glycosyltransferases</a:t>
            </a:r>
            <a:r>
              <a:rPr lang="en-US" dirty="0" smtClean="0"/>
              <a:t> in the secretory compartments and other cellular compartments, such as the nucleus and mitochondria</a:t>
            </a:r>
          </a:p>
          <a:p>
            <a:r>
              <a:rPr lang="en-US" dirty="0" smtClean="0"/>
              <a:t>▪ Expression of specific molecular chaperones that regulate protein folding and quality control of glycoproteins and </a:t>
            </a:r>
            <a:r>
              <a:rPr lang="en-US" dirty="0" err="1" smtClean="0"/>
              <a:t>glycosyltransferases</a:t>
            </a:r>
            <a:endParaRPr lang="en-US" dirty="0" smtClean="0"/>
          </a:p>
          <a:p>
            <a:r>
              <a:rPr lang="en-US" dirty="0" smtClean="0"/>
              <a:t>▪ Site- and protein-specific nature of </a:t>
            </a:r>
            <a:r>
              <a:rPr lang="en-US" dirty="0" err="1" smtClean="0"/>
              <a:t>glycosyltransferases</a:t>
            </a:r>
            <a:endParaRPr lang="en-US" dirty="0" smtClean="0"/>
          </a:p>
          <a:p>
            <a:r>
              <a:rPr lang="en-US" dirty="0" smtClean="0"/>
              <a:t>▪ Levels of expression of specific </a:t>
            </a:r>
            <a:r>
              <a:rPr lang="en-US" dirty="0" err="1" smtClean="0"/>
              <a:t>glycosidases</a:t>
            </a:r>
            <a:r>
              <a:rPr lang="en-US" dirty="0" smtClean="0"/>
              <a:t> in the processing pathway</a:t>
            </a:r>
          </a:p>
          <a:p>
            <a:r>
              <a:rPr lang="en-US" dirty="0" smtClean="0"/>
              <a:t>▪ Levels of expression of </a:t>
            </a:r>
            <a:r>
              <a:rPr lang="en-US" dirty="0" err="1" smtClean="0"/>
              <a:t>lysosomal</a:t>
            </a:r>
            <a:r>
              <a:rPr lang="en-US" dirty="0" smtClean="0"/>
              <a:t> hydrolases in lysosomes and cellular secretions</a:t>
            </a:r>
          </a:p>
          <a:p>
            <a:r>
              <a:rPr lang="en-US" dirty="0" smtClean="0"/>
              <a:t>▪ Availability of protein substrates</a:t>
            </a:r>
          </a:p>
          <a:p>
            <a:r>
              <a:rPr lang="en-US" dirty="0" smtClean="0"/>
              <a:t>▪ Availability and levels of nucleotide sugars and 3′-phosphoadenosine-5′-phosphosulfate (PAPS)</a:t>
            </a:r>
          </a:p>
          <a:p>
            <a:r>
              <a:rPr lang="en-US" dirty="0" smtClean="0"/>
              <a:t>▪ Activity of nucleotide sugar and monosaccharide transporters</a:t>
            </a:r>
          </a:p>
          <a:p>
            <a:r>
              <a:rPr lang="en-US" dirty="0" smtClean="0"/>
              <a:t>▪ Glycoprotein turnover kinetics</a:t>
            </a:r>
          </a:p>
          <a:p>
            <a:r>
              <a:rPr lang="en-US" dirty="0" smtClean="0"/>
              <a:t>▪ pH of the ER and Golgi</a:t>
            </a:r>
          </a:p>
          <a:p>
            <a:r>
              <a:rPr lang="en-US" dirty="0" smtClean="0"/>
              <a:t>▪ Competition reactions between </a:t>
            </a:r>
            <a:r>
              <a:rPr lang="en-US" dirty="0" err="1" smtClean="0"/>
              <a:t>glycosyltransferases</a:t>
            </a:r>
            <a:r>
              <a:rPr lang="en-US" dirty="0" smtClean="0"/>
              <a:t> for similar glycan acceptors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5</a:t>
            </a:fld>
            <a:endParaRPr lang="en-US"/>
          </a:p>
        </p:txBody>
      </p:sp>
    </p:spTree>
    <p:extLst>
      <p:ext uri="{BB962C8B-B14F-4D97-AF65-F5344CB8AC3E}">
        <p14:creationId xmlns:p14="http://schemas.microsoft.com/office/powerpoint/2010/main" val="192235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fibronectin</a:t>
            </a:r>
            <a:r>
              <a:rPr lang="en-US" dirty="0" smtClean="0"/>
              <a:t> receptor a􏰀5b􏰁1 contains a total of 26 putative </a:t>
            </a:r>
            <a:r>
              <a:rPr lang="en-US" i="1" dirty="0" smtClean="0"/>
              <a:t>N</a:t>
            </a:r>
            <a:r>
              <a:rPr lang="en-US" dirty="0" smtClean="0"/>
              <a:t>-linked glycosylation sites (14 on 􏰀a5 and 12 on 􏰁b1), although it is not known which of these sites are used.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most common forms of glycosylation in transformed cells and human tumors is the highly elevated β1,6 branching of </a:t>
            </a:r>
            <a:r>
              <a:rPr lang="en-US" i="1" dirty="0" smtClean="0"/>
              <a:t>N</a:t>
            </a:r>
            <a:r>
              <a:rPr lang="en-US" dirty="0" smtClean="0"/>
              <a:t>-linked oligosaccharides caused by increased transcription of </a:t>
            </a:r>
            <a:r>
              <a:rPr lang="en-US" i="1" dirty="0" smtClean="0"/>
              <a:t>N</a:t>
            </a:r>
            <a:r>
              <a:rPr lang="en-US" dirty="0" smtClean="0"/>
              <a:t>-</a:t>
            </a:r>
            <a:r>
              <a:rPr lang="en-US" dirty="0" err="1" smtClean="0"/>
              <a:t>acetylglucosaminyltransferase</a:t>
            </a:r>
            <a:r>
              <a:rPr lang="en-US" dirty="0" smtClean="0"/>
              <a:t> V (</a:t>
            </a:r>
            <a:r>
              <a:rPr lang="en-US" dirty="0" err="1" smtClean="0"/>
              <a:t>GnT</a:t>
            </a:r>
            <a:r>
              <a:rPr lang="en-US" dirty="0" smtClean="0"/>
              <a:t>-V).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 http://</a:t>
            </a:r>
            <a:r>
              <a:rPr lang="en-US" dirty="0" err="1" smtClean="0"/>
              <a:t>www.actrec.gov.in</a:t>
            </a:r>
            <a:r>
              <a:rPr lang="en-US" dirty="0" smtClean="0"/>
              <a:t>/pi-webpages/</a:t>
            </a:r>
            <a:r>
              <a:rPr lang="en-US" dirty="0" err="1" smtClean="0"/>
              <a:t>RajivKalraiya</a:t>
            </a:r>
            <a:r>
              <a:rPr lang="en-US" dirty="0" smtClean="0"/>
              <a:t>/</a:t>
            </a:r>
            <a:r>
              <a:rPr lang="en-US" dirty="0" err="1" smtClean="0"/>
              <a:t>rajiv-projects.htm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6</a:t>
            </a:fld>
            <a:endParaRPr lang="en-US"/>
          </a:p>
        </p:txBody>
      </p:sp>
    </p:spTree>
    <p:extLst>
      <p:ext uri="{BB962C8B-B14F-4D97-AF65-F5344CB8AC3E}">
        <p14:creationId xmlns:p14="http://schemas.microsoft.com/office/powerpoint/2010/main" val="282197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site is far from the ligand-binding site on the upper face of the I-like domain containing the metal ion-dependent adhesion site and thus should only enhance ligand binding </a:t>
            </a:r>
            <a:r>
              <a:rPr lang="en-US" sz="1200" kern="1200" dirty="0" err="1" smtClean="0">
                <a:solidFill>
                  <a:schemeClr val="tx1"/>
                </a:solidFill>
                <a:latin typeface="+mn-lt"/>
                <a:ea typeface="+mn-ea"/>
                <a:cs typeface="+mn-cs"/>
              </a:rPr>
              <a:t>allosterically</a:t>
            </a:r>
            <a:r>
              <a:rPr lang="en-US" sz="1200" kern="1200" dirty="0" smtClean="0">
                <a:solidFill>
                  <a:schemeClr val="tx1"/>
                </a:solidFill>
                <a:latin typeface="+mn-lt"/>
                <a:ea typeface="+mn-ea"/>
                <a:cs typeface="+mn-cs"/>
              </a:rPr>
              <a:t>. </a:t>
            </a:r>
            <a:endParaRPr lang="en-US" dirty="0" smtClean="0"/>
          </a:p>
          <a:p>
            <a:endParaRPr lang="en-US" dirty="0" smtClean="0"/>
          </a:p>
          <a:p>
            <a:r>
              <a:rPr lang="en-US" dirty="0" smtClean="0"/>
              <a:t>Protein</a:t>
            </a:r>
            <a:r>
              <a:rPr lang="en-US" baseline="0" dirty="0" smtClean="0"/>
              <a:t> structure: </a:t>
            </a:r>
          </a:p>
          <a:p>
            <a:r>
              <a:rPr lang="en-US" sz="1200" kern="1200" dirty="0" smtClean="0">
                <a:solidFill>
                  <a:schemeClr val="tx1"/>
                </a:solidFill>
                <a:latin typeface="+mn-lt"/>
                <a:ea typeface="+mn-ea"/>
                <a:cs typeface="+mn-cs"/>
              </a:rPr>
              <a:t>Linkage between swing-out of the hybrid domain and pull-down of the I-like domain C-terminal helix. Model of β3 head (I-like and hybrid domains) shows that outward swing of the hybrid domain about the pivot point (residue 106, filled circle) results in downward shift of the C-terminal helix of I-like domain (red). Position of Asn-303 used for glycan wedge mutation is denoted by an white circle.</a:t>
            </a:r>
            <a:endParaRPr lang="en-US" dirty="0" smtClean="0"/>
          </a:p>
          <a:p>
            <a:endParaRPr lang="en-US" dirty="0" smtClean="0"/>
          </a:p>
          <a:p>
            <a:r>
              <a:rPr lang="en-US" dirty="0" smtClean="0"/>
              <a:t>From review paper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mechanisms that link altered glycosylation to altered function have not been defined, although many mechanisms can be speculated. One of the obvious possibilities is that N- glycosylation influences protein conformation.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Spatial con- formation studies indicate that h1-6-linked poly-N-acetyl- </a:t>
            </a:r>
            <a:r>
              <a:rPr lang="en-US" sz="1200" kern="1200" dirty="0" err="1" smtClean="0">
                <a:solidFill>
                  <a:schemeClr val="tx1"/>
                </a:solidFill>
                <a:effectLst/>
                <a:latin typeface="+mn-lt"/>
                <a:ea typeface="+mn-ea"/>
                <a:cs typeface="+mn-cs"/>
              </a:rPr>
              <a:t>lactosamine</a:t>
            </a:r>
            <a:r>
              <a:rPr lang="en-US" sz="1200" kern="1200" dirty="0" smtClean="0">
                <a:solidFill>
                  <a:schemeClr val="tx1"/>
                </a:solidFill>
                <a:effectLst/>
                <a:latin typeface="+mn-lt"/>
                <a:ea typeface="+mn-ea"/>
                <a:cs typeface="+mn-cs"/>
              </a:rPr>
              <a:t> chains bend back toward the protein rather than extending into the extracellular milieu, implying that this structure could interact with the polypeptide backbone [109,110]. Other studies, based on NMR analyses, suggest that glycosylation restricts dynamic fluctuations in protein conformation [111 – 113]. This is due, at least in some cases, to stabilizing interactions between the glycan and selected amino acid residues [111,112]. Finally, exciting new work from </a:t>
            </a:r>
            <a:r>
              <a:rPr lang="en-US" sz="1200" kern="1200" dirty="0" err="1" smtClean="0">
                <a:solidFill>
                  <a:schemeClr val="tx1"/>
                </a:solidFill>
                <a:effectLst/>
                <a:latin typeface="+mn-lt"/>
                <a:ea typeface="+mn-ea"/>
                <a:cs typeface="+mn-cs"/>
              </a:rPr>
              <a:t>Luo</a:t>
            </a:r>
            <a:r>
              <a:rPr lang="en-US" sz="1200" kern="1200" dirty="0" smtClean="0">
                <a:solidFill>
                  <a:schemeClr val="tx1"/>
                </a:solidFill>
                <a:effectLst/>
                <a:latin typeface="+mn-lt"/>
                <a:ea typeface="+mn-ea"/>
                <a:cs typeface="+mn-cs"/>
              </a:rPr>
              <a:t> et al. [114] provides very convincing evidence for conformational regulation by N-</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this study, an asparagine residue was substituted for a </a:t>
            </a:r>
            <a:r>
              <a:rPr lang="en-US" sz="1200" kern="1200" dirty="0" err="1" smtClean="0">
                <a:solidFill>
                  <a:schemeClr val="tx1"/>
                </a:solidFill>
                <a:effectLst/>
                <a:latin typeface="+mn-lt"/>
                <a:ea typeface="+mn-ea"/>
                <a:cs typeface="+mn-cs"/>
              </a:rPr>
              <a:t>proline</a:t>
            </a:r>
            <a:r>
              <a:rPr lang="en-US" sz="1200" kern="1200" dirty="0" smtClean="0">
                <a:solidFill>
                  <a:schemeClr val="tx1"/>
                </a:solidFill>
                <a:effectLst/>
                <a:latin typeface="+mn-lt"/>
                <a:ea typeface="+mn-ea"/>
                <a:cs typeface="+mn-cs"/>
              </a:rPr>
              <a:t> in the h1 integrin subunit at amino acid #333. Upon expression in CHO-K1 cells, this asparagine was N-glycosylated, and it was elegantly shown that a5h1 </a:t>
            </a:r>
            <a:r>
              <a:rPr lang="en-US" sz="1200" kern="1200" dirty="0" err="1" smtClean="0">
                <a:solidFill>
                  <a:schemeClr val="tx1"/>
                </a:solidFill>
                <a:effectLst/>
                <a:latin typeface="+mn-lt"/>
                <a:ea typeface="+mn-ea"/>
                <a:cs typeface="+mn-cs"/>
              </a:rPr>
              <a:t>integrins</a:t>
            </a:r>
            <a:r>
              <a:rPr lang="en-US" sz="1200" kern="1200" dirty="0" smtClean="0">
                <a:solidFill>
                  <a:schemeClr val="tx1"/>
                </a:solidFill>
                <a:effectLst/>
                <a:latin typeface="+mn-lt"/>
                <a:ea typeface="+mn-ea"/>
                <a:cs typeface="+mn-cs"/>
              </a:rPr>
              <a:t> with these </a:t>
            </a:r>
            <a:r>
              <a:rPr lang="en-US" sz="1200" kern="1200" dirty="0" err="1" smtClean="0">
                <a:solidFill>
                  <a:schemeClr val="tx1"/>
                </a:solidFill>
                <a:effectLst/>
                <a:latin typeface="+mn-lt"/>
                <a:ea typeface="+mn-ea"/>
                <a:cs typeface="+mn-cs"/>
              </a:rPr>
              <a:t>aber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rantly</a:t>
            </a:r>
            <a:r>
              <a:rPr lang="en-US" sz="1200" kern="1200" dirty="0" smtClean="0">
                <a:solidFill>
                  <a:schemeClr val="tx1"/>
                </a:solidFill>
                <a:effectLst/>
                <a:latin typeface="+mn-lt"/>
                <a:ea typeface="+mn-ea"/>
                <a:cs typeface="+mn-cs"/>
              </a:rPr>
              <a:t> glycosylated h1 subunits assumed an active ligand- binding conformation. Although the introduction of an asparagine residue at site 333 does not mimic any known naturally occurring mutation, clearly these studies provide proof of principal that altered glycosylation can affect integrin conformation.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possibility is that the large size (or charge) of N-</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masks critical functional domains within the integrin heterodimer. In fact, masking of peptide, or particularly carbohydrate (e.g., </a:t>
            </a:r>
            <a:r>
              <a:rPr lang="en-US" sz="1200" kern="1200" dirty="0" err="1" smtClean="0">
                <a:solidFill>
                  <a:schemeClr val="tx1"/>
                </a:solidFill>
                <a:effectLst/>
                <a:latin typeface="+mn-lt"/>
                <a:ea typeface="+mn-ea"/>
                <a:cs typeface="+mn-cs"/>
              </a:rPr>
              <a:t>galactose</a:t>
            </a:r>
            <a:r>
              <a:rPr lang="en-US" sz="1200" kern="1200" dirty="0" smtClean="0">
                <a:solidFill>
                  <a:schemeClr val="tx1"/>
                </a:solidFill>
                <a:effectLst/>
                <a:latin typeface="+mn-lt"/>
                <a:ea typeface="+mn-ea"/>
                <a:cs typeface="+mn-cs"/>
              </a:rPr>
              <a:t>), epitopes is thought to be one of the important functions of </a:t>
            </a:r>
            <a:r>
              <a:rPr lang="en-US" sz="1200" kern="1200" dirty="0" err="1" smtClean="0">
                <a:solidFill>
                  <a:schemeClr val="tx1"/>
                </a:solidFill>
                <a:effectLst/>
                <a:latin typeface="+mn-lt"/>
                <a:ea typeface="+mn-ea"/>
                <a:cs typeface="+mn-cs"/>
              </a:rPr>
              <a:t>sialic</a:t>
            </a:r>
            <a:r>
              <a:rPr lang="en-US" sz="1200" kern="1200" dirty="0" smtClean="0">
                <a:solidFill>
                  <a:schemeClr val="tx1"/>
                </a:solidFill>
                <a:effectLst/>
                <a:latin typeface="+mn-lt"/>
                <a:ea typeface="+mn-ea"/>
                <a:cs typeface="+mn-cs"/>
              </a:rPr>
              <a:t> acid [96,115]. However, our research suggests that any </a:t>
            </a:r>
            <a:r>
              <a:rPr lang="en-US" sz="1200" kern="1200" dirty="0" err="1" smtClean="0">
                <a:solidFill>
                  <a:schemeClr val="tx1"/>
                </a:solidFill>
                <a:effectLst/>
                <a:latin typeface="+mn-lt"/>
                <a:ea typeface="+mn-ea"/>
                <a:cs typeface="+mn-cs"/>
              </a:rPr>
              <a:t>rela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tionship</a:t>
            </a:r>
            <a:r>
              <a:rPr lang="en-US" sz="1200" kern="1200" dirty="0" smtClean="0">
                <a:solidFill>
                  <a:schemeClr val="tx1"/>
                </a:solidFill>
                <a:effectLst/>
                <a:latin typeface="+mn-lt"/>
                <a:ea typeface="+mn-ea"/>
                <a:cs typeface="+mn-cs"/>
              </a:rPr>
              <a:t> between </a:t>
            </a:r>
            <a:r>
              <a:rPr lang="en-US" sz="1200" kern="1200" dirty="0" err="1" smtClean="0">
                <a:solidFill>
                  <a:schemeClr val="tx1"/>
                </a:solidFill>
                <a:effectLst/>
                <a:latin typeface="+mn-lt"/>
                <a:ea typeface="+mn-ea"/>
                <a:cs typeface="+mn-cs"/>
              </a:rPr>
              <a:t>sialic</a:t>
            </a:r>
            <a:r>
              <a:rPr lang="en-US" sz="1200" kern="1200" dirty="0" smtClean="0">
                <a:solidFill>
                  <a:schemeClr val="tx1"/>
                </a:solidFill>
                <a:effectLst/>
                <a:latin typeface="+mn-lt"/>
                <a:ea typeface="+mn-ea"/>
                <a:cs typeface="+mn-cs"/>
              </a:rPr>
              <a:t> acid masking and integrin function may be complex. We find that the enzymatic de-</a:t>
            </a:r>
            <a:r>
              <a:rPr lang="en-US" sz="1200" kern="1200" dirty="0" err="1" smtClean="0">
                <a:solidFill>
                  <a:schemeClr val="tx1"/>
                </a:solidFill>
                <a:effectLst/>
                <a:latin typeface="+mn-lt"/>
                <a:ea typeface="+mn-ea"/>
                <a:cs typeface="+mn-cs"/>
              </a:rPr>
              <a:t>sialylation</a:t>
            </a:r>
            <a:r>
              <a:rPr lang="en-US" sz="1200" kern="1200" dirty="0" smtClean="0">
                <a:solidFill>
                  <a:schemeClr val="tx1"/>
                </a:solidFill>
                <a:effectLst/>
                <a:latin typeface="+mn-lt"/>
                <a:ea typeface="+mn-ea"/>
                <a:cs typeface="+mn-cs"/>
              </a:rPr>
              <a:t> of purified a1h1 </a:t>
            </a:r>
            <a:r>
              <a:rPr lang="en-US" sz="1200" kern="1200" dirty="0" err="1" smtClean="0">
                <a:solidFill>
                  <a:schemeClr val="tx1"/>
                </a:solidFill>
                <a:effectLst/>
                <a:latin typeface="+mn-lt"/>
                <a:ea typeface="+mn-ea"/>
                <a:cs typeface="+mn-cs"/>
              </a:rPr>
              <a:t>integrins</a:t>
            </a:r>
            <a:r>
              <a:rPr lang="en-US" sz="1200" kern="1200" dirty="0" smtClean="0">
                <a:solidFill>
                  <a:schemeClr val="tx1"/>
                </a:solidFill>
                <a:effectLst/>
                <a:latin typeface="+mn-lt"/>
                <a:ea typeface="+mn-ea"/>
                <a:cs typeface="+mn-cs"/>
              </a:rPr>
              <a:t> inhibits a1h1 binding to collagen (the preferred ligand for this receptor), whereas de-</a:t>
            </a:r>
            <a:r>
              <a:rPr lang="en-US" sz="1200" kern="1200" dirty="0" err="1" smtClean="0">
                <a:solidFill>
                  <a:schemeClr val="tx1"/>
                </a:solidFill>
                <a:effectLst/>
                <a:latin typeface="+mn-lt"/>
                <a:ea typeface="+mn-ea"/>
                <a:cs typeface="+mn-cs"/>
              </a:rPr>
              <a:t>sialylation</a:t>
            </a:r>
            <a:r>
              <a:rPr lang="en-US" sz="1200" kern="1200" dirty="0" smtClean="0">
                <a:solidFill>
                  <a:schemeClr val="tx1"/>
                </a:solidFill>
                <a:effectLst/>
                <a:latin typeface="+mn-lt"/>
                <a:ea typeface="+mn-ea"/>
                <a:cs typeface="+mn-cs"/>
              </a:rPr>
              <a:t> of a5h1 stimulates </a:t>
            </a:r>
            <a:r>
              <a:rPr lang="en-US" sz="1200" kern="1200" dirty="0" err="1" smtClean="0">
                <a:solidFill>
                  <a:schemeClr val="tx1"/>
                </a:solidFill>
                <a:effectLst/>
                <a:latin typeface="+mn-lt"/>
                <a:ea typeface="+mn-ea"/>
                <a:cs typeface="+mn-cs"/>
              </a:rPr>
              <a:t>fibronectin</a:t>
            </a:r>
            <a:r>
              <a:rPr lang="en-US" sz="1200" kern="1200" dirty="0" smtClean="0">
                <a:solidFill>
                  <a:schemeClr val="tx1"/>
                </a:solidFill>
                <a:effectLst/>
                <a:latin typeface="+mn-lt"/>
                <a:ea typeface="+mn-ea"/>
                <a:cs typeface="+mn-cs"/>
              </a:rPr>
              <a:t> binding [7,8]. Like a5h1, de-</a:t>
            </a:r>
            <a:r>
              <a:rPr lang="en-US" sz="1200" kern="1200" dirty="0" err="1" smtClean="0">
                <a:solidFill>
                  <a:schemeClr val="tx1"/>
                </a:solidFill>
                <a:effectLst/>
                <a:latin typeface="+mn-lt"/>
                <a:ea typeface="+mn-ea"/>
                <a:cs typeface="+mn-cs"/>
              </a:rPr>
              <a:t>sialylated</a:t>
            </a:r>
            <a:r>
              <a:rPr lang="en-US" sz="1200" kern="1200" dirty="0" smtClean="0">
                <a:solidFill>
                  <a:schemeClr val="tx1"/>
                </a:solidFill>
                <a:effectLst/>
                <a:latin typeface="+mn-lt"/>
                <a:ea typeface="+mn-ea"/>
                <a:cs typeface="+mn-cs"/>
              </a:rPr>
              <a:t> a3h1 </a:t>
            </a:r>
            <a:r>
              <a:rPr lang="en-US" sz="1200" kern="1200" dirty="0" err="1" smtClean="0">
                <a:solidFill>
                  <a:schemeClr val="tx1"/>
                </a:solidFill>
                <a:effectLst/>
                <a:latin typeface="+mn-lt"/>
                <a:ea typeface="+mn-ea"/>
                <a:cs typeface="+mn-cs"/>
              </a:rPr>
              <a:t>integrins</a:t>
            </a:r>
            <a:r>
              <a:rPr lang="en-US" sz="1200" kern="1200" dirty="0" smtClean="0">
                <a:solidFill>
                  <a:schemeClr val="tx1"/>
                </a:solidFill>
                <a:effectLst/>
                <a:latin typeface="+mn-lt"/>
                <a:ea typeface="+mn-ea"/>
                <a:cs typeface="+mn-cs"/>
              </a:rPr>
              <a:t> exhibit enhanced ligand binding [30].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tempting to speculate that the fundamental difference in the effects of </a:t>
            </a:r>
            <a:r>
              <a:rPr lang="en-US" sz="1200" kern="1200" dirty="0" err="1" smtClean="0">
                <a:solidFill>
                  <a:schemeClr val="tx1"/>
                </a:solidFill>
                <a:effectLst/>
                <a:latin typeface="+mn-lt"/>
                <a:ea typeface="+mn-ea"/>
                <a:cs typeface="+mn-cs"/>
              </a:rPr>
              <a:t>sialylation</a:t>
            </a:r>
            <a:r>
              <a:rPr lang="en-US" sz="1200" kern="1200" dirty="0" smtClean="0">
                <a:solidFill>
                  <a:schemeClr val="tx1"/>
                </a:solidFill>
                <a:effectLst/>
                <a:latin typeface="+mn-lt"/>
                <a:ea typeface="+mn-ea"/>
                <a:cs typeface="+mn-cs"/>
              </a:rPr>
              <a:t> on the function of a1h1, versus a5h1 or a3h1, has something to do with the fact that a1, but not a5 or a3, subunits have an ‘‘I’’ domain, a domain thought to bind directly to integrin ligands [116,117]. The h1 subunit has an ‘‘I-like’’ domain, and it is hypothesized that, in heterodimers lacking I domain-containing a subunits, ligand binds directly to the h1 I-like domain [116]. Conversely, in heterodimers that have an a I domain, the conformation of the h1 subunit is thought to </a:t>
            </a:r>
            <a:r>
              <a:rPr lang="en-US" sz="1200" kern="1200" dirty="0" err="1" smtClean="0">
                <a:solidFill>
                  <a:schemeClr val="tx1"/>
                </a:solidFill>
                <a:effectLst/>
                <a:latin typeface="+mn-lt"/>
                <a:ea typeface="+mn-ea"/>
                <a:cs typeface="+mn-cs"/>
              </a:rPr>
              <a:t>allosterically</a:t>
            </a:r>
            <a:r>
              <a:rPr lang="en-US" sz="1200" kern="1200" dirty="0" smtClean="0">
                <a:solidFill>
                  <a:schemeClr val="tx1"/>
                </a:solidFill>
                <a:effectLst/>
                <a:latin typeface="+mn-lt"/>
                <a:ea typeface="+mn-ea"/>
                <a:cs typeface="+mn-cs"/>
              </a:rPr>
              <a:t> regulate a I domain/ligand interactions. Hence, the mechanisms </a:t>
            </a:r>
            <a:r>
              <a:rPr lang="en-US" sz="1200" kern="1200" dirty="0" err="1" smtClean="0">
                <a:solidFill>
                  <a:schemeClr val="tx1"/>
                </a:solidFill>
                <a:effectLst/>
                <a:latin typeface="+mn-lt"/>
                <a:ea typeface="+mn-ea"/>
                <a:cs typeface="+mn-cs"/>
              </a:rPr>
              <a:t>regu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lating</a:t>
            </a:r>
            <a:r>
              <a:rPr lang="en-US" sz="1200" kern="1200" dirty="0" smtClean="0">
                <a:solidFill>
                  <a:schemeClr val="tx1"/>
                </a:solidFill>
                <a:effectLst/>
                <a:latin typeface="+mn-lt"/>
                <a:ea typeface="+mn-ea"/>
                <a:cs typeface="+mn-cs"/>
              </a:rPr>
              <a:t> ligand binding appear to be fundamentally different for integrin heterodimers with and without I-domain-con- </a:t>
            </a:r>
            <a:r>
              <a:rPr lang="en-US" sz="1200" kern="1200" dirty="0" err="1" smtClean="0">
                <a:solidFill>
                  <a:schemeClr val="tx1"/>
                </a:solidFill>
                <a:effectLst/>
                <a:latin typeface="+mn-lt"/>
                <a:ea typeface="+mn-ea"/>
                <a:cs typeface="+mn-cs"/>
              </a:rPr>
              <a:t>taining</a:t>
            </a:r>
            <a:r>
              <a:rPr lang="en-US" sz="1200" kern="1200" dirty="0" smtClean="0">
                <a:solidFill>
                  <a:schemeClr val="tx1"/>
                </a:solidFill>
                <a:effectLst/>
                <a:latin typeface="+mn-lt"/>
                <a:ea typeface="+mn-ea"/>
                <a:cs typeface="+mn-cs"/>
              </a:rPr>
              <a:t> a subunits. Surprisingly, the h1 integrin asparagine residues that carry N-linked carbohydrates have not yet been identified, so it is currently difficult to speculate how altered </a:t>
            </a:r>
            <a:r>
              <a:rPr lang="en-US" sz="1200" kern="1200" dirty="0" err="1" smtClean="0">
                <a:solidFill>
                  <a:schemeClr val="tx1"/>
                </a:solidFill>
                <a:effectLst/>
                <a:latin typeface="+mn-lt"/>
                <a:ea typeface="+mn-ea"/>
                <a:cs typeface="+mn-cs"/>
              </a:rPr>
              <a:t>sialylation</a:t>
            </a:r>
            <a:r>
              <a:rPr lang="en-US" sz="1200" kern="1200" dirty="0" smtClean="0">
                <a:solidFill>
                  <a:schemeClr val="tx1"/>
                </a:solidFill>
                <a:effectLst/>
                <a:latin typeface="+mn-lt"/>
                <a:ea typeface="+mn-ea"/>
                <a:cs typeface="+mn-cs"/>
              </a:rPr>
              <a:t> (with the corresponding change in negative charge) could affect integrin conformation and/ or ligand recognition. However, two of the 12 asparagine residues that have consensus for N-glycosylation [118] lie within the h1 integrin ‘‘I-like’’ domain, and therefore, carbohydrate modifications at these sites would likely affect ligand binding.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7</a:t>
            </a:fld>
            <a:endParaRPr lang="en-US"/>
          </a:p>
        </p:txBody>
      </p:sp>
    </p:spTree>
    <p:extLst>
      <p:ext uri="{BB962C8B-B14F-4D97-AF65-F5344CB8AC3E}">
        <p14:creationId xmlns:p14="http://schemas.microsoft.com/office/powerpoint/2010/main" val="359159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one of the most common forms of glycosylation in transformed cells and human tumors is the highly elevated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1,6 branching of </a:t>
            </a:r>
            <a:r>
              <a:rPr lang="en-US" sz="1200" b="1" i="1" kern="1200" dirty="0" smtClean="0">
                <a:solidFill>
                  <a:schemeClr val="tx1"/>
                </a:solidFill>
                <a:effectLst/>
                <a:latin typeface="+mn-lt"/>
                <a:ea typeface="+mn-ea"/>
                <a:cs typeface="+mn-cs"/>
              </a:rPr>
              <a:t>N</a:t>
            </a:r>
            <a:r>
              <a:rPr lang="en-US" sz="1200" b="1" kern="1200" dirty="0" smtClean="0">
                <a:solidFill>
                  <a:schemeClr val="tx1"/>
                </a:solidFill>
                <a:effectLst/>
                <a:latin typeface="+mn-lt"/>
                <a:ea typeface="+mn-ea"/>
                <a:cs typeface="+mn-cs"/>
              </a:rPr>
              <a:t>-linked </a:t>
            </a:r>
            <a:r>
              <a:rPr lang="en-US" sz="1200" b="1" kern="1200" dirty="0" err="1" smtClean="0">
                <a:solidFill>
                  <a:schemeClr val="tx1"/>
                </a:solidFill>
                <a:effectLst/>
                <a:latin typeface="+mn-lt"/>
                <a:ea typeface="+mn-ea"/>
                <a:cs typeface="+mn-cs"/>
              </a:rPr>
              <a:t>oligosac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charides</a:t>
            </a:r>
            <a:r>
              <a:rPr lang="en-US" sz="1200" b="1" kern="1200" dirty="0" smtClean="0">
                <a:solidFill>
                  <a:schemeClr val="tx1"/>
                </a:solidFill>
                <a:effectLst/>
                <a:latin typeface="+mn-lt"/>
                <a:ea typeface="+mn-ea"/>
                <a:cs typeface="+mn-cs"/>
              </a:rPr>
              <a:t> caused by increased transcription of </a:t>
            </a:r>
            <a:r>
              <a:rPr lang="en-US" sz="1200" b="1" i="1" kern="1200" dirty="0" smtClean="0">
                <a:solidFill>
                  <a:schemeClr val="tx1"/>
                </a:solidFill>
                <a:effectLst/>
                <a:latin typeface="+mn-lt"/>
                <a:ea typeface="+mn-ea"/>
                <a:cs typeface="+mn-cs"/>
              </a:rPr>
              <a:t>N</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acetylglucosaminyltransferase</a:t>
            </a:r>
            <a:r>
              <a:rPr lang="en-US" sz="1200" b="1" kern="1200" dirty="0" smtClean="0">
                <a:solidFill>
                  <a:schemeClr val="tx1"/>
                </a:solidFill>
                <a:effectLst/>
                <a:latin typeface="+mn-lt"/>
                <a:ea typeface="+mn-ea"/>
                <a:cs typeface="+mn-cs"/>
              </a:rPr>
              <a:t> V (</a:t>
            </a:r>
            <a:r>
              <a:rPr lang="en-US" sz="1200" b="1" kern="1200" dirty="0" err="1" smtClean="0">
                <a:solidFill>
                  <a:schemeClr val="tx1"/>
                </a:solidFill>
                <a:effectLst/>
                <a:latin typeface="+mn-lt"/>
                <a:ea typeface="+mn-ea"/>
                <a:cs typeface="+mn-cs"/>
              </a:rPr>
              <a:t>GnT</a:t>
            </a:r>
            <a:r>
              <a:rPr lang="en-US" sz="1200" b="1" kern="1200" dirty="0" smtClean="0">
                <a:solidFill>
                  <a:schemeClr val="tx1"/>
                </a:solidFill>
                <a:effectLst/>
                <a:latin typeface="+mn-lt"/>
                <a:ea typeface="+mn-ea"/>
                <a:cs typeface="+mn-cs"/>
              </a:rPr>
              <a:t>-V) </a:t>
            </a:r>
            <a:endParaRPr lang="en-US"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human </a:t>
            </a:r>
            <a:r>
              <a:rPr lang="en-US" sz="1200" kern="1200" dirty="0" err="1" smtClean="0">
                <a:solidFill>
                  <a:schemeClr val="tx1"/>
                </a:solidFill>
                <a:latin typeface="+mn-lt"/>
                <a:ea typeface="+mn-ea"/>
                <a:cs typeface="+mn-cs"/>
              </a:rPr>
              <a:t>fibrosarcoma</a:t>
            </a:r>
            <a:r>
              <a:rPr lang="en-US" sz="1200" kern="1200" dirty="0" smtClean="0">
                <a:solidFill>
                  <a:schemeClr val="tx1"/>
                </a:solidFill>
                <a:latin typeface="+mn-lt"/>
                <a:ea typeface="+mn-ea"/>
                <a:cs typeface="+mn-cs"/>
              </a:rPr>
              <a:t> HT1080 cells were transfected with retroviral systems encoding </a:t>
            </a:r>
            <a:r>
              <a:rPr lang="en-US" sz="1200" kern="1200" dirty="0" err="1" smtClean="0">
                <a:solidFill>
                  <a:schemeClr val="tx1"/>
                </a:solidFill>
                <a:latin typeface="+mn-lt"/>
                <a:ea typeface="+mn-ea"/>
                <a:cs typeface="+mn-cs"/>
              </a:rPr>
              <a:t>GnT</a:t>
            </a:r>
            <a:r>
              <a:rPr lang="en-US" sz="1200" kern="1200" dirty="0" smtClean="0">
                <a:solidFill>
                  <a:schemeClr val="tx1"/>
                </a:solidFill>
                <a:latin typeface="+mn-lt"/>
                <a:ea typeface="+mn-ea"/>
                <a:cs typeface="+mn-cs"/>
              </a:rPr>
              <a:t>-V that used both </a:t>
            </a:r>
            <a:r>
              <a:rPr lang="en-US" sz="1200" kern="1200" dirty="0" err="1" smtClean="0">
                <a:solidFill>
                  <a:schemeClr val="tx1"/>
                </a:solidFill>
                <a:latin typeface="+mn-lt"/>
                <a:ea typeface="+mn-ea"/>
                <a:cs typeface="+mn-cs"/>
              </a:rPr>
              <a:t>noninducible</a:t>
            </a:r>
            <a:r>
              <a:rPr lang="en-US" sz="1200" kern="1200" dirty="0" smtClean="0">
                <a:solidFill>
                  <a:schemeClr val="tx1"/>
                </a:solidFill>
                <a:latin typeface="+mn-lt"/>
                <a:ea typeface="+mn-ea"/>
                <a:cs typeface="+mn-cs"/>
              </a:rPr>
              <a:t> and tetracycline-inducible promoters. Increased </a:t>
            </a:r>
            <a:r>
              <a:rPr lang="en-US" sz="1200" kern="1200" dirty="0" err="1" smtClean="0">
                <a:solidFill>
                  <a:schemeClr val="tx1"/>
                </a:solidFill>
                <a:latin typeface="+mn-lt"/>
                <a:ea typeface="+mn-ea"/>
                <a:cs typeface="+mn-cs"/>
              </a:rPr>
              <a:t>GnT</a:t>
            </a:r>
            <a:r>
              <a:rPr lang="en-US" sz="1200" kern="1200" dirty="0" smtClean="0">
                <a:solidFill>
                  <a:schemeClr val="tx1"/>
                </a:solidFill>
                <a:latin typeface="+mn-lt"/>
                <a:ea typeface="+mn-ea"/>
                <a:cs typeface="+mn-cs"/>
              </a:rPr>
              <a:t>-V expression resulted in a &gt;25% inhibition of cell attachment to and a &gt;50% inhibition of cell spreading on </a:t>
            </a:r>
            <a:r>
              <a:rPr lang="en-US" sz="1200" kern="1200" dirty="0" err="1" smtClean="0">
                <a:solidFill>
                  <a:schemeClr val="tx1"/>
                </a:solidFill>
                <a:latin typeface="+mn-lt"/>
                <a:ea typeface="+mn-ea"/>
                <a:cs typeface="+mn-cs"/>
              </a:rPr>
              <a:t>fibronectin</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Lectin</a:t>
            </a:r>
            <a:r>
              <a:rPr lang="en-US" sz="1200" kern="1200" dirty="0" smtClean="0">
                <a:solidFill>
                  <a:schemeClr val="tx1"/>
                </a:solidFill>
                <a:effectLst/>
                <a:latin typeface="+mn-lt"/>
                <a:ea typeface="+mn-ea"/>
                <a:cs typeface="+mn-cs"/>
              </a:rPr>
              <a:t> blot - Cells were harvested, rinsed with PBS, and lysed with 1% Triton X-100 in PBS. Cell lysates containing 30 􏰂g of protein were boiled in SDS sample buffer with or without 􏰁-</a:t>
            </a:r>
            <a:r>
              <a:rPr lang="en-US" sz="1200" kern="1200" dirty="0" err="1" smtClean="0">
                <a:solidFill>
                  <a:schemeClr val="tx1"/>
                </a:solidFill>
                <a:effectLst/>
                <a:latin typeface="+mn-lt"/>
                <a:ea typeface="+mn-ea"/>
                <a:cs typeface="+mn-cs"/>
              </a:rPr>
              <a:t>mercaptoethanol</a:t>
            </a:r>
            <a:r>
              <a:rPr lang="en-US" sz="1200" kern="1200" dirty="0" smtClean="0">
                <a:solidFill>
                  <a:schemeClr val="tx1"/>
                </a:solidFill>
                <a:effectLst/>
                <a:latin typeface="+mn-lt"/>
                <a:ea typeface="+mn-ea"/>
                <a:cs typeface="+mn-cs"/>
              </a:rPr>
              <a:t>, loaded on 4–20% SDS-PAGE gels, and then transferred onto a PVDF membrane. After being blocked with 1% BSA, the membrane was incubated with 1 􏰂g/ml </a:t>
            </a:r>
            <a:r>
              <a:rPr lang="en-US" sz="1200" kern="1200" dirty="0" err="1" smtClean="0">
                <a:solidFill>
                  <a:schemeClr val="tx1"/>
                </a:solidFill>
                <a:effectLst/>
                <a:latin typeface="+mn-lt"/>
                <a:ea typeface="+mn-ea"/>
                <a:cs typeface="+mn-cs"/>
              </a:rPr>
              <a:t>biotinylated</a:t>
            </a:r>
            <a:r>
              <a:rPr lang="en-US" sz="1200" kern="1200" dirty="0" smtClean="0">
                <a:solidFill>
                  <a:schemeClr val="tx1"/>
                </a:solidFill>
                <a:effectLst/>
                <a:latin typeface="+mn-lt"/>
                <a:ea typeface="+mn-ea"/>
                <a:cs typeface="+mn-cs"/>
              </a:rPr>
              <a:t> L-PHA in blocking solution for 1 h followed by the incubation with a 1:5000 dilution of streptavidin-HRP for another 30 min at room temperature. The blots were washed and developed with the ECL detection system using X-ray film. Quantification was obtained using a Fluor-S scanner (Bio-Rad).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results of these experiments (Fig. 7</a:t>
            </a:r>
            <a:r>
              <a:rPr lang="en-US" sz="1200" i="1" kern="1200" dirty="0" smtClean="0">
                <a:solidFill>
                  <a:schemeClr val="tx1"/>
                </a:solidFill>
                <a:latin typeface="+mn-lt"/>
                <a:ea typeface="+mn-ea"/>
                <a:cs typeface="+mn-cs"/>
              </a:rPr>
              <a:t>C</a:t>
            </a:r>
            <a:r>
              <a:rPr lang="en-US" sz="1200" i="0" kern="1200" dirty="0" smtClean="0">
                <a:solidFill>
                  <a:schemeClr val="tx1"/>
                </a:solidFill>
                <a:latin typeface="+mn-lt"/>
                <a:ea typeface="+mn-ea"/>
                <a:cs typeface="+mn-cs"/>
              </a:rPr>
              <a:t>) ⇓ showed that the subunits could be distinguished and that each bound the </a:t>
            </a:r>
            <a:r>
              <a:rPr lang="en-US" sz="1200" i="0" kern="1200" dirty="0" err="1" smtClean="0">
                <a:solidFill>
                  <a:schemeClr val="tx1"/>
                </a:solidFill>
                <a:latin typeface="+mn-lt"/>
                <a:ea typeface="+mn-ea"/>
                <a:cs typeface="+mn-cs"/>
              </a:rPr>
              <a:t>lectin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ConA</a:t>
            </a:r>
            <a:r>
              <a:rPr lang="en-US" sz="1200" i="0" kern="1200" dirty="0" smtClean="0">
                <a:solidFill>
                  <a:schemeClr val="tx1"/>
                </a:solidFill>
                <a:latin typeface="+mn-lt"/>
                <a:ea typeface="+mn-ea"/>
                <a:cs typeface="+mn-cs"/>
              </a:rPr>
              <a:t>. Surprisingly, however, only the β</a:t>
            </a:r>
            <a:r>
              <a:rPr lang="en-US" sz="1200" i="0" kern="1200" baseline="-25000" dirty="0" smtClean="0">
                <a:solidFill>
                  <a:schemeClr val="tx1"/>
                </a:solidFill>
                <a:latin typeface="+mn-lt"/>
                <a:ea typeface="+mn-ea"/>
                <a:cs typeface="+mn-cs"/>
              </a:rPr>
              <a:t>1</a:t>
            </a:r>
            <a:r>
              <a:rPr lang="en-US" sz="1200" i="0" kern="1200" baseline="0" dirty="0" smtClean="0">
                <a:solidFill>
                  <a:schemeClr val="tx1"/>
                </a:solidFill>
                <a:latin typeface="+mn-lt"/>
                <a:ea typeface="+mn-ea"/>
                <a:cs typeface="+mn-cs"/>
              </a:rPr>
              <a:t> subunit and not the α</a:t>
            </a:r>
            <a:r>
              <a:rPr lang="en-US" sz="1200" i="0" kern="1200" baseline="-25000" dirty="0" smtClean="0">
                <a:solidFill>
                  <a:schemeClr val="tx1"/>
                </a:solidFill>
                <a:latin typeface="+mn-lt"/>
                <a:ea typeface="+mn-ea"/>
                <a:cs typeface="+mn-cs"/>
              </a:rPr>
              <a:t>5</a:t>
            </a:r>
            <a:r>
              <a:rPr lang="en-US" sz="1200" i="0" kern="1200" baseline="0" dirty="0" smtClean="0">
                <a:solidFill>
                  <a:schemeClr val="tx1"/>
                </a:solidFill>
                <a:latin typeface="+mn-lt"/>
                <a:ea typeface="+mn-ea"/>
                <a:cs typeface="+mn-cs"/>
              </a:rPr>
              <a:t> subunit was bound by L-PHA,</a:t>
            </a:r>
            <a:r>
              <a:rPr lang="en-US" sz="1200" b="1" i="0" kern="1200" baseline="0" dirty="0" smtClean="0">
                <a:solidFill>
                  <a:schemeClr val="tx1"/>
                </a:solidFill>
                <a:latin typeface="+mn-lt"/>
                <a:ea typeface="+mn-ea"/>
                <a:cs typeface="+mn-cs"/>
              </a:rPr>
              <a:t> demonstrating that β1,6 branching could be detected only on the β</a:t>
            </a:r>
            <a:r>
              <a:rPr lang="en-US" sz="1200" b="1" i="0" kern="1200" baseline="-25000" dirty="0" smtClean="0">
                <a:solidFill>
                  <a:schemeClr val="tx1"/>
                </a:solidFill>
                <a:latin typeface="+mn-lt"/>
                <a:ea typeface="+mn-ea"/>
                <a:cs typeface="+mn-cs"/>
              </a:rPr>
              <a:t>1</a:t>
            </a:r>
            <a:r>
              <a:rPr lang="en-US" sz="1200" b="1" i="0" kern="1200" baseline="0" dirty="0" smtClean="0">
                <a:solidFill>
                  <a:schemeClr val="tx1"/>
                </a:solidFill>
                <a:latin typeface="+mn-lt"/>
                <a:ea typeface="+mn-ea"/>
                <a:cs typeface="+mn-cs"/>
              </a:rPr>
              <a:t> subunit</a:t>
            </a:r>
            <a:r>
              <a:rPr lang="en-US" sz="1200" i="0" kern="1200" baseline="0" dirty="0" smtClean="0">
                <a:solidFill>
                  <a:schemeClr val="tx1"/>
                </a:solidFill>
                <a:latin typeface="+mn-lt"/>
                <a:ea typeface="+mn-ea"/>
                <a:cs typeface="+mn-cs"/>
              </a:rPr>
              <a:t>. When </a:t>
            </a:r>
            <a:r>
              <a:rPr lang="en-US" sz="1200" i="0" kern="1200" baseline="0" dirty="0" err="1" smtClean="0">
                <a:solidFill>
                  <a:schemeClr val="tx1"/>
                </a:solidFill>
                <a:latin typeface="+mn-lt"/>
                <a:ea typeface="+mn-ea"/>
                <a:cs typeface="+mn-cs"/>
              </a:rPr>
              <a:t>GnT</a:t>
            </a:r>
            <a:r>
              <a:rPr lang="en-US" sz="1200" i="0" kern="1200" baseline="0" dirty="0" smtClean="0">
                <a:solidFill>
                  <a:schemeClr val="tx1"/>
                </a:solidFill>
                <a:latin typeface="+mn-lt"/>
                <a:ea typeface="+mn-ea"/>
                <a:cs typeface="+mn-cs"/>
              </a:rPr>
              <a:t>-V activity was induced, significant increases in L-PHA staining (&gt;3-fold) were observed on the β</a:t>
            </a:r>
            <a:r>
              <a:rPr lang="en-US" sz="1200" i="0" kern="1200" baseline="-25000" dirty="0" smtClean="0">
                <a:solidFill>
                  <a:schemeClr val="tx1"/>
                </a:solidFill>
                <a:latin typeface="+mn-lt"/>
                <a:ea typeface="+mn-ea"/>
                <a:cs typeface="+mn-cs"/>
              </a:rPr>
              <a:t>1</a:t>
            </a:r>
            <a:r>
              <a:rPr lang="en-US" sz="1200" i="0" kern="1200" baseline="0" dirty="0" smtClean="0">
                <a:solidFill>
                  <a:schemeClr val="tx1"/>
                </a:solidFill>
                <a:latin typeface="+mn-lt"/>
                <a:ea typeface="+mn-ea"/>
                <a:cs typeface="+mn-cs"/>
              </a:rPr>
              <a:t> subunit. Even after induction, however, no L-PHA binding to the α</a:t>
            </a:r>
            <a:r>
              <a:rPr lang="en-US" sz="1200" i="0" kern="1200" baseline="-25000" dirty="0" smtClean="0">
                <a:solidFill>
                  <a:schemeClr val="tx1"/>
                </a:solidFill>
                <a:latin typeface="+mn-lt"/>
                <a:ea typeface="+mn-ea"/>
                <a:cs typeface="+mn-cs"/>
              </a:rPr>
              <a:t>5</a:t>
            </a:r>
            <a:r>
              <a:rPr lang="en-US" sz="1200" i="0" kern="1200" baseline="0" dirty="0" smtClean="0">
                <a:solidFill>
                  <a:schemeClr val="tx1"/>
                </a:solidFill>
                <a:latin typeface="+mn-lt"/>
                <a:ea typeface="+mn-ea"/>
                <a:cs typeface="+mn-cs"/>
              </a:rPr>
              <a:t> subunit was observed, suggesting a selective glycosylation of the β</a:t>
            </a:r>
            <a:r>
              <a:rPr lang="en-US" sz="1200" i="0" kern="1200" baseline="-25000" dirty="0" smtClean="0">
                <a:solidFill>
                  <a:schemeClr val="tx1"/>
                </a:solidFill>
                <a:latin typeface="+mn-lt"/>
                <a:ea typeface="+mn-ea"/>
                <a:cs typeface="+mn-cs"/>
              </a:rPr>
              <a:t>1</a:t>
            </a:r>
            <a:r>
              <a:rPr lang="en-US" sz="1200" i="0" kern="1200" baseline="0" dirty="0" smtClean="0">
                <a:solidFill>
                  <a:schemeClr val="tx1"/>
                </a:solidFill>
                <a:latin typeface="+mn-lt"/>
                <a:ea typeface="+mn-ea"/>
                <a:cs typeface="+mn-cs"/>
              </a:rPr>
              <a:t> subunit by </a:t>
            </a:r>
            <a:r>
              <a:rPr lang="en-US" sz="1200" i="0" kern="1200" baseline="0" dirty="0" err="1" smtClean="0">
                <a:solidFill>
                  <a:schemeClr val="tx1"/>
                </a:solidFill>
                <a:latin typeface="+mn-lt"/>
                <a:ea typeface="+mn-ea"/>
                <a:cs typeface="+mn-cs"/>
              </a:rPr>
              <a:t>GnT</a:t>
            </a:r>
            <a:r>
              <a:rPr lang="en-US" sz="1200" i="0" kern="1200" baseline="0" dirty="0" smtClean="0">
                <a:solidFill>
                  <a:schemeClr val="tx1"/>
                </a:solidFill>
                <a:latin typeface="+mn-lt"/>
                <a:ea typeface="+mn-ea"/>
                <a:cs typeface="+mn-cs"/>
              </a:rPr>
              <a:t>-V. </a:t>
            </a:r>
            <a:r>
              <a:rPr lang="en-US" sz="1200" b="1" i="0" kern="1200" baseline="0" dirty="0" smtClean="0">
                <a:solidFill>
                  <a:schemeClr val="tx1"/>
                </a:solidFill>
                <a:latin typeface="+mn-lt"/>
                <a:ea typeface="+mn-ea"/>
                <a:cs typeface="+mn-cs"/>
              </a:rPr>
              <a:t>These results demonstrate that induction of </a:t>
            </a:r>
            <a:r>
              <a:rPr lang="en-US" sz="1200" b="1" i="0" kern="1200" baseline="0" dirty="0" err="1" smtClean="0">
                <a:solidFill>
                  <a:schemeClr val="tx1"/>
                </a:solidFill>
                <a:latin typeface="+mn-lt"/>
                <a:ea typeface="+mn-ea"/>
                <a:cs typeface="+mn-cs"/>
              </a:rPr>
              <a:t>GnT</a:t>
            </a:r>
            <a:r>
              <a:rPr lang="en-US" sz="1200" b="1" i="0" kern="1200" baseline="0" dirty="0" smtClean="0">
                <a:solidFill>
                  <a:schemeClr val="tx1"/>
                </a:solidFill>
                <a:latin typeface="+mn-lt"/>
                <a:ea typeface="+mn-ea"/>
                <a:cs typeface="+mn-cs"/>
              </a:rPr>
              <a:t>-V activity caused increased β1,6 branching on the β</a:t>
            </a:r>
            <a:r>
              <a:rPr lang="en-US" sz="1200" b="1" i="0" kern="1200" baseline="-25000" dirty="0" smtClean="0">
                <a:solidFill>
                  <a:schemeClr val="tx1"/>
                </a:solidFill>
                <a:latin typeface="+mn-lt"/>
                <a:ea typeface="+mn-ea"/>
                <a:cs typeface="+mn-cs"/>
              </a:rPr>
              <a:t>1</a:t>
            </a:r>
            <a:r>
              <a:rPr lang="en-US" sz="1200" b="1" i="0" kern="1200" baseline="0" dirty="0" smtClean="0">
                <a:solidFill>
                  <a:schemeClr val="tx1"/>
                </a:solidFill>
                <a:latin typeface="+mn-lt"/>
                <a:ea typeface="+mn-ea"/>
                <a:cs typeface="+mn-cs"/>
              </a:rPr>
              <a:t> subunit and that the effects of increased </a:t>
            </a:r>
            <a:r>
              <a:rPr lang="en-US" sz="1200" b="1" i="0" kern="1200" baseline="0" dirty="0" err="1" smtClean="0">
                <a:solidFill>
                  <a:schemeClr val="tx1"/>
                </a:solidFill>
                <a:latin typeface="+mn-lt"/>
                <a:ea typeface="+mn-ea"/>
                <a:cs typeface="+mn-cs"/>
              </a:rPr>
              <a:t>GnT</a:t>
            </a:r>
            <a:r>
              <a:rPr lang="en-US" sz="1200" b="1" i="0" kern="1200" baseline="0" dirty="0" smtClean="0">
                <a:solidFill>
                  <a:schemeClr val="tx1"/>
                </a:solidFill>
                <a:latin typeface="+mn-lt"/>
                <a:ea typeface="+mn-ea"/>
                <a:cs typeface="+mn-cs"/>
              </a:rPr>
              <a:t>-V expression on </a:t>
            </a:r>
            <a:r>
              <a:rPr lang="en-US" sz="1200" b="1" i="0" kern="1200" baseline="0" dirty="0" err="1" smtClean="0">
                <a:solidFill>
                  <a:schemeClr val="tx1"/>
                </a:solidFill>
                <a:latin typeface="+mn-lt"/>
                <a:ea typeface="+mn-ea"/>
                <a:cs typeface="+mn-cs"/>
              </a:rPr>
              <a:t>fibronectin</a:t>
            </a:r>
            <a:r>
              <a:rPr lang="en-US" sz="1200" b="1" i="0" kern="1200" baseline="0" dirty="0" smtClean="0">
                <a:solidFill>
                  <a:schemeClr val="tx1"/>
                </a:solidFill>
                <a:latin typeface="+mn-lt"/>
                <a:ea typeface="+mn-ea"/>
                <a:cs typeface="+mn-cs"/>
              </a:rPr>
              <a:t>-mediated adhesive phenotypes likely result from this altered glycosylation.</a:t>
            </a:r>
            <a:endParaRPr lang="en-US" b="1"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8</a:t>
            </a:fld>
            <a:endParaRPr lang="en-US"/>
          </a:p>
        </p:txBody>
      </p:sp>
    </p:spTree>
    <p:extLst>
      <p:ext uri="{BB962C8B-B14F-4D97-AF65-F5344CB8AC3E}">
        <p14:creationId xmlns:p14="http://schemas.microsoft.com/office/powerpoint/2010/main" val="28767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Melanoma</a:t>
            </a:r>
            <a:r>
              <a:rPr lang="en-US" sz="1200" kern="1200" baseline="0" dirty="0" smtClean="0">
                <a:solidFill>
                  <a:schemeClr val="tx1"/>
                </a:solidFill>
                <a:effectLst/>
                <a:latin typeface="+mn-lt"/>
                <a:ea typeface="+mn-ea"/>
                <a:cs typeface="+mn-cs"/>
              </a:rPr>
              <a:t> cell lines: </a:t>
            </a:r>
            <a:r>
              <a:rPr lang="en-US" sz="1200" kern="1200" dirty="0" smtClean="0">
                <a:solidFill>
                  <a:schemeClr val="tx1"/>
                </a:solidFill>
                <a:effectLst/>
                <a:latin typeface="+mn-lt"/>
                <a:ea typeface="+mn-ea"/>
                <a:cs typeface="+mn-cs"/>
              </a:rPr>
              <a:t>vertical growth phase (VGP) (WM793 cell line) to the metastatic stage (WM1205Lu line) </a:t>
            </a:r>
            <a:endParaRPr lang="en-US" dirty="0" smtClean="0"/>
          </a:p>
          <a:p>
            <a:endParaRPr lang="en-US" dirty="0" smtClean="0"/>
          </a:p>
          <a:p>
            <a:endParaRPr lang="en-US" dirty="0" smtClean="0"/>
          </a:p>
          <a:p>
            <a:r>
              <a:rPr lang="en-US" dirty="0" smtClean="0"/>
              <a:t>IF</a:t>
            </a:r>
            <a:r>
              <a:rPr lang="en-US" baseline="0" dirty="0" smtClean="0"/>
              <a:t> images: </a:t>
            </a:r>
          </a:p>
          <a:p>
            <a:r>
              <a:rPr lang="en-US" sz="1200" kern="1200" dirty="0" smtClean="0">
                <a:solidFill>
                  <a:schemeClr val="tx1"/>
                </a:solidFill>
                <a:latin typeface="+mn-lt"/>
                <a:ea typeface="+mn-ea"/>
                <a:cs typeface="+mn-cs"/>
              </a:rPr>
              <a:t>(B) Some cells growing on FN-covered slides were treated with SW (10 μg/ml RPMI medium supplemented with 10% FBS). After 24 h, SW-treated and control cells were fixed with 2% PFA and incubated with </a:t>
            </a:r>
            <a:r>
              <a:rPr lang="en-US" sz="1200" kern="1200" dirty="0" err="1" smtClean="0">
                <a:solidFill>
                  <a:schemeClr val="tx1"/>
                </a:solidFill>
                <a:latin typeface="+mn-lt"/>
                <a:ea typeface="+mn-ea"/>
                <a:cs typeface="+mn-cs"/>
              </a:rPr>
              <a:t>Alexa</a:t>
            </a:r>
            <a:r>
              <a:rPr lang="en-US" sz="1200" kern="1200" dirty="0" smtClean="0">
                <a:solidFill>
                  <a:schemeClr val="tx1"/>
                </a:solidFill>
                <a:latin typeface="+mn-lt"/>
                <a:ea typeface="+mn-ea"/>
                <a:cs typeface="+mn-cs"/>
              </a:rPr>
              <a:t> Fluor 488-labeled PHA-L (1:100).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Wound healing assay:</a:t>
            </a:r>
          </a:p>
          <a:p>
            <a:r>
              <a:rPr lang="en-US" sz="1200" kern="1200" dirty="0" smtClean="0">
                <a:solidFill>
                  <a:schemeClr val="tx1"/>
                </a:solidFill>
                <a:latin typeface="+mn-lt"/>
                <a:ea typeface="+mn-ea"/>
                <a:cs typeface="+mn-cs"/>
              </a:rPr>
              <a:t>Primary tumor cells migrated</a:t>
            </a:r>
            <a:r>
              <a:rPr lang="en-US" sz="1200" kern="1200" baseline="0" dirty="0" smtClean="0">
                <a:solidFill>
                  <a:schemeClr val="tx1"/>
                </a:solidFill>
                <a:latin typeface="+mn-lt"/>
                <a:ea typeface="+mn-ea"/>
                <a:cs typeface="+mn-cs"/>
              </a:rPr>
              <a:t> more, potentially because they are larger and occupy a larger area?</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IP: </a:t>
            </a:r>
          </a:p>
          <a:p>
            <a:r>
              <a:rPr lang="en-US" sz="1200" kern="1200" dirty="0" smtClean="0">
                <a:solidFill>
                  <a:schemeClr val="tx1"/>
                </a:solidFill>
                <a:latin typeface="+mn-lt"/>
                <a:ea typeface="+mn-ea"/>
                <a:cs typeface="+mn-cs"/>
              </a:rPr>
              <a:t>Integrin subunits α3 and α5 differ in β1,6 glycan branching. Whole-cell lysate proteins (250 μg) were precipitated with 25 </a:t>
            </a:r>
            <a:r>
              <a:rPr lang="en-US" sz="1200" kern="1200" dirty="0" err="1" smtClean="0">
                <a:solidFill>
                  <a:schemeClr val="tx1"/>
                </a:solidFill>
                <a:latin typeface="+mn-lt"/>
                <a:ea typeface="+mn-ea"/>
                <a:cs typeface="+mn-cs"/>
              </a:rPr>
              <a:t>μl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agarose</a:t>
            </a:r>
            <a:r>
              <a:rPr lang="en-US" sz="1200" kern="1200" dirty="0" smtClean="0">
                <a:solidFill>
                  <a:schemeClr val="tx1"/>
                </a:solidFill>
                <a:latin typeface="+mn-lt"/>
                <a:ea typeface="+mn-ea"/>
                <a:cs typeface="+mn-cs"/>
              </a:rPr>
              <a:t>-bound PHA-L. The captured glycoproteins were recovered by boiling in </a:t>
            </a:r>
            <a:r>
              <a:rPr lang="en-US" sz="1200" kern="1200" dirty="0" err="1" smtClean="0">
                <a:solidFill>
                  <a:schemeClr val="tx1"/>
                </a:solidFill>
                <a:latin typeface="+mn-lt"/>
                <a:ea typeface="+mn-ea"/>
                <a:cs typeface="+mn-cs"/>
              </a:rPr>
              <a:t>Laemmli</a:t>
            </a:r>
            <a:r>
              <a:rPr lang="en-US" sz="1200" kern="1200" dirty="0" smtClean="0">
                <a:solidFill>
                  <a:schemeClr val="tx1"/>
                </a:solidFill>
                <a:latin typeface="+mn-lt"/>
                <a:ea typeface="+mn-ea"/>
                <a:cs typeface="+mn-cs"/>
              </a:rPr>
              <a:t> sample buffer. PHA-L precipitates (P), cell homogenates (H) and supernatants (S) collected after precipitation were resolved by 10% SDS-PAGE followed by Western blotting and probed with specific anti-integrin chain antibodies: rabbit polyclonal anti-α3 (</a:t>
            </a:r>
            <a:r>
              <a:rPr lang="en-US" sz="1200" kern="1200" dirty="0" err="1" smtClean="0">
                <a:solidFill>
                  <a:schemeClr val="tx1"/>
                </a:solidFill>
                <a:latin typeface="+mn-lt"/>
                <a:ea typeface="+mn-ea"/>
                <a:cs typeface="+mn-cs"/>
              </a:rPr>
              <a:t>Chemicon</a:t>
            </a:r>
            <a:r>
              <a:rPr lang="en-US" sz="1200" kern="1200" dirty="0" smtClean="0">
                <a:solidFill>
                  <a:schemeClr val="tx1"/>
                </a:solidFill>
                <a:latin typeface="+mn-lt"/>
                <a:ea typeface="+mn-ea"/>
                <a:cs typeface="+mn-cs"/>
              </a:rPr>
              <a:t>, AB1920), rabbit polyclonal anti-α5 (</a:t>
            </a:r>
            <a:r>
              <a:rPr lang="en-US" sz="1200" kern="1200" dirty="0" err="1" smtClean="0">
                <a:solidFill>
                  <a:schemeClr val="tx1"/>
                </a:solidFill>
                <a:latin typeface="+mn-lt"/>
                <a:ea typeface="+mn-ea"/>
                <a:cs typeface="+mn-cs"/>
              </a:rPr>
              <a:t>Chemicon</a:t>
            </a:r>
            <a:r>
              <a:rPr lang="en-US" sz="1200" kern="1200" dirty="0" smtClean="0">
                <a:solidFill>
                  <a:schemeClr val="tx1"/>
                </a:solidFill>
                <a:latin typeface="+mn-lt"/>
                <a:ea typeface="+mn-ea"/>
                <a:cs typeface="+mn-cs"/>
              </a:rPr>
              <a:t> AB1928) and mouse monoclonal anti-β1 (</a:t>
            </a:r>
            <a:r>
              <a:rPr lang="en-US" sz="1200" kern="1200" dirty="0" err="1" smtClean="0">
                <a:solidFill>
                  <a:schemeClr val="tx1"/>
                </a:solidFill>
                <a:latin typeface="+mn-lt"/>
                <a:ea typeface="+mn-ea"/>
                <a:cs typeface="+mn-cs"/>
              </a:rPr>
              <a:t>Chemicon</a:t>
            </a:r>
            <a:r>
              <a:rPr lang="en-US" sz="1200" kern="1200" dirty="0" smtClean="0">
                <a:solidFill>
                  <a:schemeClr val="tx1"/>
                </a:solidFill>
                <a:latin typeface="+mn-lt"/>
                <a:ea typeface="+mn-ea"/>
                <a:cs typeface="+mn-cs"/>
              </a:rPr>
              <a:t>, MAB2251, clone B3B11). PHA-L-positive integrin subunits were visualized by AP colorimetric reaction (A) and the glycoprotein band intensities were measured </a:t>
            </a:r>
            <a:r>
              <a:rPr lang="en-US" sz="1200" kern="1200" dirty="0" err="1" smtClean="0">
                <a:solidFill>
                  <a:schemeClr val="tx1"/>
                </a:solidFill>
                <a:latin typeface="+mn-lt"/>
                <a:ea typeface="+mn-ea"/>
                <a:cs typeface="+mn-cs"/>
              </a:rPr>
              <a:t>densitometrically</a:t>
            </a:r>
            <a:r>
              <a:rPr lang="en-US" sz="1200" kern="1200" dirty="0" smtClean="0">
                <a:solidFill>
                  <a:schemeClr val="tx1"/>
                </a:solidFill>
                <a:latin typeface="+mn-lt"/>
                <a:ea typeface="+mn-ea"/>
                <a:cs typeface="+mn-cs"/>
              </a:rPr>
              <a:t> (B). LP – </a:t>
            </a:r>
            <a:r>
              <a:rPr lang="en-US" sz="1200" kern="1200" dirty="0" err="1" smtClean="0">
                <a:solidFill>
                  <a:schemeClr val="tx1"/>
                </a:solidFill>
                <a:latin typeface="+mn-lt"/>
                <a:ea typeface="+mn-ea"/>
                <a:cs typeface="+mn-cs"/>
              </a:rPr>
              <a:t>lectin</a:t>
            </a:r>
            <a:r>
              <a:rPr lang="en-US" sz="1200" kern="1200" dirty="0" smtClean="0">
                <a:solidFill>
                  <a:schemeClr val="tx1"/>
                </a:solidFill>
                <a:latin typeface="+mn-lt"/>
                <a:ea typeface="+mn-ea"/>
                <a:cs typeface="+mn-cs"/>
              </a:rPr>
              <a:t> precipitation.</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Densitometric</a:t>
            </a:r>
            <a:r>
              <a:rPr lang="en-US" sz="1200" kern="1200" dirty="0" smtClean="0">
                <a:solidFill>
                  <a:schemeClr val="tx1"/>
                </a:solidFill>
                <a:effectLst/>
                <a:latin typeface="+mn-lt"/>
                <a:ea typeface="+mn-ea"/>
                <a:cs typeface="+mn-cs"/>
              </a:rPr>
              <a:t> analysis of WB revealed differences between the two cell lines in the amount of </a:t>
            </a:r>
            <a:r>
              <a:rPr lang="en-US" sz="1200" kern="1200" dirty="0" err="1" smtClean="0">
                <a:solidFill>
                  <a:schemeClr val="tx1"/>
                </a:solidFill>
                <a:effectLst/>
                <a:latin typeface="+mn-lt"/>
                <a:ea typeface="+mn-ea"/>
                <a:cs typeface="+mn-cs"/>
              </a:rPr>
              <a:t>GlcNAc</a:t>
            </a:r>
            <a:r>
              <a:rPr lang="en-US" sz="1200" kern="1200" dirty="0" smtClean="0">
                <a:solidFill>
                  <a:schemeClr val="tx1"/>
                </a:solidFill>
                <a:effectLst/>
                <a:latin typeface="+mn-lt"/>
                <a:ea typeface="+mn-ea"/>
                <a:cs typeface="+mn-cs"/>
              </a:rPr>
              <a:t> 􏰁1,6 </a:t>
            </a:r>
            <a:r>
              <a:rPr lang="en-US" sz="1200" kern="1200" dirty="0" err="1" smtClean="0">
                <a:solidFill>
                  <a:schemeClr val="tx1"/>
                </a:solidFill>
                <a:effectLst/>
                <a:latin typeface="+mn-lt"/>
                <a:ea typeface="+mn-ea"/>
                <a:cs typeface="+mn-cs"/>
              </a:rPr>
              <a:t>glycans</a:t>
            </a:r>
            <a:r>
              <a:rPr lang="en-US" sz="1200" kern="1200" dirty="0" smtClean="0">
                <a:solidFill>
                  <a:schemeClr val="tx1"/>
                </a:solidFill>
                <a:effectLst/>
                <a:latin typeface="+mn-lt"/>
                <a:ea typeface="+mn-ea"/>
                <a:cs typeface="+mn-cs"/>
              </a:rPr>
              <a:t> on integrin subunits 􏰀3 and 􏰀5. Subunit 􏰀3 possessed more structures recognized by PHA-L in WM1205Lu cells than in non-metastatic cells (Fig. 5), a result confirmed by </a:t>
            </a:r>
            <a:r>
              <a:rPr lang="en-US" sz="1200" kern="1200" dirty="0" err="1" smtClean="0">
                <a:solidFill>
                  <a:schemeClr val="tx1"/>
                </a:solidFill>
                <a:effectLst/>
                <a:latin typeface="+mn-lt"/>
                <a:ea typeface="+mn-ea"/>
                <a:cs typeface="+mn-cs"/>
              </a:rPr>
              <a:t>immunodetection</a:t>
            </a:r>
            <a:r>
              <a:rPr lang="en-US" sz="1200" kern="1200" dirty="0" smtClean="0">
                <a:solidFill>
                  <a:schemeClr val="tx1"/>
                </a:solidFill>
                <a:effectLst/>
                <a:latin typeface="+mn-lt"/>
                <a:ea typeface="+mn-ea"/>
                <a:cs typeface="+mn-cs"/>
              </a:rPr>
              <a:t> of this subunit in SW-treated and untreated cells </a:t>
            </a: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9</a:t>
            </a:fld>
            <a:endParaRPr lang="en-US"/>
          </a:p>
        </p:txBody>
      </p:sp>
    </p:spTree>
    <p:extLst>
      <p:ext uri="{BB962C8B-B14F-4D97-AF65-F5344CB8AC3E}">
        <p14:creationId xmlns:p14="http://schemas.microsoft.com/office/powerpoint/2010/main" val="32723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explore the mechanism and to evaluate the significance of these observations in terms of invasion, highly invasive B16BL6 cells were compared with the parent (B16F10) cells or B16BL6 cells in which glycosylation was inhibited.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Further, both the subunits of integrin receptors for </a:t>
            </a:r>
            <a:r>
              <a:rPr lang="en-US" sz="1200" kern="1200" dirty="0" err="1" smtClean="0">
                <a:solidFill>
                  <a:schemeClr val="tx1"/>
                </a:solidFill>
                <a:effectLst/>
                <a:latin typeface="+mn-lt"/>
                <a:ea typeface="+mn-ea"/>
                <a:cs typeface="+mn-cs"/>
              </a:rPr>
              <a:t>fibronectin</a:t>
            </a:r>
            <a:r>
              <a:rPr lang="en-US" sz="1200" kern="1200" dirty="0" smtClean="0">
                <a:solidFill>
                  <a:schemeClr val="tx1"/>
                </a:solidFill>
                <a:effectLst/>
                <a:latin typeface="+mn-lt"/>
                <a:ea typeface="+mn-ea"/>
                <a:cs typeface="+mn-cs"/>
              </a:rPr>
              <a:t> (α5β1) and </a:t>
            </a:r>
            <a:r>
              <a:rPr lang="en-US" sz="1200" kern="1200" dirty="0" err="1" smtClean="0">
                <a:solidFill>
                  <a:schemeClr val="tx1"/>
                </a:solidFill>
                <a:effectLst/>
                <a:latin typeface="+mn-lt"/>
                <a:ea typeface="+mn-ea"/>
                <a:cs typeface="+mn-cs"/>
              </a:rPr>
              <a:t>laminin</a:t>
            </a:r>
            <a:r>
              <a:rPr lang="en-US" sz="1200" kern="1200" dirty="0" smtClean="0">
                <a:solidFill>
                  <a:schemeClr val="tx1"/>
                </a:solidFill>
                <a:effectLst/>
                <a:latin typeface="+mn-lt"/>
                <a:ea typeface="+mn-ea"/>
                <a:cs typeface="+mn-cs"/>
              </a:rPr>
              <a:t> (α3β1) on B16BL6 cells were shown to carry these oligosaccharides. Although, glycosylation of receptors had no effect on their surface expression, it had same differential effect on cell spreading as </a:t>
            </a:r>
            <a:r>
              <a:rPr lang="en-US" sz="1200" kern="1200" dirty="0" err="1" smtClean="0">
                <a:solidFill>
                  <a:schemeClr val="tx1"/>
                </a:solidFill>
                <a:effectLst/>
                <a:latin typeface="+mn-lt"/>
                <a:ea typeface="+mn-ea"/>
                <a:cs typeface="+mn-cs"/>
              </a:rPr>
              <a:t>haptotactic</a:t>
            </a:r>
            <a:r>
              <a:rPr lang="en-US" sz="1200" kern="1200" dirty="0" smtClean="0">
                <a:solidFill>
                  <a:schemeClr val="tx1"/>
                </a:solidFill>
                <a:effectLst/>
                <a:latin typeface="+mn-lt"/>
                <a:ea typeface="+mn-ea"/>
                <a:cs typeface="+mn-cs"/>
              </a:rPr>
              <a:t> motility.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show that glycosylation on α3β1 impedes its association with CD151 and modulates spreading and motility of cells apparently to reach an optimum required for invasion of BM.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Normally, the integrin function is regulated by their lateral association with another family of cell surface proteins known as </a:t>
            </a:r>
            <a:r>
              <a:rPr lang="en-US" sz="1200" kern="1200" dirty="0" err="1" smtClean="0">
                <a:solidFill>
                  <a:schemeClr val="tx1"/>
                </a:solidFill>
                <a:effectLst/>
                <a:latin typeface="+mn-lt"/>
                <a:ea typeface="+mn-ea"/>
                <a:cs typeface="+mn-cs"/>
              </a:rPr>
              <a:t>tetraspanins</a:t>
            </a:r>
            <a:r>
              <a:rPr lang="en-US" sz="1200" kern="1200" dirty="0" smtClean="0">
                <a:solidFill>
                  <a:schemeClr val="tx1"/>
                </a:solidFill>
                <a:effectLst/>
                <a:latin typeface="+mn-lt"/>
                <a:ea typeface="+mn-ea"/>
                <a:cs typeface="+mn-cs"/>
              </a:rPr>
              <a:t> (TSPs)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Area – inverse response depending on ECM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GntV</a:t>
            </a:r>
            <a:r>
              <a:rPr lang="en-US" dirty="0" smtClean="0"/>
              <a:t> transfection has same effect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Tetraspanins</a:t>
            </a:r>
            <a:r>
              <a:rPr lang="en-US" sz="1200" kern="1200" dirty="0" smtClean="0">
                <a:solidFill>
                  <a:schemeClr val="tx1"/>
                </a:solidFill>
                <a:effectLst/>
                <a:latin typeface="+mn-lt"/>
                <a:ea typeface="+mn-ea"/>
                <a:cs typeface="+mn-cs"/>
              </a:rPr>
              <a:t> are the key regulators of integrin receptor localization and functions. Most </a:t>
            </a:r>
            <a:r>
              <a:rPr lang="en-US" sz="1200" kern="1200" dirty="0" err="1" smtClean="0">
                <a:solidFill>
                  <a:schemeClr val="tx1"/>
                </a:solidFill>
                <a:effectLst/>
                <a:latin typeface="+mn-lt"/>
                <a:ea typeface="+mn-ea"/>
                <a:cs typeface="+mn-cs"/>
              </a:rPr>
              <a:t>tetraspanins</a:t>
            </a:r>
            <a:r>
              <a:rPr lang="en-US" sz="1200" kern="1200" dirty="0" smtClean="0">
                <a:solidFill>
                  <a:schemeClr val="tx1"/>
                </a:solidFill>
                <a:effectLst/>
                <a:latin typeface="+mn-lt"/>
                <a:ea typeface="+mn-ea"/>
                <a:cs typeface="+mn-cs"/>
              </a:rPr>
              <a:t> except CD151 and CO-029 are </a:t>
            </a:r>
            <a:r>
              <a:rPr lang="en-US" sz="1200" kern="1200" dirty="0" err="1" smtClean="0">
                <a:solidFill>
                  <a:schemeClr val="tx1"/>
                </a:solidFill>
                <a:effectLst/>
                <a:latin typeface="+mn-lt"/>
                <a:ea typeface="+mn-ea"/>
                <a:cs typeface="+mn-cs"/>
              </a:rPr>
              <a:t>downregulated</a:t>
            </a:r>
            <a:r>
              <a:rPr lang="en-US" sz="1200" kern="1200" dirty="0" smtClean="0">
                <a:solidFill>
                  <a:schemeClr val="tx1"/>
                </a:solidFill>
                <a:effectLst/>
                <a:latin typeface="+mn-lt"/>
                <a:ea typeface="+mn-ea"/>
                <a:cs typeface="+mn-cs"/>
              </a:rPr>
              <a:t> in invasive cells.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 change in expression of </a:t>
            </a:r>
            <a:r>
              <a:rPr lang="en-US" sz="1200" kern="1200" dirty="0" err="1" smtClean="0">
                <a:solidFill>
                  <a:schemeClr val="tx1"/>
                </a:solidFill>
                <a:effectLst/>
                <a:latin typeface="+mn-lt"/>
                <a:ea typeface="+mn-ea"/>
                <a:cs typeface="+mn-cs"/>
              </a:rPr>
              <a:t>tetraspanin</a:t>
            </a:r>
            <a:r>
              <a:rPr lang="en-US" sz="1200" kern="1200" dirty="0" smtClean="0">
                <a:solidFill>
                  <a:schemeClr val="tx1"/>
                </a:solidFill>
                <a:effectLst/>
                <a:latin typeface="+mn-lt"/>
                <a:ea typeface="+mn-ea"/>
                <a:cs typeface="+mn-cs"/>
              </a:rPr>
              <a:t> CD82 and CD151 which regulate </a:t>
            </a:r>
            <a:r>
              <a:rPr lang="en-US" sz="1200" kern="1200" dirty="0" err="1" smtClean="0">
                <a:solidFill>
                  <a:schemeClr val="tx1"/>
                </a:solidFill>
                <a:effectLst/>
                <a:latin typeface="+mn-lt"/>
                <a:ea typeface="+mn-ea"/>
                <a:cs typeface="+mn-cs"/>
              </a:rPr>
              <a:t>fibronectin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laminin</a:t>
            </a:r>
            <a:r>
              <a:rPr lang="en-US" sz="1200" kern="1200" dirty="0" smtClean="0">
                <a:solidFill>
                  <a:schemeClr val="tx1"/>
                </a:solidFill>
                <a:effectLst/>
                <a:latin typeface="+mn-lt"/>
                <a:ea typeface="+mn-ea"/>
                <a:cs typeface="+mn-cs"/>
              </a:rPr>
              <a:t> receptors respectively were compared in B16F10 and B16BL6 cells during</a:t>
            </a:r>
            <a:r>
              <a:rPr lang="en-US" sz="1200" kern="1200" baseline="0" dirty="0" smtClean="0">
                <a:solidFill>
                  <a:schemeClr val="tx1"/>
                </a:solidFill>
                <a:effectLst/>
                <a:latin typeface="+mn-lt"/>
                <a:ea typeface="+mn-ea"/>
                <a:cs typeface="+mn-cs"/>
              </a:rPr>
              <a:t> treatment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Immunoprecipitated</a:t>
            </a:r>
            <a:r>
              <a:rPr lang="en-US" sz="1200" kern="1200" dirty="0" smtClean="0">
                <a:solidFill>
                  <a:schemeClr val="tx1"/>
                </a:solidFill>
                <a:effectLst/>
                <a:latin typeface="+mn-lt"/>
                <a:ea typeface="+mn-ea"/>
                <a:cs typeface="+mn-cs"/>
              </a:rPr>
              <a:t> α6 integrin from these lysates showed that it possibly exists as α6p form (70 </a:t>
            </a:r>
            <a:r>
              <a:rPr lang="en-US" sz="1200" kern="1200" dirty="0" err="1" smtClean="0">
                <a:solidFill>
                  <a:schemeClr val="tx1"/>
                </a:solidFill>
                <a:effectLst/>
                <a:latin typeface="+mn-lt"/>
                <a:ea typeface="+mn-ea"/>
                <a:cs typeface="+mn-cs"/>
              </a:rPr>
              <a:t>kDa</a:t>
            </a:r>
            <a:r>
              <a:rPr lang="en-US" sz="1200" kern="1200" dirty="0" smtClean="0">
                <a:solidFill>
                  <a:schemeClr val="tx1"/>
                </a:solidFill>
                <a:effectLst/>
                <a:latin typeface="+mn-lt"/>
                <a:ea typeface="+mn-ea"/>
                <a:cs typeface="+mn-cs"/>
              </a:rPr>
              <a:t> protein) which was found to be associated mainly with β1 integrin but not with β4 integrin as </a:t>
            </a:r>
            <a:r>
              <a:rPr lang="en-US" sz="1200" kern="1200" dirty="0" err="1" smtClean="0">
                <a:solidFill>
                  <a:schemeClr val="tx1"/>
                </a:solidFill>
                <a:effectLst/>
                <a:latin typeface="+mn-lt"/>
                <a:ea typeface="+mn-ea"/>
                <a:cs typeface="+mn-cs"/>
              </a:rPr>
              <a:t>immunoprecipitates</a:t>
            </a:r>
            <a:r>
              <a:rPr lang="en-US" sz="1200" kern="1200" dirty="0" smtClean="0">
                <a:solidFill>
                  <a:schemeClr val="tx1"/>
                </a:solidFill>
                <a:effectLst/>
                <a:latin typeface="+mn-lt"/>
                <a:ea typeface="+mn-ea"/>
                <a:cs typeface="+mn-cs"/>
              </a:rPr>
              <a:t> did not show β4 integrin even on longer exposure (Supplementary Fig. 4B). Although α6p showed a marginal reduction in size in SW treated cells, showed no reactivity to L-PHA in the </a:t>
            </a:r>
            <a:r>
              <a:rPr lang="en-US" sz="1200" kern="1200" dirty="0" err="1" smtClean="0">
                <a:solidFill>
                  <a:schemeClr val="tx1"/>
                </a:solidFill>
                <a:effectLst/>
                <a:latin typeface="+mn-lt"/>
                <a:ea typeface="+mn-ea"/>
                <a:cs typeface="+mn-cs"/>
              </a:rPr>
              <a:t>immuno</a:t>
            </a:r>
            <a:r>
              <a:rPr lang="en-US" sz="1200" kern="1200" dirty="0" smtClean="0">
                <a:solidFill>
                  <a:schemeClr val="tx1"/>
                </a:solidFill>
                <a:effectLst/>
                <a:latin typeface="+mn-lt"/>
                <a:ea typeface="+mn-ea"/>
                <a:cs typeface="+mn-cs"/>
              </a:rPr>
              <a:t>- precipitates of the lysates from untreated cells (Supplementary Fig. 4C). The association of α6 integrin (α6p form) with CD151 thus appears to be largely independent of their glycosylation status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lysates of cells expressing FLAG tagged CD151 were used for </a:t>
            </a:r>
            <a:r>
              <a:rPr lang="en-US" sz="1200" kern="1200" dirty="0" err="1" smtClean="0">
                <a:solidFill>
                  <a:schemeClr val="tx1"/>
                </a:solidFill>
                <a:effectLst/>
                <a:latin typeface="+mn-lt"/>
                <a:ea typeface="+mn-ea"/>
                <a:cs typeface="+mn-cs"/>
              </a:rPr>
              <a:t>immunoprecipitation</a:t>
            </a:r>
            <a:r>
              <a:rPr lang="en-US" sz="1200" kern="1200" dirty="0" smtClean="0">
                <a:solidFill>
                  <a:schemeClr val="tx1"/>
                </a:solidFill>
                <a:effectLst/>
                <a:latin typeface="+mn-lt"/>
                <a:ea typeface="+mn-ea"/>
                <a:cs typeface="+mn-cs"/>
              </a:rPr>
              <a:t> employing FLAG M2 affinity gel, and the bound protein was eluted with 3 FLAG </a:t>
            </a:r>
            <a:endParaRPr lang="en-US" dirty="0" smtClean="0"/>
          </a:p>
          <a:p>
            <a:r>
              <a:rPr lang="en-US" sz="1200" kern="1200" dirty="0" smtClean="0">
                <a:solidFill>
                  <a:schemeClr val="tx1"/>
                </a:solidFill>
                <a:effectLst/>
                <a:latin typeface="+mn-lt"/>
                <a:ea typeface="+mn-ea"/>
                <a:cs typeface="+mn-cs"/>
              </a:rPr>
              <a:t>peptide. </a:t>
            </a:r>
            <a:r>
              <a:rPr lang="en-US" sz="1200" kern="1200" dirty="0" err="1" smtClean="0">
                <a:solidFill>
                  <a:schemeClr val="tx1"/>
                </a:solidFill>
                <a:effectLst/>
                <a:latin typeface="+mn-lt"/>
                <a:ea typeface="+mn-ea"/>
                <a:cs typeface="+mn-cs"/>
              </a:rPr>
              <a:t>Immunoprecipitates</a:t>
            </a:r>
            <a:r>
              <a:rPr lang="en-US" sz="1200" kern="1200" dirty="0" smtClean="0">
                <a:solidFill>
                  <a:schemeClr val="tx1"/>
                </a:solidFill>
                <a:effectLst/>
                <a:latin typeface="+mn-lt"/>
                <a:ea typeface="+mn-ea"/>
                <a:cs typeface="+mn-cs"/>
              </a:rPr>
              <a:t> from cell lysates of SW treated and untreated cells indeed showed that SW treatment significantly augments the association of CD151 with both α3 and β1 integrin subunits of the major </a:t>
            </a:r>
            <a:r>
              <a:rPr lang="en-US" sz="1200" kern="1200" dirty="0" err="1" smtClean="0">
                <a:solidFill>
                  <a:schemeClr val="tx1"/>
                </a:solidFill>
                <a:effectLst/>
                <a:latin typeface="+mn-lt"/>
                <a:ea typeface="+mn-ea"/>
                <a:cs typeface="+mn-cs"/>
              </a:rPr>
              <a:t>laminin</a:t>
            </a:r>
            <a:r>
              <a:rPr lang="en-US" sz="1200" kern="1200" dirty="0" smtClean="0">
                <a:solidFill>
                  <a:schemeClr val="tx1"/>
                </a:solidFill>
                <a:effectLst/>
                <a:latin typeface="+mn-lt"/>
                <a:ea typeface="+mn-ea"/>
                <a:cs typeface="+mn-cs"/>
              </a:rPr>
              <a:t> receptor (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Haptotaxis</a:t>
            </a:r>
            <a:r>
              <a:rPr lang="en-US" sz="1200" kern="1200" baseline="0" dirty="0" smtClean="0">
                <a:solidFill>
                  <a:schemeClr val="tx1"/>
                </a:solidFill>
                <a:effectLst/>
                <a:latin typeface="+mn-lt"/>
                <a:ea typeface="+mn-ea"/>
                <a:cs typeface="+mn-cs"/>
              </a:rPr>
              <a:t> graph: </a:t>
            </a:r>
            <a:r>
              <a:rPr lang="en-US" sz="1200" kern="1200" dirty="0" smtClean="0">
                <a:solidFill>
                  <a:schemeClr val="tx1"/>
                </a:solidFill>
                <a:latin typeface="+mn-lt"/>
                <a:ea typeface="+mn-ea"/>
                <a:cs typeface="+mn-cs"/>
              </a:rPr>
              <a:t>Comparison of the </a:t>
            </a:r>
            <a:r>
              <a:rPr lang="en-US" sz="1200" kern="1200" dirty="0" err="1" smtClean="0">
                <a:solidFill>
                  <a:schemeClr val="tx1"/>
                </a:solidFill>
                <a:latin typeface="+mn-lt"/>
                <a:ea typeface="+mn-ea"/>
                <a:cs typeface="+mn-cs"/>
              </a:rPr>
              <a:t>haptotactic</a:t>
            </a:r>
            <a:r>
              <a:rPr lang="en-US" sz="1200" kern="1200" dirty="0" smtClean="0">
                <a:solidFill>
                  <a:schemeClr val="tx1"/>
                </a:solidFill>
                <a:latin typeface="+mn-lt"/>
                <a:ea typeface="+mn-ea"/>
                <a:cs typeface="+mn-cs"/>
              </a:rPr>
              <a:t> motility of untreated (−SW) and SW treated (+SW) vector control and GFP-tagged CD151 transfected B16BL6 cells (CD151) on 24 well </a:t>
            </a:r>
            <a:r>
              <a:rPr lang="en-US" sz="1200" kern="1200" dirty="0" err="1" smtClean="0">
                <a:solidFill>
                  <a:schemeClr val="tx1"/>
                </a:solidFill>
                <a:latin typeface="+mn-lt"/>
                <a:ea typeface="+mn-ea"/>
                <a:cs typeface="+mn-cs"/>
              </a:rPr>
              <a:t>transwell</a:t>
            </a:r>
            <a:r>
              <a:rPr lang="en-US" sz="1200" kern="1200" dirty="0" smtClean="0">
                <a:solidFill>
                  <a:schemeClr val="tx1"/>
                </a:solidFill>
                <a:latin typeface="+mn-lt"/>
                <a:ea typeface="+mn-ea"/>
                <a:cs typeface="+mn-cs"/>
              </a:rPr>
              <a:t> units coated with </a:t>
            </a:r>
            <a:r>
              <a:rPr lang="en-US" sz="1200" kern="1200" dirty="0" err="1" smtClean="0">
                <a:solidFill>
                  <a:schemeClr val="tx1"/>
                </a:solidFill>
                <a:latin typeface="+mn-lt"/>
                <a:ea typeface="+mn-ea"/>
                <a:cs typeface="+mn-cs"/>
              </a:rPr>
              <a:t>matrigel</a:t>
            </a:r>
            <a:r>
              <a:rPr lang="en-US" sz="1200" kern="1200" dirty="0" smtClean="0">
                <a:solidFill>
                  <a:schemeClr val="tx1"/>
                </a:solidFill>
                <a:latin typeface="+mn-lt"/>
                <a:ea typeface="+mn-ea"/>
                <a:cs typeface="+mn-cs"/>
              </a:rPr>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37AD38-57CE-6343-9AF5-D00E28B39389}" type="slidenum">
              <a:rPr lang="en-US" smtClean="0"/>
              <a:t>10</a:t>
            </a:fld>
            <a:endParaRPr lang="en-US"/>
          </a:p>
        </p:txBody>
      </p:sp>
    </p:spTree>
    <p:extLst>
      <p:ext uri="{BB962C8B-B14F-4D97-AF65-F5344CB8AC3E}">
        <p14:creationId xmlns:p14="http://schemas.microsoft.com/office/powerpoint/2010/main" val="15798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amil Sangam MN"/>
                <a:cs typeface="Tamil Sangam MN"/>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amil Sangam MN"/>
                <a:cs typeface="Tamil Sangam M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7" name="Straight Connector 6"/>
          <p:cNvCxnSpPr/>
          <p:nvPr/>
        </p:nvCxnSpPr>
        <p:spPr>
          <a:xfrm>
            <a:off x="0" y="685800"/>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8" name="Picture 4" descr="http://www.umass.edu/eod/images/1865%20logo%20black%20on%20whi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7624"/>
            <a:ext cx="9525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pload.wikimedia.org/wikipedia/commons/4/4e/UMassAmherst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35055"/>
            <a:ext cx="2647950" cy="342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eytonLab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500" y="5921109"/>
            <a:ext cx="3662860" cy="936891"/>
          </a:xfrm>
          <a:prstGeom prst="rect">
            <a:avLst/>
          </a:prstGeom>
        </p:spPr>
      </p:pic>
    </p:spTree>
    <p:extLst>
      <p:ext uri="{BB962C8B-B14F-4D97-AF65-F5344CB8AC3E}">
        <p14:creationId xmlns:p14="http://schemas.microsoft.com/office/powerpoint/2010/main" val="174098148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8" cy="635000"/>
          </a:xfrm>
        </p:spPr>
        <p:txBody>
          <a:bodyPr>
            <a:normAutofit/>
          </a:bodyPr>
          <a:lstStyle>
            <a:lvl1pPr algn="l">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0" name="Straight Connector 9"/>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1"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3" name="Straight Connector 12"/>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35172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0" name="Straight Connector 9"/>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1"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3" name="Straight Connector 12"/>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78897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8" cy="635000"/>
          </a:xfrm>
        </p:spPr>
        <p:txBody>
          <a:bodyPr>
            <a:normAutofit/>
          </a:bodyPr>
          <a:lstStyle>
            <a:lvl1pPr algn="l">
              <a:defRPr sz="32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3" name="Straight Connector 12"/>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0" name="Straight Connector 9"/>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53247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Tamil Sangam MN"/>
                <a:cs typeface="Tamil Sangam MN"/>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Tamil Sangam MN"/>
                <a:cs typeface="Tamil Sangam M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amil Sangam MN"/>
                <a:cs typeface="Tamil Sangam MN"/>
              </a:defRPr>
            </a:lvl1pPr>
          </a:lstStyle>
          <a:p>
            <a:fld id="{F24D123A-5991-6149-A0E5-2BEC6A5AAE09}" type="datetimeFigureOut">
              <a:rPr lang="en-US" smtClean="0"/>
              <a:t>11/28/15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amil Sangam MN"/>
                <a:cs typeface="Tamil Sangam MN"/>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amil Sangam MN"/>
                <a:cs typeface="Tamil Sangam MN"/>
              </a:defRPr>
            </a:lvl1pPr>
          </a:lstStyle>
          <a:p>
            <a:fld id="{21D40839-90AF-BC46-80CE-853B83FDAA83}" type="slidenum">
              <a:rPr lang="en-US" smtClean="0"/>
              <a:t>‹#›</a:t>
            </a:fld>
            <a:endParaRPr lang="en-US"/>
          </a:p>
        </p:txBody>
      </p:sp>
      <p:cxnSp>
        <p:nvCxnSpPr>
          <p:cNvPr id="13" name="Straight Connector 12"/>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0" name="Straight Connector 9"/>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1596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8" cy="635000"/>
          </a:xfrm>
        </p:spPr>
        <p:txBody>
          <a:bodyPr>
            <a:normAutofit/>
          </a:bodyPr>
          <a:lstStyle>
            <a:lvl1pPr algn="l">
              <a:defRPr sz="3200">
                <a:latin typeface="Tamil Sangam MN"/>
                <a:cs typeface="Tamil Sangam MN"/>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1" name="Straight Connector 10"/>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4" name="Straight Connector 13"/>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00773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8" cy="635000"/>
          </a:xfrm>
        </p:spPr>
        <p:txBody>
          <a:bodyPr>
            <a:normAutofit/>
          </a:bodyPr>
          <a:lstStyle>
            <a:lvl1pPr algn="l">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3" name="Straight Connector 12"/>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6" name="Straight Connector 15"/>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5423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3432"/>
            <a:ext cx="9143998" cy="648432"/>
          </a:xfrm>
        </p:spPr>
        <p:txBody>
          <a:bodyPr>
            <a:normAutofit/>
          </a:bodyPr>
          <a:lstStyle>
            <a:lvl1pPr algn="l">
              <a:defRPr sz="3200"/>
            </a:lvl1pPr>
          </a:lstStyle>
          <a:p>
            <a:r>
              <a:rPr lang="en-US"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9" name="Straight Connector 8"/>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0"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2" name="Straight Connector 11"/>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85537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1" name="Straight Connector 10"/>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8" name="Straight Connector 7"/>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88538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1" name="Straight Connector 10"/>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4" name="Straight Connector 13"/>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73827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24D123A-5991-6149-A0E5-2BEC6A5AAE09}" type="datetimeFigureOut">
              <a:rPr lang="en-US" smtClean="0"/>
              <a:t>11/28/15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1D40839-90AF-BC46-80CE-853B83FDAA83}" type="slidenum">
              <a:rPr lang="en-US" smtClean="0"/>
              <a:t>‹#›</a:t>
            </a:fld>
            <a:endParaRPr lang="en-US"/>
          </a:p>
        </p:txBody>
      </p:sp>
      <p:cxnSp>
        <p:nvCxnSpPr>
          <p:cNvPr id="11" name="Straight Connector 10"/>
          <p:cNvCxnSpPr/>
          <p:nvPr/>
        </p:nvCxnSpPr>
        <p:spPr>
          <a:xfrm>
            <a:off x="0" y="6556381"/>
            <a:ext cx="9144000"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4" descr="http://upload.wikimedia.org/wikipedia/commons/4/4e/UMassAmherst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96" y="6588133"/>
            <a:ext cx="2120802" cy="274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315" y="6518308"/>
            <a:ext cx="1336799" cy="369332"/>
          </a:xfrm>
          <a:prstGeom prst="rect">
            <a:avLst/>
          </a:prstGeom>
          <a:noFill/>
        </p:spPr>
        <p:txBody>
          <a:bodyPr wrap="none" rtlCol="0">
            <a:spAutoFit/>
          </a:bodyPr>
          <a:lstStyle/>
          <a:p>
            <a:r>
              <a:rPr lang="en-US" dirty="0" smtClean="0">
                <a:solidFill>
                  <a:srgbClr val="84000B"/>
                </a:solidFill>
                <a:latin typeface="Adobe Caslon Pro"/>
                <a:cs typeface="Adobe Caslon Pro"/>
              </a:rPr>
              <a:t>@</a:t>
            </a:r>
            <a:r>
              <a:rPr lang="en-US" dirty="0" err="1" smtClean="0">
                <a:solidFill>
                  <a:srgbClr val="84000B"/>
                </a:solidFill>
                <a:latin typeface="Adobe Caslon Pro"/>
                <a:cs typeface="Adobe Caslon Pro"/>
              </a:rPr>
              <a:t>peytonlab</a:t>
            </a:r>
            <a:endParaRPr lang="en-US" dirty="0">
              <a:solidFill>
                <a:srgbClr val="84000B"/>
              </a:solidFill>
              <a:latin typeface="Adobe Caslon Pro"/>
              <a:cs typeface="Adobe Caslon Pro"/>
            </a:endParaRPr>
          </a:p>
        </p:txBody>
      </p:sp>
      <p:cxnSp>
        <p:nvCxnSpPr>
          <p:cNvPr id="14" name="Straight Connector 13"/>
          <p:cNvCxnSpPr/>
          <p:nvPr/>
        </p:nvCxnSpPr>
        <p:spPr>
          <a:xfrm>
            <a:off x="0" y="635000"/>
            <a:ext cx="9144000" cy="0"/>
          </a:xfrm>
          <a:prstGeom prst="line">
            <a:avLst/>
          </a:prstGeom>
          <a:ln w="76200">
            <a:gradFill flip="none" rotWithShape="1">
              <a:gsLst>
                <a:gs pos="44000">
                  <a:srgbClr val="80000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47788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627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Tamil Sangam MN"/>
          <a:ea typeface="+mj-ea"/>
          <a:cs typeface="Tamil Sangam M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amil Sangam MN"/>
          <a:ea typeface="+mn-ea"/>
          <a:cs typeface="Tamil Sangam MN"/>
        </a:defRPr>
      </a:lvl1pPr>
      <a:lvl2pPr marL="742950" indent="-285750" algn="l" defTabSz="457200" rtl="0" eaLnBrk="1" latinLnBrk="0" hangingPunct="1">
        <a:spcBef>
          <a:spcPct val="20000"/>
        </a:spcBef>
        <a:buFont typeface="Arial"/>
        <a:buChar char="–"/>
        <a:defRPr sz="2800" kern="1200">
          <a:solidFill>
            <a:schemeClr val="tx1"/>
          </a:solidFill>
          <a:latin typeface="Tamil Sangam MN"/>
          <a:ea typeface="+mn-ea"/>
          <a:cs typeface="Tamil Sangam MN"/>
        </a:defRPr>
      </a:lvl2pPr>
      <a:lvl3pPr marL="1143000" indent="-228600" algn="l" defTabSz="457200" rtl="0" eaLnBrk="1" latinLnBrk="0" hangingPunct="1">
        <a:spcBef>
          <a:spcPct val="20000"/>
        </a:spcBef>
        <a:buFont typeface="Arial"/>
        <a:buChar char="•"/>
        <a:defRPr sz="2400" kern="1200">
          <a:solidFill>
            <a:schemeClr val="tx1"/>
          </a:solidFill>
          <a:latin typeface="Tamil Sangam MN"/>
          <a:ea typeface="+mn-ea"/>
          <a:cs typeface="Tamil Sangam MN"/>
        </a:defRPr>
      </a:lvl3pPr>
      <a:lvl4pPr marL="1600200" indent="-228600" algn="l" defTabSz="457200" rtl="0" eaLnBrk="1" latinLnBrk="0" hangingPunct="1">
        <a:spcBef>
          <a:spcPct val="20000"/>
        </a:spcBef>
        <a:buFont typeface="Arial"/>
        <a:buChar char="–"/>
        <a:defRPr sz="2000" kern="1200">
          <a:solidFill>
            <a:schemeClr val="tx1"/>
          </a:solidFill>
          <a:latin typeface="Tamil Sangam MN"/>
          <a:ea typeface="+mn-ea"/>
          <a:cs typeface="Tamil Sangam MN"/>
        </a:defRPr>
      </a:lvl4pPr>
      <a:lvl5pPr marL="2057400" indent="-228600" algn="l" defTabSz="457200" rtl="0" eaLnBrk="1" latinLnBrk="0" hangingPunct="1">
        <a:spcBef>
          <a:spcPct val="20000"/>
        </a:spcBef>
        <a:buFont typeface="Arial"/>
        <a:buChar char="»"/>
        <a:defRPr sz="2000" kern="1200">
          <a:solidFill>
            <a:schemeClr val="tx1"/>
          </a:solidFill>
          <a:latin typeface="Tamil Sangam MN"/>
          <a:ea typeface="+mn-ea"/>
          <a:cs typeface="Tamil Sangam M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Role of Integrin Glycosylation in </a:t>
            </a:r>
            <a:r>
              <a:rPr lang="en-US" dirty="0" smtClean="0"/>
              <a:t>Binding and Function</a:t>
            </a:r>
            <a:endParaRPr lang="en-US" dirty="0"/>
          </a:p>
        </p:txBody>
      </p:sp>
      <p:sp>
        <p:nvSpPr>
          <p:cNvPr id="3" name="Subtitle 2"/>
          <p:cNvSpPr>
            <a:spLocks noGrp="1"/>
          </p:cNvSpPr>
          <p:nvPr>
            <p:ph type="subTitle" idx="1"/>
          </p:nvPr>
        </p:nvSpPr>
        <p:spPr/>
        <p:txBody>
          <a:bodyPr/>
          <a:lstStyle/>
          <a:p>
            <a:r>
              <a:rPr lang="en-US" dirty="0" smtClean="0"/>
              <a:t>Lauren Barney</a:t>
            </a:r>
          </a:p>
          <a:p>
            <a:r>
              <a:rPr lang="en-US" dirty="0" smtClean="0"/>
              <a:t>Peyton Group Meeting</a:t>
            </a:r>
          </a:p>
          <a:p>
            <a:r>
              <a:rPr lang="en-US" dirty="0" smtClean="0"/>
              <a:t>November 23, 2015</a:t>
            </a:r>
            <a:endParaRPr lang="en-US" dirty="0"/>
          </a:p>
        </p:txBody>
      </p:sp>
    </p:spTree>
    <p:extLst>
      <p:ext uri="{BB962C8B-B14F-4D97-AF65-F5344CB8AC3E}">
        <p14:creationId xmlns:p14="http://schemas.microsoft.com/office/powerpoint/2010/main" val="41871849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67306"/>
          <a:stretch/>
        </p:blipFill>
        <p:spPr>
          <a:xfrm>
            <a:off x="0" y="820247"/>
            <a:ext cx="6099470" cy="2565886"/>
          </a:xfrm>
          <a:prstGeom prst="rect">
            <a:avLst/>
          </a:prstGeom>
        </p:spPr>
      </p:pic>
      <p:sp>
        <p:nvSpPr>
          <p:cNvPr id="2" name="Title 1"/>
          <p:cNvSpPr>
            <a:spLocks noGrp="1"/>
          </p:cNvSpPr>
          <p:nvPr>
            <p:ph type="title"/>
          </p:nvPr>
        </p:nvSpPr>
        <p:spPr>
          <a:xfrm>
            <a:off x="0" y="-41642"/>
            <a:ext cx="9143998" cy="635000"/>
          </a:xfrm>
        </p:spPr>
        <p:txBody>
          <a:bodyPr>
            <a:noAutofit/>
          </a:bodyPr>
          <a:lstStyle/>
          <a:p>
            <a:r>
              <a:rPr lang="en-US" sz="2400" dirty="0"/>
              <a:t>Glycosylation of </a:t>
            </a:r>
            <a:r>
              <a:rPr lang="en-US" sz="2400" dirty="0" smtClean="0"/>
              <a:t>a3b1 </a:t>
            </a:r>
            <a:r>
              <a:rPr lang="en-US" sz="2400" dirty="0"/>
              <a:t>regulates its association </a:t>
            </a:r>
            <a:r>
              <a:rPr lang="en-US" sz="2400" dirty="0" smtClean="0"/>
              <a:t>with CD151</a:t>
            </a:r>
            <a:endParaRPr lang="en-US" sz="2400" dirty="0"/>
          </a:p>
        </p:txBody>
      </p:sp>
      <p:sp>
        <p:nvSpPr>
          <p:cNvPr id="4" name="TextBox 3"/>
          <p:cNvSpPr txBox="1"/>
          <p:nvPr/>
        </p:nvSpPr>
        <p:spPr>
          <a:xfrm>
            <a:off x="1398656" y="6562812"/>
            <a:ext cx="3608680" cy="307777"/>
          </a:xfrm>
          <a:prstGeom prst="rect">
            <a:avLst/>
          </a:prstGeom>
          <a:noFill/>
        </p:spPr>
        <p:txBody>
          <a:bodyPr wrap="none" rtlCol="0">
            <a:spAutoFit/>
          </a:bodyPr>
          <a:lstStyle/>
          <a:p>
            <a:r>
              <a:rPr lang="en-US" sz="1400" dirty="0" err="1" smtClean="0"/>
              <a:t>Ranjan</a:t>
            </a:r>
            <a:r>
              <a:rPr lang="en-US" sz="1400" dirty="0" smtClean="0"/>
              <a:t> et al., Experimental Cell Research, 2014</a:t>
            </a:r>
            <a:endParaRPr lang="en-US" sz="1400" dirty="0"/>
          </a:p>
        </p:txBody>
      </p:sp>
      <p:sp>
        <p:nvSpPr>
          <p:cNvPr id="6" name="TextBox 5"/>
          <p:cNvSpPr txBox="1"/>
          <p:nvPr/>
        </p:nvSpPr>
        <p:spPr>
          <a:xfrm>
            <a:off x="6249631" y="682494"/>
            <a:ext cx="2804186" cy="369332"/>
          </a:xfrm>
          <a:prstGeom prst="rect">
            <a:avLst/>
          </a:prstGeom>
          <a:solidFill>
            <a:srgbClr val="FFFFFF"/>
          </a:solidFill>
        </p:spPr>
        <p:txBody>
          <a:bodyPr wrap="none" rtlCol="0">
            <a:spAutoFit/>
          </a:bodyPr>
          <a:lstStyle/>
          <a:p>
            <a:r>
              <a:rPr lang="en-US" dirty="0" smtClean="0"/>
              <a:t>B16BL6 (murine melanoma)</a:t>
            </a:r>
            <a:endParaRPr lang="en-US" dirty="0"/>
          </a:p>
        </p:txBody>
      </p:sp>
      <p:sp>
        <p:nvSpPr>
          <p:cNvPr id="9" name="TextBox 8"/>
          <p:cNvSpPr txBox="1"/>
          <p:nvPr/>
        </p:nvSpPr>
        <p:spPr>
          <a:xfrm>
            <a:off x="6205067" y="1510363"/>
            <a:ext cx="2938932" cy="923330"/>
          </a:xfrm>
          <a:prstGeom prst="rect">
            <a:avLst/>
          </a:prstGeom>
          <a:noFill/>
        </p:spPr>
        <p:txBody>
          <a:bodyPr wrap="square" rtlCol="0">
            <a:spAutoFit/>
          </a:bodyPr>
          <a:lstStyle/>
          <a:p>
            <a:r>
              <a:rPr lang="en-US" dirty="0" smtClean="0"/>
              <a:t>Same results with SW inhibition as well as </a:t>
            </a:r>
            <a:r>
              <a:rPr lang="en-US" dirty="0" err="1" smtClean="0"/>
              <a:t>shRNA</a:t>
            </a:r>
            <a:r>
              <a:rPr lang="en-US" dirty="0" smtClean="0"/>
              <a:t> to </a:t>
            </a:r>
            <a:r>
              <a:rPr lang="en-US" dirty="0" err="1" smtClean="0"/>
              <a:t>GnT</a:t>
            </a:r>
            <a:r>
              <a:rPr lang="en-US" dirty="0" smtClean="0"/>
              <a:t>-V enzyme</a:t>
            </a:r>
            <a:endParaRPr lang="en-US" dirty="0"/>
          </a:p>
        </p:txBody>
      </p:sp>
      <p:pic>
        <p:nvPicPr>
          <p:cNvPr id="12" name="Picture 11"/>
          <p:cNvPicPr>
            <a:picLocks noChangeAspect="1"/>
          </p:cNvPicPr>
          <p:nvPr/>
        </p:nvPicPr>
        <p:blipFill rotWithShape="1">
          <a:blip r:embed="rId4"/>
          <a:srcRect t="725" r="33625" b="54156"/>
          <a:stretch/>
        </p:blipFill>
        <p:spPr>
          <a:xfrm>
            <a:off x="52818" y="3293403"/>
            <a:ext cx="4954518" cy="3094265"/>
          </a:xfrm>
          <a:prstGeom prst="rect">
            <a:avLst/>
          </a:prstGeom>
        </p:spPr>
      </p:pic>
      <p:sp>
        <p:nvSpPr>
          <p:cNvPr id="15" name="TextBox 14"/>
          <p:cNvSpPr txBox="1"/>
          <p:nvPr/>
        </p:nvSpPr>
        <p:spPr>
          <a:xfrm>
            <a:off x="722548" y="6193480"/>
            <a:ext cx="4075004" cy="369332"/>
          </a:xfrm>
          <a:prstGeom prst="rect">
            <a:avLst/>
          </a:prstGeom>
          <a:noFill/>
        </p:spPr>
        <p:txBody>
          <a:bodyPr wrap="none" rtlCol="0">
            <a:spAutoFit/>
          </a:bodyPr>
          <a:lstStyle/>
          <a:p>
            <a:r>
              <a:rPr lang="en-US" dirty="0" smtClean="0"/>
              <a:t>SW treatment </a:t>
            </a:r>
            <a:r>
              <a:rPr lang="en-US" dirty="0" smtClean="0">
                <a:sym typeface="Wingdings"/>
              </a:rPr>
              <a:t> increased </a:t>
            </a:r>
            <a:r>
              <a:rPr lang="en-US" dirty="0" err="1" smtClean="0">
                <a:sym typeface="Wingdings"/>
              </a:rPr>
              <a:t>colocalization</a:t>
            </a:r>
            <a:endParaRPr lang="en-US" dirty="0"/>
          </a:p>
        </p:txBody>
      </p:sp>
      <p:pic>
        <p:nvPicPr>
          <p:cNvPr id="16" name="Picture 15"/>
          <p:cNvPicPr>
            <a:picLocks noChangeAspect="1"/>
          </p:cNvPicPr>
          <p:nvPr/>
        </p:nvPicPr>
        <p:blipFill rotWithShape="1">
          <a:blip r:embed="rId5"/>
          <a:srcRect l="69349" t="4941" b="50610"/>
          <a:stretch/>
        </p:blipFill>
        <p:spPr>
          <a:xfrm>
            <a:off x="5583204" y="2829025"/>
            <a:ext cx="3218683" cy="2685793"/>
          </a:xfrm>
          <a:prstGeom prst="rect">
            <a:avLst/>
          </a:prstGeom>
        </p:spPr>
      </p:pic>
      <p:sp>
        <p:nvSpPr>
          <p:cNvPr id="3" name="TextBox 2"/>
          <p:cNvSpPr txBox="1"/>
          <p:nvPr/>
        </p:nvSpPr>
        <p:spPr>
          <a:xfrm>
            <a:off x="79760" y="635581"/>
            <a:ext cx="1474870" cy="369332"/>
          </a:xfrm>
          <a:prstGeom prst="rect">
            <a:avLst/>
          </a:prstGeom>
          <a:noFill/>
        </p:spPr>
        <p:txBody>
          <a:bodyPr wrap="none" rtlCol="0">
            <a:spAutoFit/>
          </a:bodyPr>
          <a:lstStyle/>
          <a:p>
            <a:r>
              <a:rPr lang="en-US" dirty="0" smtClean="0"/>
              <a:t>Green: f-actin</a:t>
            </a:r>
            <a:endParaRPr lang="en-US" dirty="0"/>
          </a:p>
        </p:txBody>
      </p:sp>
      <p:sp>
        <p:nvSpPr>
          <p:cNvPr id="5" name="TextBox 4"/>
          <p:cNvSpPr txBox="1"/>
          <p:nvPr/>
        </p:nvSpPr>
        <p:spPr>
          <a:xfrm>
            <a:off x="5904746" y="6156862"/>
            <a:ext cx="3084273" cy="369332"/>
          </a:xfrm>
          <a:prstGeom prst="rect">
            <a:avLst/>
          </a:prstGeom>
          <a:noFill/>
        </p:spPr>
        <p:txBody>
          <a:bodyPr wrap="none" rtlCol="0">
            <a:spAutoFit/>
          </a:bodyPr>
          <a:lstStyle/>
          <a:p>
            <a:r>
              <a:rPr lang="en-US" dirty="0" err="1" smtClean="0"/>
              <a:t>Transwell</a:t>
            </a:r>
            <a:r>
              <a:rPr lang="en-US" dirty="0" smtClean="0"/>
              <a:t> coated with </a:t>
            </a:r>
            <a:r>
              <a:rPr lang="en-US" dirty="0" err="1" smtClean="0"/>
              <a:t>matrigel</a:t>
            </a:r>
            <a:endParaRPr lang="en-US" dirty="0"/>
          </a:p>
        </p:txBody>
      </p:sp>
      <p:sp>
        <p:nvSpPr>
          <p:cNvPr id="7" name="TextBox 6"/>
          <p:cNvSpPr txBox="1"/>
          <p:nvPr/>
        </p:nvSpPr>
        <p:spPr>
          <a:xfrm>
            <a:off x="7518384" y="5514818"/>
            <a:ext cx="1470635" cy="642044"/>
          </a:xfrm>
          <a:prstGeom prst="rect">
            <a:avLst/>
          </a:prstGeom>
          <a:noFill/>
        </p:spPr>
        <p:txBody>
          <a:bodyPr wrap="square" rtlCol="0">
            <a:spAutoFit/>
          </a:bodyPr>
          <a:lstStyle/>
          <a:p>
            <a:r>
              <a:rPr lang="en-US" dirty="0" smtClean="0"/>
              <a:t>CD151 transfected</a:t>
            </a:r>
            <a:endParaRPr lang="en-US" dirty="0"/>
          </a:p>
        </p:txBody>
      </p:sp>
    </p:spTree>
    <p:extLst>
      <p:ext uri="{BB962C8B-B14F-4D97-AF65-F5344CB8AC3E}">
        <p14:creationId xmlns:p14="http://schemas.microsoft.com/office/powerpoint/2010/main" val="276733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5"/>
            <a:ext cx="9143998" cy="635000"/>
          </a:xfrm>
        </p:spPr>
        <p:txBody>
          <a:bodyPr>
            <a:noAutofit/>
          </a:bodyPr>
          <a:lstStyle/>
          <a:p>
            <a:r>
              <a:rPr lang="en-US" sz="2300" dirty="0" smtClean="0"/>
              <a:t>β</a:t>
            </a:r>
            <a:r>
              <a:rPr lang="en-US" sz="2300" dirty="0"/>
              <a:t>-1,4-Galactosyltransferase III suppresses </a:t>
            </a:r>
            <a:r>
              <a:rPr lang="en-US" sz="2300" dirty="0" smtClean="0">
                <a:latin typeface="Symbol" charset="2"/>
                <a:cs typeface="Symbol" charset="2"/>
              </a:rPr>
              <a:t>b</a:t>
            </a:r>
            <a:r>
              <a:rPr lang="en-US" sz="2300" dirty="0" smtClean="0"/>
              <a:t>1 </a:t>
            </a:r>
            <a:r>
              <a:rPr lang="en-US" sz="2300" dirty="0"/>
              <a:t>integrin-mediated </a:t>
            </a:r>
            <a:r>
              <a:rPr lang="en-US" sz="2300" dirty="0" smtClean="0"/>
              <a:t>invasion</a:t>
            </a:r>
            <a:endParaRPr lang="en-US" sz="2300" dirty="0"/>
          </a:p>
        </p:txBody>
      </p:sp>
      <p:sp>
        <p:nvSpPr>
          <p:cNvPr id="4" name="TextBox 3"/>
          <p:cNvSpPr txBox="1"/>
          <p:nvPr/>
        </p:nvSpPr>
        <p:spPr>
          <a:xfrm>
            <a:off x="1249038" y="6551131"/>
            <a:ext cx="2585877" cy="307777"/>
          </a:xfrm>
          <a:prstGeom prst="rect">
            <a:avLst/>
          </a:prstGeom>
          <a:noFill/>
        </p:spPr>
        <p:txBody>
          <a:bodyPr wrap="none" rtlCol="0">
            <a:spAutoFit/>
          </a:bodyPr>
          <a:lstStyle/>
          <a:p>
            <a:r>
              <a:rPr lang="en-US" sz="1400" dirty="0" smtClean="0"/>
              <a:t>Chen et al., Carcinogenesis, 2014</a:t>
            </a:r>
            <a:endParaRPr lang="en-US" sz="1400" dirty="0"/>
          </a:p>
        </p:txBody>
      </p:sp>
      <p:sp>
        <p:nvSpPr>
          <p:cNvPr id="5" name="TextBox 4"/>
          <p:cNvSpPr txBox="1"/>
          <p:nvPr/>
        </p:nvSpPr>
        <p:spPr>
          <a:xfrm>
            <a:off x="-65685" y="715068"/>
            <a:ext cx="9405139" cy="369332"/>
          </a:xfrm>
          <a:prstGeom prst="rect">
            <a:avLst/>
          </a:prstGeom>
          <a:noFill/>
        </p:spPr>
        <p:txBody>
          <a:bodyPr wrap="none" rtlCol="0">
            <a:spAutoFit/>
          </a:bodyPr>
          <a:lstStyle/>
          <a:p>
            <a:r>
              <a:rPr lang="en-US" dirty="0"/>
              <a:t>β-1,4-Galactosyltransferases III (B4GALT3) </a:t>
            </a:r>
            <a:r>
              <a:rPr lang="en-US" dirty="0" smtClean="0"/>
              <a:t>catalyzes </a:t>
            </a:r>
            <a:r>
              <a:rPr lang="en-US" dirty="0"/>
              <a:t>the biosynthesis of poly-</a:t>
            </a:r>
            <a:r>
              <a:rPr lang="en-US" i="1" dirty="0"/>
              <a:t>N</a:t>
            </a:r>
            <a:r>
              <a:rPr lang="en-US" dirty="0"/>
              <a:t>-</a:t>
            </a:r>
            <a:r>
              <a:rPr lang="en-US" dirty="0" smtClean="0"/>
              <a:t>acetyl </a:t>
            </a:r>
            <a:r>
              <a:rPr lang="en-US" dirty="0" err="1"/>
              <a:t>lactosamines</a:t>
            </a:r>
            <a:r>
              <a:rPr lang="en-US" dirty="0"/>
              <a:t> </a:t>
            </a:r>
          </a:p>
        </p:txBody>
      </p:sp>
      <p:pic>
        <p:nvPicPr>
          <p:cNvPr id="6" name="Picture 5"/>
          <p:cNvPicPr>
            <a:picLocks noChangeAspect="1"/>
          </p:cNvPicPr>
          <p:nvPr/>
        </p:nvPicPr>
        <p:blipFill rotWithShape="1">
          <a:blip r:embed="rId3"/>
          <a:srcRect l="34168" t="4506" r="39731" b="50161"/>
          <a:stretch/>
        </p:blipFill>
        <p:spPr>
          <a:xfrm>
            <a:off x="132381" y="1018721"/>
            <a:ext cx="2386581" cy="2496839"/>
          </a:xfrm>
          <a:prstGeom prst="rect">
            <a:avLst/>
          </a:prstGeom>
        </p:spPr>
      </p:pic>
      <p:pic>
        <p:nvPicPr>
          <p:cNvPr id="9" name="Picture 8"/>
          <p:cNvPicPr>
            <a:picLocks noChangeAspect="1"/>
          </p:cNvPicPr>
          <p:nvPr/>
        </p:nvPicPr>
        <p:blipFill rotWithShape="1">
          <a:blip r:embed="rId4"/>
          <a:srcRect l="3331" t="58782" r="60490"/>
          <a:stretch/>
        </p:blipFill>
        <p:spPr>
          <a:xfrm>
            <a:off x="2587302" y="1133032"/>
            <a:ext cx="3308200" cy="2538170"/>
          </a:xfrm>
          <a:prstGeom prst="rect">
            <a:avLst/>
          </a:prstGeom>
        </p:spPr>
      </p:pic>
      <p:pic>
        <p:nvPicPr>
          <p:cNvPr id="10" name="Picture 9"/>
          <p:cNvPicPr>
            <a:picLocks noChangeAspect="1"/>
          </p:cNvPicPr>
          <p:nvPr/>
        </p:nvPicPr>
        <p:blipFill rotWithShape="1">
          <a:blip r:embed="rId4"/>
          <a:srcRect l="45724" t="57759"/>
          <a:stretch/>
        </p:blipFill>
        <p:spPr>
          <a:xfrm>
            <a:off x="9962335" y="1361484"/>
            <a:ext cx="4963018" cy="2601159"/>
          </a:xfrm>
          <a:prstGeom prst="rect">
            <a:avLst/>
          </a:prstGeom>
        </p:spPr>
      </p:pic>
      <p:sp>
        <p:nvSpPr>
          <p:cNvPr id="11" name="TextBox 10"/>
          <p:cNvSpPr txBox="1"/>
          <p:nvPr/>
        </p:nvSpPr>
        <p:spPr>
          <a:xfrm>
            <a:off x="3721718" y="1222995"/>
            <a:ext cx="1790674" cy="307777"/>
          </a:xfrm>
          <a:prstGeom prst="rect">
            <a:avLst/>
          </a:prstGeom>
          <a:noFill/>
        </p:spPr>
        <p:txBody>
          <a:bodyPr wrap="none" rtlCol="0">
            <a:spAutoFit/>
          </a:bodyPr>
          <a:lstStyle/>
          <a:p>
            <a:r>
              <a:rPr lang="en-US" sz="1400" dirty="0" smtClean="0"/>
              <a:t>Overexpress B4GALT3</a:t>
            </a:r>
            <a:endParaRPr lang="en-US" sz="1400" dirty="0"/>
          </a:p>
        </p:txBody>
      </p:sp>
      <p:sp>
        <p:nvSpPr>
          <p:cNvPr id="12" name="TextBox 11"/>
          <p:cNvSpPr txBox="1"/>
          <p:nvPr/>
        </p:nvSpPr>
        <p:spPr>
          <a:xfrm>
            <a:off x="5823270" y="1222995"/>
            <a:ext cx="3320728" cy="1200329"/>
          </a:xfrm>
          <a:prstGeom prst="rect">
            <a:avLst/>
          </a:prstGeom>
          <a:noFill/>
        </p:spPr>
        <p:txBody>
          <a:bodyPr wrap="square" rtlCol="0">
            <a:spAutoFit/>
          </a:bodyPr>
          <a:lstStyle/>
          <a:p>
            <a:r>
              <a:rPr lang="en-US" dirty="0" smtClean="0"/>
              <a:t>Also decreases adhesion to Lam, FN, CIV</a:t>
            </a:r>
          </a:p>
          <a:p>
            <a:r>
              <a:rPr lang="en-US" dirty="0" smtClean="0"/>
              <a:t>Opposite effect if you knockdown in high expressing cells</a:t>
            </a:r>
            <a:endParaRPr lang="en-US" dirty="0"/>
          </a:p>
        </p:txBody>
      </p:sp>
      <p:sp>
        <p:nvSpPr>
          <p:cNvPr id="7" name="TextBox 6"/>
          <p:cNvSpPr txBox="1"/>
          <p:nvPr/>
        </p:nvSpPr>
        <p:spPr>
          <a:xfrm>
            <a:off x="0" y="3403120"/>
            <a:ext cx="3349971" cy="923330"/>
          </a:xfrm>
          <a:prstGeom prst="rect">
            <a:avLst/>
          </a:prstGeom>
          <a:noFill/>
        </p:spPr>
        <p:txBody>
          <a:bodyPr wrap="square" rtlCol="0">
            <a:spAutoFit/>
          </a:bodyPr>
          <a:lstStyle/>
          <a:p>
            <a:r>
              <a:rPr lang="en-US" dirty="0" smtClean="0"/>
              <a:t>Higher B4GALT3 expression, better prognosis</a:t>
            </a:r>
          </a:p>
          <a:p>
            <a:r>
              <a:rPr lang="en-US" dirty="0" smtClean="0"/>
              <a:t>(IHC tissue microarray)</a:t>
            </a:r>
            <a:endParaRPr lang="en-US" dirty="0"/>
          </a:p>
        </p:txBody>
      </p:sp>
      <p:sp>
        <p:nvSpPr>
          <p:cNvPr id="13" name="TextBox 12"/>
          <p:cNvSpPr txBox="1"/>
          <p:nvPr/>
        </p:nvSpPr>
        <p:spPr>
          <a:xfrm>
            <a:off x="91416" y="4706662"/>
            <a:ext cx="2495885" cy="1477328"/>
          </a:xfrm>
          <a:prstGeom prst="rect">
            <a:avLst/>
          </a:prstGeom>
          <a:noFill/>
        </p:spPr>
        <p:txBody>
          <a:bodyPr wrap="square" rtlCol="0">
            <a:spAutoFit/>
          </a:bodyPr>
          <a:lstStyle/>
          <a:p>
            <a:r>
              <a:rPr lang="en-US" dirty="0" err="1" smtClean="0"/>
              <a:t>Lectin</a:t>
            </a:r>
            <a:r>
              <a:rPr lang="en-US" dirty="0" smtClean="0"/>
              <a:t> </a:t>
            </a:r>
            <a:r>
              <a:rPr lang="en-US" dirty="0"/>
              <a:t>p</a:t>
            </a:r>
            <a:r>
              <a:rPr lang="en-US" dirty="0" smtClean="0"/>
              <a:t>ull down, Use </a:t>
            </a:r>
            <a:r>
              <a:rPr lang="en-US" dirty="0" err="1" smtClean="0"/>
              <a:t>PNGase</a:t>
            </a:r>
            <a:r>
              <a:rPr lang="en-US" dirty="0" smtClean="0"/>
              <a:t> F to remove N-</a:t>
            </a:r>
            <a:r>
              <a:rPr lang="en-US" dirty="0" err="1" smtClean="0"/>
              <a:t>Glycans</a:t>
            </a:r>
            <a:r>
              <a:rPr lang="en-US" dirty="0" smtClean="0"/>
              <a:t> </a:t>
            </a:r>
            <a:r>
              <a:rPr lang="en-US" dirty="0" smtClean="0">
                <a:sym typeface="Wingdings"/>
              </a:rPr>
              <a:t> no longer pull down b1 integrin</a:t>
            </a:r>
          </a:p>
          <a:p>
            <a:r>
              <a:rPr lang="en-US" dirty="0" smtClean="0">
                <a:sym typeface="Wingdings"/>
              </a:rPr>
              <a:t>LEL: b1-4 linkages</a:t>
            </a:r>
            <a:endParaRPr lang="en-US" dirty="0"/>
          </a:p>
        </p:txBody>
      </p:sp>
      <p:pic>
        <p:nvPicPr>
          <p:cNvPr id="15" name="Picture 14"/>
          <p:cNvPicPr>
            <a:picLocks noChangeAspect="1"/>
          </p:cNvPicPr>
          <p:nvPr/>
        </p:nvPicPr>
        <p:blipFill rotWithShape="1">
          <a:blip r:embed="rId5"/>
          <a:srcRect t="57781" r="61187"/>
          <a:stretch/>
        </p:blipFill>
        <p:spPr>
          <a:xfrm>
            <a:off x="2484293" y="3885372"/>
            <a:ext cx="2962414" cy="2522482"/>
          </a:xfrm>
          <a:prstGeom prst="rect">
            <a:avLst/>
          </a:prstGeom>
        </p:spPr>
      </p:pic>
      <p:pic>
        <p:nvPicPr>
          <p:cNvPr id="16" name="Picture 15"/>
          <p:cNvPicPr>
            <a:picLocks noChangeAspect="1"/>
          </p:cNvPicPr>
          <p:nvPr/>
        </p:nvPicPr>
        <p:blipFill rotWithShape="1">
          <a:blip r:embed="rId6"/>
          <a:srcRect t="26648" r="74512" b="48374"/>
          <a:stretch/>
        </p:blipFill>
        <p:spPr>
          <a:xfrm>
            <a:off x="5895502" y="2919988"/>
            <a:ext cx="3025152" cy="3334615"/>
          </a:xfrm>
          <a:prstGeom prst="rect">
            <a:avLst/>
          </a:prstGeom>
        </p:spPr>
      </p:pic>
      <p:sp>
        <p:nvSpPr>
          <p:cNvPr id="17" name="TextBox 16"/>
          <p:cNvSpPr txBox="1"/>
          <p:nvPr/>
        </p:nvSpPr>
        <p:spPr>
          <a:xfrm>
            <a:off x="5556182" y="5785327"/>
            <a:ext cx="3631608" cy="646331"/>
          </a:xfrm>
          <a:prstGeom prst="rect">
            <a:avLst/>
          </a:prstGeom>
          <a:noFill/>
        </p:spPr>
        <p:txBody>
          <a:bodyPr wrap="square" rtlCol="0">
            <a:spAutoFit/>
          </a:bodyPr>
          <a:lstStyle/>
          <a:p>
            <a:r>
              <a:rPr lang="en-US" dirty="0" smtClean="0"/>
              <a:t>Similar effect in downstream molecules (</a:t>
            </a:r>
            <a:r>
              <a:rPr lang="en-US" dirty="0" err="1" smtClean="0"/>
              <a:t>pFAK</a:t>
            </a:r>
            <a:r>
              <a:rPr lang="en-US" dirty="0" smtClean="0"/>
              <a:t>, p-</a:t>
            </a:r>
            <a:r>
              <a:rPr lang="en-US" dirty="0" err="1" smtClean="0"/>
              <a:t>paxillin</a:t>
            </a:r>
            <a:r>
              <a:rPr lang="en-US" dirty="0" smtClean="0"/>
              <a:t>)</a:t>
            </a:r>
            <a:endParaRPr lang="en-US" dirty="0"/>
          </a:p>
        </p:txBody>
      </p:sp>
    </p:spTree>
    <p:extLst>
      <p:ext uri="{BB962C8B-B14F-4D97-AF65-F5344CB8AC3E}">
        <p14:creationId xmlns:p14="http://schemas.microsoft.com/office/powerpoint/2010/main" val="33489623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8" cy="946727"/>
          </a:xfrm>
        </p:spPr>
        <p:txBody>
          <a:bodyPr>
            <a:noAutofit/>
          </a:bodyPr>
          <a:lstStyle/>
          <a:p>
            <a:r>
              <a:rPr lang="en-US" sz="2300" dirty="0" smtClean="0"/>
              <a:t>Integrin </a:t>
            </a:r>
            <a:r>
              <a:rPr lang="en-US" sz="2300" dirty="0"/>
              <a:t>α5 suppresses the phosphorylation of </a:t>
            </a:r>
            <a:r>
              <a:rPr lang="en-US" sz="2300" dirty="0" smtClean="0"/>
              <a:t>EGFR via </a:t>
            </a:r>
            <a:r>
              <a:rPr lang="en-US" sz="2300" i="1" dirty="0"/>
              <a:t>N</a:t>
            </a:r>
            <a:r>
              <a:rPr lang="en-US" sz="2300" dirty="0"/>
              <a:t>-glycosylation </a:t>
            </a:r>
            <a:br>
              <a:rPr lang="en-US" sz="2300" dirty="0"/>
            </a:br>
            <a:endParaRPr lang="en-US" sz="2300" dirty="0"/>
          </a:p>
        </p:txBody>
      </p:sp>
      <p:sp>
        <p:nvSpPr>
          <p:cNvPr id="4" name="TextBox 3"/>
          <p:cNvSpPr txBox="1"/>
          <p:nvPr/>
        </p:nvSpPr>
        <p:spPr>
          <a:xfrm>
            <a:off x="1223818" y="6557941"/>
            <a:ext cx="1749911" cy="307777"/>
          </a:xfrm>
          <a:prstGeom prst="rect">
            <a:avLst/>
          </a:prstGeom>
          <a:noFill/>
        </p:spPr>
        <p:txBody>
          <a:bodyPr wrap="none" rtlCol="0">
            <a:spAutoFit/>
          </a:bodyPr>
          <a:lstStyle/>
          <a:p>
            <a:r>
              <a:rPr lang="en-US" sz="1400" dirty="0" smtClean="0"/>
              <a:t>Hang et al., JBC, 2015</a:t>
            </a:r>
            <a:endParaRPr lang="en-US" sz="1400" dirty="0"/>
          </a:p>
        </p:txBody>
      </p:sp>
      <p:sp>
        <p:nvSpPr>
          <p:cNvPr id="5" name="TextBox 4"/>
          <p:cNvSpPr txBox="1"/>
          <p:nvPr/>
        </p:nvSpPr>
        <p:spPr>
          <a:xfrm>
            <a:off x="1" y="697652"/>
            <a:ext cx="3230864" cy="1200329"/>
          </a:xfrm>
          <a:prstGeom prst="rect">
            <a:avLst/>
          </a:prstGeom>
          <a:noFill/>
        </p:spPr>
        <p:txBody>
          <a:bodyPr wrap="square" rtlCol="0">
            <a:spAutoFit/>
          </a:bodyPr>
          <a:lstStyle/>
          <a:p>
            <a:r>
              <a:rPr lang="en-US" dirty="0" smtClean="0"/>
              <a:t>CHO cells:</a:t>
            </a:r>
          </a:p>
          <a:p>
            <a:r>
              <a:rPr lang="en-US" dirty="0" smtClean="0"/>
              <a:t>-express EGFR</a:t>
            </a:r>
          </a:p>
          <a:p>
            <a:r>
              <a:rPr lang="en-US" dirty="0" smtClean="0"/>
              <a:t>-alpha5 or mutant alpha5 </a:t>
            </a:r>
            <a:r>
              <a:rPr lang="en-US" b="1" dirty="0" smtClean="0"/>
              <a:t>(S3-5</a:t>
            </a:r>
            <a:r>
              <a:rPr lang="en-US" dirty="0" smtClean="0"/>
              <a:t>, only 3 of 14 glycosylation sites)</a:t>
            </a:r>
            <a:endParaRPr lang="en-US" dirty="0"/>
          </a:p>
        </p:txBody>
      </p:sp>
      <p:pic>
        <p:nvPicPr>
          <p:cNvPr id="6" name="Picture 5" descr="Screen Shot 2015-11-23 at 10.18.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22333"/>
            <a:ext cx="3127817" cy="2771032"/>
          </a:xfrm>
          <a:prstGeom prst="rect">
            <a:avLst/>
          </a:prstGeom>
        </p:spPr>
      </p:pic>
      <p:pic>
        <p:nvPicPr>
          <p:cNvPr id="7" name="Picture 6" descr="Screen Shot 2015-11-23 at 10.17.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662" y="750789"/>
            <a:ext cx="4780932" cy="1759568"/>
          </a:xfrm>
          <a:prstGeom prst="rect">
            <a:avLst/>
          </a:prstGeom>
        </p:spPr>
      </p:pic>
      <p:pic>
        <p:nvPicPr>
          <p:cNvPr id="9" name="Picture 8" descr="Screen Shot 2015-11-23 at 10.19.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165" y="2510357"/>
            <a:ext cx="4300471" cy="3578254"/>
          </a:xfrm>
          <a:prstGeom prst="rect">
            <a:avLst/>
          </a:prstGeom>
        </p:spPr>
      </p:pic>
      <p:pic>
        <p:nvPicPr>
          <p:cNvPr id="11" name="Picture 10" descr="Screen Shot 2015-11-23 at 11.43.0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30" y="2275982"/>
            <a:ext cx="1391462" cy="582749"/>
          </a:xfrm>
          <a:prstGeom prst="rect">
            <a:avLst/>
          </a:prstGeom>
        </p:spPr>
      </p:pic>
      <p:sp>
        <p:nvSpPr>
          <p:cNvPr id="12" name="TextBox 11"/>
          <p:cNvSpPr txBox="1"/>
          <p:nvPr/>
        </p:nvSpPr>
        <p:spPr>
          <a:xfrm>
            <a:off x="2973729" y="5881661"/>
            <a:ext cx="6170271" cy="646331"/>
          </a:xfrm>
          <a:prstGeom prst="rect">
            <a:avLst/>
          </a:prstGeom>
          <a:noFill/>
        </p:spPr>
        <p:txBody>
          <a:bodyPr wrap="square" rtlCol="0">
            <a:spAutoFit/>
          </a:bodyPr>
          <a:lstStyle/>
          <a:p>
            <a:r>
              <a:rPr lang="en-US" dirty="0" smtClean="0"/>
              <a:t>Expression of WT a5 limits EGFR activation, </a:t>
            </a:r>
            <a:r>
              <a:rPr lang="en-US" dirty="0" err="1" smtClean="0"/>
              <a:t>glycoslyation</a:t>
            </a:r>
            <a:r>
              <a:rPr lang="en-US" dirty="0" smtClean="0"/>
              <a:t> mutant does not</a:t>
            </a:r>
            <a:endParaRPr lang="en-US" dirty="0"/>
          </a:p>
        </p:txBody>
      </p:sp>
      <p:pic>
        <p:nvPicPr>
          <p:cNvPr id="13" name="Picture 12" descr="Screen Shot 2015-11-23 at 10.28.2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2088" y="3394358"/>
            <a:ext cx="2081040" cy="2387075"/>
          </a:xfrm>
          <a:prstGeom prst="rect">
            <a:avLst/>
          </a:prstGeom>
        </p:spPr>
      </p:pic>
    </p:spTree>
    <p:extLst>
      <p:ext uri="{BB962C8B-B14F-4D97-AF65-F5344CB8AC3E}">
        <p14:creationId xmlns:p14="http://schemas.microsoft.com/office/powerpoint/2010/main" val="796581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8" cy="946727"/>
          </a:xfrm>
        </p:spPr>
        <p:txBody>
          <a:bodyPr>
            <a:noAutofit/>
          </a:bodyPr>
          <a:lstStyle/>
          <a:p>
            <a:r>
              <a:rPr lang="en-US" sz="2300" dirty="0" smtClean="0"/>
              <a:t>Integrin </a:t>
            </a:r>
            <a:r>
              <a:rPr lang="en-US" sz="2300" dirty="0"/>
              <a:t>α5 suppresses the phosphorylation of </a:t>
            </a:r>
            <a:r>
              <a:rPr lang="en-US" sz="2300" dirty="0" smtClean="0"/>
              <a:t>EGFR via </a:t>
            </a:r>
            <a:r>
              <a:rPr lang="en-US" sz="2300" i="1" dirty="0"/>
              <a:t>N</a:t>
            </a:r>
            <a:r>
              <a:rPr lang="en-US" sz="2300" dirty="0"/>
              <a:t>-glycosylation </a:t>
            </a:r>
            <a:br>
              <a:rPr lang="en-US" sz="2300" dirty="0"/>
            </a:br>
            <a:endParaRPr lang="en-US" sz="2300" dirty="0"/>
          </a:p>
        </p:txBody>
      </p:sp>
      <p:sp>
        <p:nvSpPr>
          <p:cNvPr id="4" name="TextBox 3"/>
          <p:cNvSpPr txBox="1"/>
          <p:nvPr/>
        </p:nvSpPr>
        <p:spPr>
          <a:xfrm>
            <a:off x="1223818" y="6557941"/>
            <a:ext cx="1749911" cy="307777"/>
          </a:xfrm>
          <a:prstGeom prst="rect">
            <a:avLst/>
          </a:prstGeom>
          <a:noFill/>
        </p:spPr>
        <p:txBody>
          <a:bodyPr wrap="none" rtlCol="0">
            <a:spAutoFit/>
          </a:bodyPr>
          <a:lstStyle/>
          <a:p>
            <a:r>
              <a:rPr lang="en-US" sz="1400" dirty="0" smtClean="0"/>
              <a:t>Hang et al., JBC, 2015</a:t>
            </a:r>
            <a:endParaRPr lang="en-US" sz="1400" dirty="0"/>
          </a:p>
        </p:txBody>
      </p:sp>
      <p:pic>
        <p:nvPicPr>
          <p:cNvPr id="10" name="Picture 9" descr="Screen Shot 2015-11-23 at 10.27.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0" y="745288"/>
            <a:ext cx="4887085" cy="3835794"/>
          </a:xfrm>
          <a:prstGeom prst="rect">
            <a:avLst/>
          </a:prstGeom>
        </p:spPr>
      </p:pic>
      <p:pic>
        <p:nvPicPr>
          <p:cNvPr id="8" name="Picture 7" descr="Screen Shot 2015-11-23 at 10.28.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791" y="4596698"/>
            <a:ext cx="5867400" cy="2298700"/>
          </a:xfrm>
          <a:prstGeom prst="rect">
            <a:avLst/>
          </a:prstGeom>
        </p:spPr>
      </p:pic>
      <p:sp>
        <p:nvSpPr>
          <p:cNvPr id="11" name="Rectangle 10"/>
          <p:cNvSpPr/>
          <p:nvPr/>
        </p:nvSpPr>
        <p:spPr>
          <a:xfrm>
            <a:off x="6939603" y="6557941"/>
            <a:ext cx="1073134" cy="2837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0321" y="5402324"/>
            <a:ext cx="2593408" cy="923330"/>
          </a:xfrm>
          <a:prstGeom prst="rect">
            <a:avLst/>
          </a:prstGeom>
          <a:noFill/>
        </p:spPr>
        <p:txBody>
          <a:bodyPr wrap="square" rtlCol="0">
            <a:spAutoFit/>
          </a:bodyPr>
          <a:lstStyle/>
          <a:p>
            <a:r>
              <a:rPr lang="en-US" dirty="0" smtClean="0"/>
              <a:t>Restoring sites 10-14 completely restores cells to WT state</a:t>
            </a:r>
            <a:endParaRPr lang="en-US" dirty="0"/>
          </a:p>
        </p:txBody>
      </p:sp>
      <p:sp>
        <p:nvSpPr>
          <p:cNvPr id="13" name="TextBox 12"/>
          <p:cNvSpPr txBox="1"/>
          <p:nvPr/>
        </p:nvSpPr>
        <p:spPr>
          <a:xfrm>
            <a:off x="5631317" y="1203352"/>
            <a:ext cx="3303790" cy="1477328"/>
          </a:xfrm>
          <a:prstGeom prst="rect">
            <a:avLst/>
          </a:prstGeom>
          <a:noFill/>
        </p:spPr>
        <p:txBody>
          <a:bodyPr wrap="square" rtlCol="0">
            <a:spAutoFit/>
          </a:bodyPr>
          <a:lstStyle/>
          <a:p>
            <a:pPr marL="285750" indent="-285750">
              <a:buFont typeface="Arial"/>
              <a:buChar char="•"/>
            </a:pPr>
            <a:r>
              <a:rPr lang="en-US" dirty="0" smtClean="0"/>
              <a:t>EGFR and a5 associate together more in WT cells</a:t>
            </a:r>
          </a:p>
          <a:p>
            <a:pPr marL="285750" indent="-285750">
              <a:buFont typeface="Arial"/>
              <a:buChar char="•"/>
            </a:pPr>
            <a:r>
              <a:rPr lang="en-US" dirty="0" smtClean="0"/>
              <a:t>Affects localization, complex formation on membrane, recycling</a:t>
            </a:r>
            <a:endParaRPr lang="en-US" dirty="0"/>
          </a:p>
        </p:txBody>
      </p:sp>
    </p:spTree>
    <p:extLst>
      <p:ext uri="{BB962C8B-B14F-4D97-AF65-F5344CB8AC3E}">
        <p14:creationId xmlns:p14="http://schemas.microsoft.com/office/powerpoint/2010/main" val="31873965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Symbol" charset="2"/>
                <a:cs typeface="Symbol" charset="2"/>
              </a:rPr>
              <a:t>b</a:t>
            </a:r>
            <a:r>
              <a:rPr lang="en-US" sz="2400" dirty="0" smtClean="0"/>
              <a:t>1 integrin glycosylation mediated by TGF</a:t>
            </a:r>
            <a:r>
              <a:rPr lang="en-US" sz="2400" dirty="0">
                <a:latin typeface="Symbol" charset="2"/>
                <a:cs typeface="Symbol" charset="2"/>
              </a:rPr>
              <a:t>b</a:t>
            </a:r>
            <a:r>
              <a:rPr lang="en-US" sz="2400" dirty="0" smtClean="0"/>
              <a:t>1 signaling through </a:t>
            </a:r>
            <a:r>
              <a:rPr lang="en-US" sz="2400" dirty="0" err="1" smtClean="0"/>
              <a:t>Ras</a:t>
            </a:r>
            <a:endParaRPr lang="en-US" sz="2400" dirty="0"/>
          </a:p>
        </p:txBody>
      </p:sp>
      <p:sp>
        <p:nvSpPr>
          <p:cNvPr id="4" name="TextBox 3"/>
          <p:cNvSpPr txBox="1"/>
          <p:nvPr/>
        </p:nvSpPr>
        <p:spPr>
          <a:xfrm>
            <a:off x="1380633" y="6563364"/>
            <a:ext cx="2249334" cy="307777"/>
          </a:xfrm>
          <a:prstGeom prst="rect">
            <a:avLst/>
          </a:prstGeom>
          <a:noFill/>
        </p:spPr>
        <p:txBody>
          <a:bodyPr wrap="none" rtlCol="0">
            <a:spAutoFit/>
          </a:bodyPr>
          <a:lstStyle/>
          <a:p>
            <a:r>
              <a:rPr lang="en-US" sz="1400" dirty="0" err="1" smtClean="0"/>
              <a:t>Bellis</a:t>
            </a:r>
            <a:r>
              <a:rPr lang="en-US" sz="1400" dirty="0" smtClean="0"/>
              <a:t> et al., J Cell </a:t>
            </a:r>
            <a:r>
              <a:rPr lang="en-US" sz="1400" dirty="0" err="1" smtClean="0"/>
              <a:t>Phys</a:t>
            </a:r>
            <a:r>
              <a:rPr lang="en-US" sz="1400" dirty="0" smtClean="0"/>
              <a:t>, 1999</a:t>
            </a:r>
            <a:endParaRPr lang="en-US" sz="1400" dirty="0"/>
          </a:p>
        </p:txBody>
      </p:sp>
      <p:sp>
        <p:nvSpPr>
          <p:cNvPr id="6" name="TextBox 5"/>
          <p:cNvSpPr txBox="1"/>
          <p:nvPr/>
        </p:nvSpPr>
        <p:spPr>
          <a:xfrm>
            <a:off x="0" y="658091"/>
            <a:ext cx="3483496" cy="369332"/>
          </a:xfrm>
          <a:prstGeom prst="rect">
            <a:avLst/>
          </a:prstGeom>
          <a:noFill/>
        </p:spPr>
        <p:txBody>
          <a:bodyPr wrap="none" rtlCol="0">
            <a:spAutoFit/>
          </a:bodyPr>
          <a:lstStyle/>
          <a:p>
            <a:r>
              <a:rPr lang="en-US" dirty="0" smtClean="0"/>
              <a:t>N17Ras: dominant negative variant</a:t>
            </a:r>
            <a:endParaRPr lang="en-US" dirty="0"/>
          </a:p>
        </p:txBody>
      </p:sp>
      <p:sp>
        <p:nvSpPr>
          <p:cNvPr id="3" name="TextBox 2"/>
          <p:cNvSpPr txBox="1"/>
          <p:nvPr/>
        </p:nvSpPr>
        <p:spPr>
          <a:xfrm>
            <a:off x="1380633" y="1146701"/>
            <a:ext cx="787107" cy="369332"/>
          </a:xfrm>
          <a:prstGeom prst="rect">
            <a:avLst/>
          </a:prstGeom>
          <a:noFill/>
        </p:spPr>
        <p:txBody>
          <a:bodyPr wrap="none" rtlCol="0">
            <a:spAutoFit/>
          </a:bodyPr>
          <a:lstStyle/>
          <a:p>
            <a:r>
              <a:rPr lang="en-US" dirty="0" smtClean="0"/>
              <a:t>TGFb1</a:t>
            </a:r>
            <a:endParaRPr lang="en-US" dirty="0"/>
          </a:p>
        </p:txBody>
      </p:sp>
      <p:cxnSp>
        <p:nvCxnSpPr>
          <p:cNvPr id="7" name="Straight Arrow Connector 6"/>
          <p:cNvCxnSpPr/>
          <p:nvPr/>
        </p:nvCxnSpPr>
        <p:spPr>
          <a:xfrm flipH="1">
            <a:off x="2182514" y="2192102"/>
            <a:ext cx="4395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741227" y="1516033"/>
            <a:ext cx="0" cy="4507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70071" y="1966744"/>
            <a:ext cx="912442" cy="369332"/>
          </a:xfrm>
          <a:prstGeom prst="rect">
            <a:avLst/>
          </a:prstGeom>
          <a:noFill/>
        </p:spPr>
        <p:txBody>
          <a:bodyPr wrap="none" rtlCol="0">
            <a:spAutoFit/>
          </a:bodyPr>
          <a:lstStyle/>
          <a:p>
            <a:r>
              <a:rPr lang="en-US" dirty="0" smtClean="0"/>
              <a:t>TGFbR2</a:t>
            </a:r>
            <a:endParaRPr lang="en-US" dirty="0"/>
          </a:p>
        </p:txBody>
      </p:sp>
      <p:sp>
        <p:nvSpPr>
          <p:cNvPr id="13" name="TextBox 12"/>
          <p:cNvSpPr txBox="1"/>
          <p:nvPr/>
        </p:nvSpPr>
        <p:spPr>
          <a:xfrm>
            <a:off x="2601597" y="2007436"/>
            <a:ext cx="912442" cy="369332"/>
          </a:xfrm>
          <a:prstGeom prst="rect">
            <a:avLst/>
          </a:prstGeom>
          <a:noFill/>
        </p:spPr>
        <p:txBody>
          <a:bodyPr wrap="none" rtlCol="0">
            <a:spAutoFit/>
          </a:bodyPr>
          <a:lstStyle/>
          <a:p>
            <a:r>
              <a:rPr lang="en-US" dirty="0" smtClean="0"/>
              <a:t>TGFbR1</a:t>
            </a:r>
            <a:endParaRPr lang="en-US" dirty="0"/>
          </a:p>
        </p:txBody>
      </p:sp>
      <p:cxnSp>
        <p:nvCxnSpPr>
          <p:cNvPr id="14" name="Straight Arrow Connector 13"/>
          <p:cNvCxnSpPr/>
          <p:nvPr/>
        </p:nvCxnSpPr>
        <p:spPr>
          <a:xfrm flipH="1">
            <a:off x="1380633" y="2766587"/>
            <a:ext cx="954659" cy="4507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08934" y="2397255"/>
            <a:ext cx="1584989" cy="369332"/>
          </a:xfrm>
          <a:prstGeom prst="rect">
            <a:avLst/>
          </a:prstGeom>
          <a:noFill/>
        </p:spPr>
        <p:txBody>
          <a:bodyPr wrap="none" rtlCol="0">
            <a:spAutoFit/>
          </a:bodyPr>
          <a:lstStyle/>
          <a:p>
            <a:r>
              <a:rPr lang="en-US" dirty="0" smtClean="0"/>
              <a:t>R1-R2 complex</a:t>
            </a:r>
            <a:endParaRPr lang="en-US" dirty="0"/>
          </a:p>
        </p:txBody>
      </p:sp>
      <p:cxnSp>
        <p:nvCxnSpPr>
          <p:cNvPr id="17" name="Straight Arrow Connector 16"/>
          <p:cNvCxnSpPr/>
          <p:nvPr/>
        </p:nvCxnSpPr>
        <p:spPr>
          <a:xfrm>
            <a:off x="2618411" y="2766587"/>
            <a:ext cx="895628" cy="4507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42419" y="3278760"/>
            <a:ext cx="1838965" cy="646331"/>
          </a:xfrm>
          <a:prstGeom prst="rect">
            <a:avLst/>
          </a:prstGeom>
          <a:noFill/>
        </p:spPr>
        <p:txBody>
          <a:bodyPr wrap="none" rtlCol="0">
            <a:spAutoFit/>
          </a:bodyPr>
          <a:lstStyle/>
          <a:p>
            <a:pPr algn="ctr"/>
            <a:r>
              <a:rPr lang="en-US" dirty="0" smtClean="0"/>
              <a:t>SMAD family</a:t>
            </a:r>
          </a:p>
          <a:p>
            <a:pPr algn="ctr"/>
            <a:r>
              <a:rPr lang="en-US" b="1" dirty="0" smtClean="0"/>
              <a:t>Primary pathway</a:t>
            </a:r>
            <a:endParaRPr lang="en-US" b="1" dirty="0"/>
          </a:p>
        </p:txBody>
      </p:sp>
      <p:sp>
        <p:nvSpPr>
          <p:cNvPr id="20" name="TextBox 19"/>
          <p:cNvSpPr txBox="1"/>
          <p:nvPr/>
        </p:nvSpPr>
        <p:spPr>
          <a:xfrm>
            <a:off x="3265544" y="3278760"/>
            <a:ext cx="510852" cy="369332"/>
          </a:xfrm>
          <a:prstGeom prst="rect">
            <a:avLst/>
          </a:prstGeom>
          <a:noFill/>
        </p:spPr>
        <p:txBody>
          <a:bodyPr wrap="none" rtlCol="0">
            <a:spAutoFit/>
          </a:bodyPr>
          <a:lstStyle/>
          <a:p>
            <a:r>
              <a:rPr lang="en-US" dirty="0" err="1" smtClean="0"/>
              <a:t>Ras</a:t>
            </a:r>
            <a:endParaRPr lang="en-US" dirty="0"/>
          </a:p>
        </p:txBody>
      </p:sp>
      <p:sp>
        <p:nvSpPr>
          <p:cNvPr id="21" name="TextBox 20"/>
          <p:cNvSpPr txBox="1"/>
          <p:nvPr/>
        </p:nvSpPr>
        <p:spPr>
          <a:xfrm>
            <a:off x="307276" y="5200950"/>
            <a:ext cx="3796170" cy="923330"/>
          </a:xfrm>
          <a:prstGeom prst="rect">
            <a:avLst/>
          </a:prstGeom>
          <a:noFill/>
        </p:spPr>
        <p:txBody>
          <a:bodyPr wrap="square" rtlCol="0">
            <a:spAutoFit/>
          </a:bodyPr>
          <a:lstStyle/>
          <a:p>
            <a:r>
              <a:rPr lang="en-US" dirty="0" smtClean="0"/>
              <a:t>Functionally: </a:t>
            </a:r>
            <a:r>
              <a:rPr lang="en-US" dirty="0" err="1" smtClean="0"/>
              <a:t>TGFb</a:t>
            </a:r>
            <a:r>
              <a:rPr lang="en-US" dirty="0" smtClean="0"/>
              <a:t> stimulation  alters proliferation, differentiation, cell-matrix adhesion, matrix production</a:t>
            </a:r>
            <a:endParaRPr lang="en-US" dirty="0"/>
          </a:p>
        </p:txBody>
      </p:sp>
      <p:cxnSp>
        <p:nvCxnSpPr>
          <p:cNvPr id="22" name="Straight Arrow Connector 21"/>
          <p:cNvCxnSpPr/>
          <p:nvPr/>
        </p:nvCxnSpPr>
        <p:spPr>
          <a:xfrm>
            <a:off x="3517076" y="3668579"/>
            <a:ext cx="0" cy="4507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519657" y="4179334"/>
            <a:ext cx="2028057" cy="369332"/>
          </a:xfrm>
          <a:prstGeom prst="rect">
            <a:avLst/>
          </a:prstGeom>
          <a:noFill/>
        </p:spPr>
        <p:txBody>
          <a:bodyPr wrap="none" rtlCol="0">
            <a:spAutoFit/>
          </a:bodyPr>
          <a:lstStyle/>
          <a:p>
            <a:r>
              <a:rPr lang="en-US" dirty="0" smtClean="0"/>
              <a:t>Integrin maturation</a:t>
            </a:r>
            <a:endParaRPr lang="en-US" dirty="0"/>
          </a:p>
        </p:txBody>
      </p:sp>
      <p:sp>
        <p:nvSpPr>
          <p:cNvPr id="25" name="Multiply 24"/>
          <p:cNvSpPr/>
          <p:nvPr/>
        </p:nvSpPr>
        <p:spPr>
          <a:xfrm>
            <a:off x="3056839" y="3062335"/>
            <a:ext cx="914400" cy="914400"/>
          </a:xfrm>
          <a:prstGeom prst="mathMultiply">
            <a:avLst>
              <a:gd name="adj1" fmla="val 7342"/>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3059876" y="3976735"/>
            <a:ext cx="914400" cy="914400"/>
          </a:xfrm>
          <a:prstGeom prst="mathMultiply">
            <a:avLst>
              <a:gd name="adj1" fmla="val 7342"/>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Screen Shot 2015-11-23 at 9.15.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756" y="785387"/>
            <a:ext cx="2501900" cy="1981200"/>
          </a:xfrm>
          <a:prstGeom prst="rect">
            <a:avLst/>
          </a:prstGeom>
        </p:spPr>
      </p:pic>
      <p:pic>
        <p:nvPicPr>
          <p:cNvPr id="28" name="Picture 27" descr="Screen Shot 2015-11-23 at 9.19.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756" y="893007"/>
            <a:ext cx="3162300" cy="1714500"/>
          </a:xfrm>
          <a:prstGeom prst="rect">
            <a:avLst/>
          </a:prstGeom>
        </p:spPr>
      </p:pic>
      <p:pic>
        <p:nvPicPr>
          <p:cNvPr id="29" name="Picture 28" descr="Screen Shot 2015-11-23 at 9.19.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200" y="4548666"/>
            <a:ext cx="5130800" cy="1739900"/>
          </a:xfrm>
          <a:prstGeom prst="rect">
            <a:avLst/>
          </a:prstGeom>
        </p:spPr>
      </p:pic>
      <p:sp>
        <p:nvSpPr>
          <p:cNvPr id="30" name="TextBox 29"/>
          <p:cNvSpPr txBox="1"/>
          <p:nvPr/>
        </p:nvSpPr>
        <p:spPr>
          <a:xfrm>
            <a:off x="4189557" y="2909427"/>
            <a:ext cx="5002882" cy="646331"/>
          </a:xfrm>
          <a:prstGeom prst="rect">
            <a:avLst/>
          </a:prstGeom>
          <a:noFill/>
        </p:spPr>
        <p:txBody>
          <a:bodyPr wrap="square" rtlCol="0">
            <a:spAutoFit/>
          </a:bodyPr>
          <a:lstStyle/>
          <a:p>
            <a:r>
              <a:rPr lang="en-US" dirty="0" smtClean="0"/>
              <a:t>Not rescued by supplementing or </a:t>
            </a:r>
            <a:r>
              <a:rPr lang="en-US" dirty="0" err="1" smtClean="0"/>
              <a:t>autocrine</a:t>
            </a:r>
            <a:r>
              <a:rPr lang="en-US" dirty="0" smtClean="0"/>
              <a:t> TGFb1 in transfected cells like in control cells</a:t>
            </a:r>
            <a:endParaRPr lang="en-US" dirty="0"/>
          </a:p>
        </p:txBody>
      </p:sp>
    </p:spTree>
    <p:extLst>
      <p:ext uri="{BB962C8B-B14F-4D97-AF65-F5344CB8AC3E}">
        <p14:creationId xmlns:p14="http://schemas.microsoft.com/office/powerpoint/2010/main" val="3178047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Mass spec is the most accurate way to determine specific </a:t>
            </a:r>
            <a:r>
              <a:rPr lang="en-US" sz="2400" dirty="0" err="1"/>
              <a:t>glycans</a:t>
            </a:r>
            <a:endParaRPr lang="en-US" sz="2400" dirty="0"/>
          </a:p>
        </p:txBody>
      </p:sp>
      <p:pic>
        <p:nvPicPr>
          <p:cNvPr id="4" name="Picture 3"/>
          <p:cNvPicPr>
            <a:picLocks noChangeAspect="1"/>
          </p:cNvPicPr>
          <p:nvPr/>
        </p:nvPicPr>
        <p:blipFill>
          <a:blip r:embed="rId2"/>
          <a:stretch>
            <a:fillRect/>
          </a:stretch>
        </p:blipFill>
        <p:spPr>
          <a:xfrm>
            <a:off x="340919" y="2116363"/>
            <a:ext cx="8416269" cy="2303895"/>
          </a:xfrm>
          <a:prstGeom prst="rect">
            <a:avLst/>
          </a:prstGeom>
        </p:spPr>
      </p:pic>
    </p:spTree>
    <p:extLst>
      <p:ext uri="{BB962C8B-B14F-4D97-AF65-F5344CB8AC3E}">
        <p14:creationId xmlns:p14="http://schemas.microsoft.com/office/powerpoint/2010/main" val="30905547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Mass spec is the most accurate way to determine specific </a:t>
            </a:r>
            <a:r>
              <a:rPr lang="en-US" sz="2400" dirty="0" err="1" smtClean="0"/>
              <a:t>glycans</a:t>
            </a:r>
            <a:endParaRPr lang="en-US" sz="2400" dirty="0"/>
          </a:p>
        </p:txBody>
      </p:sp>
      <p:pic>
        <p:nvPicPr>
          <p:cNvPr id="4" name="Picture 3"/>
          <p:cNvPicPr>
            <a:picLocks noChangeAspect="1"/>
          </p:cNvPicPr>
          <p:nvPr/>
        </p:nvPicPr>
        <p:blipFill>
          <a:blip r:embed="rId3"/>
          <a:stretch>
            <a:fillRect/>
          </a:stretch>
        </p:blipFill>
        <p:spPr>
          <a:xfrm>
            <a:off x="134015" y="1540634"/>
            <a:ext cx="4162319" cy="4042871"/>
          </a:xfrm>
          <a:prstGeom prst="rect">
            <a:avLst/>
          </a:prstGeom>
        </p:spPr>
      </p:pic>
      <p:pic>
        <p:nvPicPr>
          <p:cNvPr id="5" name="Picture 4"/>
          <p:cNvPicPr>
            <a:picLocks noChangeAspect="1"/>
          </p:cNvPicPr>
          <p:nvPr/>
        </p:nvPicPr>
        <p:blipFill>
          <a:blip r:embed="rId4"/>
          <a:stretch>
            <a:fillRect/>
          </a:stretch>
        </p:blipFill>
        <p:spPr>
          <a:xfrm>
            <a:off x="4422593" y="1615330"/>
            <a:ext cx="4664041" cy="4042871"/>
          </a:xfrm>
          <a:prstGeom prst="rect">
            <a:avLst/>
          </a:prstGeom>
        </p:spPr>
      </p:pic>
      <p:sp>
        <p:nvSpPr>
          <p:cNvPr id="6" name="TextBox 5"/>
          <p:cNvSpPr txBox="1"/>
          <p:nvPr/>
        </p:nvSpPr>
        <p:spPr>
          <a:xfrm>
            <a:off x="952452" y="840327"/>
            <a:ext cx="2440016" cy="369332"/>
          </a:xfrm>
          <a:prstGeom prst="rect">
            <a:avLst/>
          </a:prstGeom>
          <a:noFill/>
        </p:spPr>
        <p:txBody>
          <a:bodyPr wrap="none" rtlCol="0">
            <a:spAutoFit/>
          </a:bodyPr>
          <a:lstStyle/>
          <a:p>
            <a:r>
              <a:rPr lang="en-US" dirty="0" smtClean="0"/>
              <a:t>WM35 (non-metastatic)</a:t>
            </a:r>
            <a:endParaRPr lang="en-US" dirty="0"/>
          </a:p>
        </p:txBody>
      </p:sp>
      <p:sp>
        <p:nvSpPr>
          <p:cNvPr id="7" name="TextBox 6"/>
          <p:cNvSpPr txBox="1"/>
          <p:nvPr/>
        </p:nvSpPr>
        <p:spPr>
          <a:xfrm>
            <a:off x="5938814" y="840327"/>
            <a:ext cx="1852904" cy="369332"/>
          </a:xfrm>
          <a:prstGeom prst="rect">
            <a:avLst/>
          </a:prstGeom>
          <a:noFill/>
        </p:spPr>
        <p:txBody>
          <a:bodyPr wrap="none" rtlCol="0">
            <a:spAutoFit/>
          </a:bodyPr>
          <a:lstStyle/>
          <a:p>
            <a:r>
              <a:rPr lang="en-US" dirty="0" smtClean="0"/>
              <a:t>A375 (metastatic)</a:t>
            </a:r>
            <a:endParaRPr lang="en-US" dirty="0"/>
          </a:p>
        </p:txBody>
      </p:sp>
      <p:sp>
        <p:nvSpPr>
          <p:cNvPr id="8" name="TextBox 7"/>
          <p:cNvSpPr txBox="1"/>
          <p:nvPr/>
        </p:nvSpPr>
        <p:spPr>
          <a:xfrm>
            <a:off x="354835" y="1540634"/>
            <a:ext cx="412230" cy="369332"/>
          </a:xfrm>
          <a:prstGeom prst="rect">
            <a:avLst/>
          </a:prstGeom>
          <a:noFill/>
        </p:spPr>
        <p:txBody>
          <a:bodyPr wrap="none" rtlCol="0">
            <a:spAutoFit/>
          </a:bodyPr>
          <a:lstStyle/>
          <a:p>
            <a:r>
              <a:rPr lang="en-US" dirty="0" smtClean="0"/>
              <a:t>a3</a:t>
            </a:r>
            <a:endParaRPr lang="en-US" dirty="0"/>
          </a:p>
        </p:txBody>
      </p:sp>
      <p:sp>
        <p:nvSpPr>
          <p:cNvPr id="9" name="TextBox 8"/>
          <p:cNvSpPr txBox="1"/>
          <p:nvPr/>
        </p:nvSpPr>
        <p:spPr>
          <a:xfrm>
            <a:off x="354835" y="3637269"/>
            <a:ext cx="422937" cy="369332"/>
          </a:xfrm>
          <a:prstGeom prst="rect">
            <a:avLst/>
          </a:prstGeom>
          <a:noFill/>
        </p:spPr>
        <p:txBody>
          <a:bodyPr wrap="none" rtlCol="0">
            <a:spAutoFit/>
          </a:bodyPr>
          <a:lstStyle/>
          <a:p>
            <a:r>
              <a:rPr lang="en-US" dirty="0" smtClean="0"/>
              <a:t>b1</a:t>
            </a:r>
            <a:endParaRPr lang="en-US" dirty="0"/>
          </a:p>
        </p:txBody>
      </p:sp>
      <p:sp>
        <p:nvSpPr>
          <p:cNvPr id="10" name="TextBox 9"/>
          <p:cNvSpPr txBox="1"/>
          <p:nvPr/>
        </p:nvSpPr>
        <p:spPr>
          <a:xfrm>
            <a:off x="4594178" y="1540634"/>
            <a:ext cx="412230" cy="369332"/>
          </a:xfrm>
          <a:prstGeom prst="rect">
            <a:avLst/>
          </a:prstGeom>
          <a:noFill/>
        </p:spPr>
        <p:txBody>
          <a:bodyPr wrap="none" rtlCol="0">
            <a:spAutoFit/>
          </a:bodyPr>
          <a:lstStyle/>
          <a:p>
            <a:r>
              <a:rPr lang="en-US" dirty="0" smtClean="0"/>
              <a:t>a3</a:t>
            </a:r>
            <a:endParaRPr lang="en-US" dirty="0"/>
          </a:p>
        </p:txBody>
      </p:sp>
      <p:sp>
        <p:nvSpPr>
          <p:cNvPr id="11" name="TextBox 10"/>
          <p:cNvSpPr txBox="1"/>
          <p:nvPr/>
        </p:nvSpPr>
        <p:spPr>
          <a:xfrm>
            <a:off x="4594178" y="3622742"/>
            <a:ext cx="422937" cy="369332"/>
          </a:xfrm>
          <a:prstGeom prst="rect">
            <a:avLst/>
          </a:prstGeom>
          <a:noFill/>
        </p:spPr>
        <p:txBody>
          <a:bodyPr wrap="none" rtlCol="0">
            <a:spAutoFit/>
          </a:bodyPr>
          <a:lstStyle/>
          <a:p>
            <a:r>
              <a:rPr lang="en-US" dirty="0" smtClean="0"/>
              <a:t>b1</a:t>
            </a:r>
            <a:endParaRPr lang="en-US" dirty="0"/>
          </a:p>
        </p:txBody>
      </p:sp>
      <p:sp>
        <p:nvSpPr>
          <p:cNvPr id="12" name="TextBox 11"/>
          <p:cNvSpPr txBox="1"/>
          <p:nvPr/>
        </p:nvSpPr>
        <p:spPr>
          <a:xfrm>
            <a:off x="1501948" y="6563364"/>
            <a:ext cx="2766728" cy="307777"/>
          </a:xfrm>
          <a:prstGeom prst="rect">
            <a:avLst/>
          </a:prstGeom>
          <a:noFill/>
        </p:spPr>
        <p:txBody>
          <a:bodyPr wrap="none" rtlCol="0">
            <a:spAutoFit/>
          </a:bodyPr>
          <a:lstStyle/>
          <a:p>
            <a:r>
              <a:rPr lang="en-US" sz="1400" dirty="0" err="1" smtClean="0"/>
              <a:t>Pochec</a:t>
            </a:r>
            <a:r>
              <a:rPr lang="en-US" sz="1400" dirty="0" smtClean="0"/>
              <a:t> </a:t>
            </a:r>
            <a:r>
              <a:rPr lang="en-US" sz="1400" dirty="0" err="1" smtClean="0"/>
              <a:t>Biochim</a:t>
            </a:r>
            <a:r>
              <a:rPr lang="en-US" sz="1400" dirty="0" smtClean="0"/>
              <a:t> </a:t>
            </a:r>
            <a:r>
              <a:rPr lang="en-US" sz="1400" dirty="0" err="1" smtClean="0"/>
              <a:t>Biophys</a:t>
            </a:r>
            <a:r>
              <a:rPr lang="en-US" sz="1400" dirty="0" smtClean="0"/>
              <a:t> </a:t>
            </a:r>
            <a:r>
              <a:rPr lang="en-US" sz="1400" dirty="0" err="1" smtClean="0"/>
              <a:t>Acta</a:t>
            </a:r>
            <a:r>
              <a:rPr lang="en-US" sz="1400" dirty="0" smtClean="0"/>
              <a:t>, 2003</a:t>
            </a:r>
            <a:endParaRPr lang="en-US" sz="1400" dirty="0"/>
          </a:p>
        </p:txBody>
      </p:sp>
    </p:spTree>
    <p:extLst>
      <p:ext uri="{BB962C8B-B14F-4D97-AF65-F5344CB8AC3E}">
        <p14:creationId xmlns:p14="http://schemas.microsoft.com/office/powerpoint/2010/main" val="35237718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Conclusions</a:t>
            </a:r>
            <a:endParaRPr lang="en-US" dirty="0"/>
          </a:p>
        </p:txBody>
      </p:sp>
      <p:sp>
        <p:nvSpPr>
          <p:cNvPr id="3" name="Content Placeholder 2"/>
          <p:cNvSpPr>
            <a:spLocks noGrp="1"/>
          </p:cNvSpPr>
          <p:nvPr>
            <p:ph idx="1"/>
          </p:nvPr>
        </p:nvSpPr>
        <p:spPr>
          <a:xfrm>
            <a:off x="356410" y="728134"/>
            <a:ext cx="8452468" cy="1954980"/>
          </a:xfrm>
        </p:spPr>
        <p:txBody>
          <a:bodyPr>
            <a:noAutofit/>
          </a:bodyPr>
          <a:lstStyle/>
          <a:p>
            <a:r>
              <a:rPr lang="en-US" sz="2400" dirty="0" smtClean="0"/>
              <a:t>Glycosylation is complex, yet specific</a:t>
            </a:r>
          </a:p>
          <a:p>
            <a:r>
              <a:rPr lang="en-US" sz="2400" dirty="0" smtClean="0"/>
              <a:t>Easy to compare global changes (eliminate all N-glycosylation), harder to determine effect of specific sites, specific oligosaccharides on specific proteins in living cells</a:t>
            </a:r>
          </a:p>
          <a:p>
            <a:r>
              <a:rPr lang="en-US" sz="2400" dirty="0" smtClean="0"/>
              <a:t>Can either promote or inhibit function or phenotype</a:t>
            </a:r>
            <a:endParaRPr lang="en-US" sz="2400" dirty="0"/>
          </a:p>
        </p:txBody>
      </p:sp>
      <p:pic>
        <p:nvPicPr>
          <p:cNvPr id="4" name="Picture 3" descr="Screen Shot 2015-11-19 at 7.41.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2716979"/>
            <a:ext cx="6096000" cy="4174887"/>
          </a:xfrm>
          <a:prstGeom prst="rect">
            <a:avLst/>
          </a:prstGeom>
        </p:spPr>
      </p:pic>
    </p:spTree>
    <p:extLst>
      <p:ext uri="{BB962C8B-B14F-4D97-AF65-F5344CB8AC3E}">
        <p14:creationId xmlns:p14="http://schemas.microsoft.com/office/powerpoint/2010/main" val="26432925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Post-Translational Modifications Increase Proteomic Diversity</a:t>
            </a:r>
            <a:endParaRPr lang="en-US" sz="2400" dirty="0"/>
          </a:p>
        </p:txBody>
      </p:sp>
      <p:pic>
        <p:nvPicPr>
          <p:cNvPr id="4" name="Picture 3"/>
          <p:cNvPicPr>
            <a:picLocks noChangeAspect="1"/>
          </p:cNvPicPr>
          <p:nvPr/>
        </p:nvPicPr>
        <p:blipFill>
          <a:blip r:embed="rId3"/>
          <a:stretch>
            <a:fillRect/>
          </a:stretch>
        </p:blipFill>
        <p:spPr>
          <a:xfrm>
            <a:off x="444500" y="801411"/>
            <a:ext cx="8255000" cy="4406900"/>
          </a:xfrm>
          <a:prstGeom prst="rect">
            <a:avLst/>
          </a:prstGeom>
        </p:spPr>
      </p:pic>
      <p:sp>
        <p:nvSpPr>
          <p:cNvPr id="5" name="TextBox 4"/>
          <p:cNvSpPr txBox="1"/>
          <p:nvPr/>
        </p:nvSpPr>
        <p:spPr>
          <a:xfrm>
            <a:off x="4602207" y="4963329"/>
            <a:ext cx="3229107" cy="1477328"/>
          </a:xfrm>
          <a:prstGeom prst="rect">
            <a:avLst/>
          </a:prstGeom>
          <a:noFill/>
        </p:spPr>
        <p:txBody>
          <a:bodyPr wrap="none" rtlCol="0">
            <a:spAutoFit/>
          </a:bodyPr>
          <a:lstStyle/>
          <a:p>
            <a:r>
              <a:rPr lang="en-US" dirty="0" smtClean="0"/>
              <a:t>Post-translational modifications:</a:t>
            </a:r>
          </a:p>
          <a:p>
            <a:pPr marL="285750" indent="-285750">
              <a:buFont typeface="Arial"/>
              <a:buChar char="•"/>
            </a:pPr>
            <a:r>
              <a:rPr lang="en-US" dirty="0" smtClean="0"/>
              <a:t>Phosphorylation</a:t>
            </a:r>
          </a:p>
          <a:p>
            <a:pPr marL="285750" indent="-285750">
              <a:buFont typeface="Arial"/>
              <a:buChar char="•"/>
            </a:pPr>
            <a:r>
              <a:rPr lang="en-US" dirty="0" smtClean="0"/>
              <a:t>Glycosylation</a:t>
            </a:r>
          </a:p>
          <a:p>
            <a:pPr marL="285750" indent="-285750">
              <a:buFont typeface="Arial"/>
              <a:buChar char="•"/>
            </a:pPr>
            <a:r>
              <a:rPr lang="en-US" dirty="0" err="1" smtClean="0"/>
              <a:t>Ubiquitination</a:t>
            </a:r>
            <a:endParaRPr lang="en-US" dirty="0" smtClean="0"/>
          </a:p>
          <a:p>
            <a:pPr marL="285750" indent="-285750">
              <a:buFont typeface="Arial"/>
              <a:buChar char="•"/>
            </a:pPr>
            <a:r>
              <a:rPr lang="en-US" dirty="0" smtClean="0"/>
              <a:t>S-</a:t>
            </a:r>
            <a:r>
              <a:rPr lang="en-US" dirty="0" err="1" smtClean="0"/>
              <a:t>Nitrosylation</a:t>
            </a:r>
            <a:endParaRPr lang="en-US" dirty="0"/>
          </a:p>
        </p:txBody>
      </p:sp>
      <p:sp>
        <p:nvSpPr>
          <p:cNvPr id="6" name="TextBox 5"/>
          <p:cNvSpPr txBox="1"/>
          <p:nvPr/>
        </p:nvSpPr>
        <p:spPr>
          <a:xfrm>
            <a:off x="6963127" y="5252097"/>
            <a:ext cx="1736373" cy="1200329"/>
          </a:xfrm>
          <a:prstGeom prst="rect">
            <a:avLst/>
          </a:prstGeom>
          <a:noFill/>
        </p:spPr>
        <p:txBody>
          <a:bodyPr wrap="none" rtlCol="0">
            <a:spAutoFit/>
          </a:bodyPr>
          <a:lstStyle/>
          <a:p>
            <a:pPr marL="285750" indent="-285750">
              <a:buFont typeface="Arial"/>
              <a:buChar char="•"/>
            </a:pPr>
            <a:r>
              <a:rPr lang="en-US" dirty="0" smtClean="0"/>
              <a:t>Methylation</a:t>
            </a:r>
          </a:p>
          <a:p>
            <a:pPr marL="285750" indent="-285750">
              <a:buFont typeface="Arial"/>
              <a:buChar char="•"/>
            </a:pPr>
            <a:r>
              <a:rPr lang="en-US" dirty="0" smtClean="0"/>
              <a:t>N-Acetylation</a:t>
            </a:r>
          </a:p>
          <a:p>
            <a:pPr marL="285750" indent="-285750">
              <a:buFont typeface="Arial"/>
              <a:buChar char="•"/>
            </a:pPr>
            <a:r>
              <a:rPr lang="en-US" dirty="0" err="1" smtClean="0"/>
              <a:t>Lipidation</a:t>
            </a:r>
            <a:endParaRPr lang="en-US" dirty="0" smtClean="0"/>
          </a:p>
          <a:p>
            <a:pPr marL="285750" indent="-285750">
              <a:buFont typeface="Arial"/>
              <a:buChar char="•"/>
            </a:pPr>
            <a:r>
              <a:rPr lang="en-US" dirty="0" smtClean="0"/>
              <a:t>Proteolysis</a:t>
            </a:r>
            <a:endParaRPr lang="en-US" dirty="0"/>
          </a:p>
        </p:txBody>
      </p:sp>
    </p:spTree>
    <p:extLst>
      <p:ext uri="{BB962C8B-B14F-4D97-AF65-F5344CB8AC3E}">
        <p14:creationId xmlns:p14="http://schemas.microsoft.com/office/powerpoint/2010/main" val="31049665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glycosylation?</a:t>
            </a:r>
            <a:endParaRPr lang="en-US" dirty="0"/>
          </a:p>
        </p:txBody>
      </p:sp>
      <p:sp>
        <p:nvSpPr>
          <p:cNvPr id="3" name="Content Placeholder 2"/>
          <p:cNvSpPr>
            <a:spLocks noGrp="1"/>
          </p:cNvSpPr>
          <p:nvPr>
            <p:ph idx="1"/>
          </p:nvPr>
        </p:nvSpPr>
        <p:spPr>
          <a:xfrm>
            <a:off x="457200" y="786544"/>
            <a:ext cx="8229600" cy="1283203"/>
          </a:xfrm>
        </p:spPr>
        <p:txBody>
          <a:bodyPr>
            <a:normAutofit fontScale="70000" lnSpcReduction="20000"/>
          </a:bodyPr>
          <a:lstStyle/>
          <a:p>
            <a:r>
              <a:rPr lang="en-US" dirty="0" smtClean="0"/>
              <a:t>Enzymatic addition of a carbohydrate to a protein, lipid, or other organic molecule (most often in ER or Golgi)</a:t>
            </a:r>
          </a:p>
          <a:p>
            <a:r>
              <a:rPr lang="en-US" dirty="0" smtClean="0"/>
              <a:t>Biological purpose: proper protein folding, chemical stability, diversity in proteome, function &amp; signaling</a:t>
            </a:r>
          </a:p>
        </p:txBody>
      </p:sp>
      <p:sp>
        <p:nvSpPr>
          <p:cNvPr id="4" name="TextBox 3"/>
          <p:cNvSpPr txBox="1"/>
          <p:nvPr/>
        </p:nvSpPr>
        <p:spPr>
          <a:xfrm>
            <a:off x="122125" y="2069747"/>
            <a:ext cx="4802208" cy="2369880"/>
          </a:xfrm>
          <a:prstGeom prst="rect">
            <a:avLst/>
          </a:prstGeom>
          <a:noFill/>
        </p:spPr>
        <p:txBody>
          <a:bodyPr wrap="square" rtlCol="0">
            <a:spAutoFit/>
          </a:bodyPr>
          <a:lstStyle/>
          <a:p>
            <a:r>
              <a:rPr lang="en-US" b="1" dirty="0" smtClean="0"/>
              <a:t>Many aspects of glycosylation can be varied </a:t>
            </a:r>
            <a:r>
              <a:rPr lang="en-US" b="1" i="1" dirty="0" smtClean="0"/>
              <a:t>on a single type or protein</a:t>
            </a:r>
            <a:r>
              <a:rPr lang="en-US" b="1" dirty="0" smtClean="0"/>
              <a:t>: </a:t>
            </a:r>
          </a:p>
          <a:p>
            <a:r>
              <a:rPr lang="en-US" sz="1600" dirty="0" err="1" smtClean="0"/>
              <a:t>Glycosidic</a:t>
            </a:r>
            <a:r>
              <a:rPr lang="en-US" sz="1600" dirty="0" smtClean="0"/>
              <a:t> bond – the site of glycan linkage</a:t>
            </a:r>
          </a:p>
          <a:p>
            <a:r>
              <a:rPr lang="en-US" sz="1600" dirty="0" smtClean="0"/>
              <a:t>Glycan </a:t>
            </a:r>
            <a:r>
              <a:rPr lang="en-US" sz="1600" dirty="0"/>
              <a:t>composition — the types of sugars that are linked to a given protein</a:t>
            </a:r>
          </a:p>
          <a:p>
            <a:r>
              <a:rPr lang="en-US" sz="1600" dirty="0"/>
              <a:t>Glycan structure — can be </a:t>
            </a:r>
            <a:r>
              <a:rPr lang="en-US" sz="1600" dirty="0" err="1"/>
              <a:t>unbranched</a:t>
            </a:r>
            <a:r>
              <a:rPr lang="en-US" sz="1600" dirty="0"/>
              <a:t> or branched chains of sugars</a:t>
            </a:r>
          </a:p>
          <a:p>
            <a:r>
              <a:rPr lang="en-US" sz="1600" dirty="0"/>
              <a:t>Glycan length — can be short- or long-chain oligosaccharides</a:t>
            </a:r>
          </a:p>
        </p:txBody>
      </p:sp>
      <p:pic>
        <p:nvPicPr>
          <p:cNvPr id="9" name="Picture 8"/>
          <p:cNvPicPr>
            <a:picLocks noChangeAspect="1"/>
          </p:cNvPicPr>
          <p:nvPr/>
        </p:nvPicPr>
        <p:blipFill>
          <a:blip r:embed="rId3"/>
          <a:stretch>
            <a:fillRect/>
          </a:stretch>
        </p:blipFill>
        <p:spPr>
          <a:xfrm>
            <a:off x="4924333" y="2069747"/>
            <a:ext cx="4219665" cy="4577925"/>
          </a:xfrm>
          <a:prstGeom prst="rect">
            <a:avLst/>
          </a:prstGeom>
        </p:spPr>
      </p:pic>
      <p:pic>
        <p:nvPicPr>
          <p:cNvPr id="10" name="Picture 9"/>
          <p:cNvPicPr>
            <a:picLocks noChangeAspect="1"/>
          </p:cNvPicPr>
          <p:nvPr/>
        </p:nvPicPr>
        <p:blipFill>
          <a:blip r:embed="rId4"/>
          <a:stretch>
            <a:fillRect/>
          </a:stretch>
        </p:blipFill>
        <p:spPr>
          <a:xfrm>
            <a:off x="932824" y="4398704"/>
            <a:ext cx="3359776" cy="2459296"/>
          </a:xfrm>
          <a:prstGeom prst="rect">
            <a:avLst/>
          </a:prstGeom>
        </p:spPr>
      </p:pic>
    </p:spTree>
    <p:extLst>
      <p:ext uri="{BB962C8B-B14F-4D97-AF65-F5344CB8AC3E}">
        <p14:creationId xmlns:p14="http://schemas.microsoft.com/office/powerpoint/2010/main" val="6754809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Many types of glycosylation, reactions mediated by </a:t>
            </a:r>
            <a:r>
              <a:rPr lang="en-US" sz="2200" dirty="0" err="1" smtClean="0"/>
              <a:t>glycosyltransferases</a:t>
            </a:r>
            <a:endParaRPr lang="en-US" sz="2200" dirty="0"/>
          </a:p>
        </p:txBody>
      </p:sp>
      <p:pic>
        <p:nvPicPr>
          <p:cNvPr id="4" name="Picture 3"/>
          <p:cNvPicPr>
            <a:picLocks noChangeAspect="1"/>
          </p:cNvPicPr>
          <p:nvPr/>
        </p:nvPicPr>
        <p:blipFill rotWithShape="1">
          <a:blip r:embed="rId3"/>
          <a:srcRect t="4445"/>
          <a:stretch/>
        </p:blipFill>
        <p:spPr>
          <a:xfrm>
            <a:off x="21895" y="657283"/>
            <a:ext cx="9143998" cy="5951449"/>
          </a:xfrm>
          <a:prstGeom prst="rect">
            <a:avLst/>
          </a:prstGeom>
        </p:spPr>
      </p:pic>
      <p:sp>
        <p:nvSpPr>
          <p:cNvPr id="5" name="TextBox 4"/>
          <p:cNvSpPr txBox="1"/>
          <p:nvPr/>
        </p:nvSpPr>
        <p:spPr>
          <a:xfrm>
            <a:off x="0" y="1094404"/>
            <a:ext cx="2805520" cy="954107"/>
          </a:xfrm>
          <a:prstGeom prst="rect">
            <a:avLst/>
          </a:prstGeom>
          <a:noFill/>
        </p:spPr>
        <p:txBody>
          <a:bodyPr wrap="square" rtlCol="0">
            <a:spAutoFit/>
          </a:bodyPr>
          <a:lstStyle/>
          <a:p>
            <a:r>
              <a:rPr lang="en-US" sz="1400" dirty="0" smtClean="0"/>
              <a:t>Attached to </a:t>
            </a:r>
            <a:r>
              <a:rPr lang="en-US" sz="1400" u="sng" dirty="0" smtClean="0"/>
              <a:t>nitrogen</a:t>
            </a:r>
            <a:r>
              <a:rPr lang="en-US" sz="1400" dirty="0" smtClean="0"/>
              <a:t> on asparagine or arginine</a:t>
            </a:r>
          </a:p>
          <a:p>
            <a:r>
              <a:rPr lang="en-US" sz="1400" dirty="0" smtClean="0"/>
              <a:t>Most common type, often an on/off switch, only extracellular proteins</a:t>
            </a:r>
            <a:endParaRPr lang="en-US" sz="1400" dirty="0"/>
          </a:p>
        </p:txBody>
      </p:sp>
      <p:sp>
        <p:nvSpPr>
          <p:cNvPr id="6" name="TextBox 5"/>
          <p:cNvSpPr txBox="1"/>
          <p:nvPr/>
        </p:nvSpPr>
        <p:spPr>
          <a:xfrm>
            <a:off x="0" y="2314800"/>
            <a:ext cx="2955858" cy="954107"/>
          </a:xfrm>
          <a:prstGeom prst="rect">
            <a:avLst/>
          </a:prstGeom>
          <a:noFill/>
        </p:spPr>
        <p:txBody>
          <a:bodyPr wrap="square" rtlCol="0">
            <a:spAutoFit/>
          </a:bodyPr>
          <a:lstStyle/>
          <a:p>
            <a:r>
              <a:rPr lang="en-US" sz="1400" dirty="0" smtClean="0"/>
              <a:t>Attached to </a:t>
            </a:r>
            <a:r>
              <a:rPr lang="en-US" sz="1400" u="sng" dirty="0" smtClean="0"/>
              <a:t>hydroxyl oxygen </a:t>
            </a:r>
            <a:r>
              <a:rPr lang="en-US" sz="1400" dirty="0" smtClean="0"/>
              <a:t>of serine, threonine, tyrosine, </a:t>
            </a:r>
            <a:r>
              <a:rPr lang="en-US" sz="1400" dirty="0" err="1" smtClean="0"/>
              <a:t>hydroxylysine</a:t>
            </a:r>
            <a:r>
              <a:rPr lang="en-US" sz="1400" dirty="0" smtClean="0"/>
              <a:t>, </a:t>
            </a:r>
            <a:r>
              <a:rPr lang="en-US" sz="1400" dirty="0" err="1" smtClean="0"/>
              <a:t>hydroxyproline</a:t>
            </a:r>
            <a:endParaRPr lang="en-US" sz="1400" dirty="0" smtClean="0"/>
          </a:p>
          <a:p>
            <a:r>
              <a:rPr lang="en-US" sz="1400" dirty="0" smtClean="0"/>
              <a:t>Both intra and extracellular proteins</a:t>
            </a:r>
            <a:endParaRPr lang="en-US" sz="1400" dirty="0"/>
          </a:p>
        </p:txBody>
      </p:sp>
      <p:sp>
        <p:nvSpPr>
          <p:cNvPr id="7" name="TextBox 6"/>
          <p:cNvSpPr txBox="1"/>
          <p:nvPr/>
        </p:nvSpPr>
        <p:spPr>
          <a:xfrm>
            <a:off x="0" y="4831227"/>
            <a:ext cx="1900430" cy="307777"/>
          </a:xfrm>
          <a:prstGeom prst="rect">
            <a:avLst/>
          </a:prstGeom>
          <a:noFill/>
        </p:spPr>
        <p:txBody>
          <a:bodyPr wrap="none" rtlCol="0">
            <a:spAutoFit/>
          </a:bodyPr>
          <a:lstStyle/>
          <a:p>
            <a:r>
              <a:rPr lang="en-US" sz="1400" dirty="0" smtClean="0"/>
              <a:t>Attached to tryptophan</a:t>
            </a:r>
            <a:endParaRPr lang="en-US" sz="1400" dirty="0"/>
          </a:p>
        </p:txBody>
      </p:sp>
      <p:sp>
        <p:nvSpPr>
          <p:cNvPr id="8" name="TextBox 7"/>
          <p:cNvSpPr txBox="1"/>
          <p:nvPr/>
        </p:nvSpPr>
        <p:spPr>
          <a:xfrm>
            <a:off x="0" y="6014089"/>
            <a:ext cx="2955858" cy="738664"/>
          </a:xfrm>
          <a:prstGeom prst="rect">
            <a:avLst/>
          </a:prstGeom>
          <a:noFill/>
        </p:spPr>
        <p:txBody>
          <a:bodyPr wrap="square" rtlCol="0">
            <a:spAutoFit/>
          </a:bodyPr>
          <a:lstStyle/>
          <a:p>
            <a:r>
              <a:rPr lang="en-US" sz="1400" dirty="0" smtClean="0"/>
              <a:t>Linked through phosphate of </a:t>
            </a:r>
            <a:r>
              <a:rPr lang="en-US" sz="1400" dirty="0" err="1" smtClean="0"/>
              <a:t>phospho</a:t>
            </a:r>
            <a:r>
              <a:rPr lang="en-US" sz="1400" dirty="0" smtClean="0"/>
              <a:t>-serine (</a:t>
            </a:r>
            <a:r>
              <a:rPr lang="en-US" sz="1400" dirty="0" err="1" smtClean="0"/>
              <a:t>phosphodiester</a:t>
            </a:r>
            <a:r>
              <a:rPr lang="en-US" sz="1400" dirty="0" smtClean="0"/>
              <a:t> bond)</a:t>
            </a:r>
            <a:endParaRPr lang="en-US" sz="1400" dirty="0"/>
          </a:p>
        </p:txBody>
      </p:sp>
      <p:sp>
        <p:nvSpPr>
          <p:cNvPr id="10" name="TextBox 9"/>
          <p:cNvSpPr txBox="1"/>
          <p:nvPr/>
        </p:nvSpPr>
        <p:spPr>
          <a:xfrm>
            <a:off x="0" y="3631233"/>
            <a:ext cx="2277105" cy="738664"/>
          </a:xfrm>
          <a:prstGeom prst="rect">
            <a:avLst/>
          </a:prstGeom>
          <a:noFill/>
        </p:spPr>
        <p:txBody>
          <a:bodyPr wrap="square" rtlCol="0">
            <a:spAutoFit/>
          </a:bodyPr>
          <a:lstStyle/>
          <a:p>
            <a:r>
              <a:rPr lang="en-US" sz="1400" dirty="0" smtClean="0"/>
              <a:t>GPI anchor links lipid to protein through glycan linkage</a:t>
            </a:r>
            <a:endParaRPr lang="en-US" sz="1400" dirty="0"/>
          </a:p>
        </p:txBody>
      </p:sp>
    </p:spTree>
    <p:extLst>
      <p:ext uri="{BB962C8B-B14F-4D97-AF65-F5344CB8AC3E}">
        <p14:creationId xmlns:p14="http://schemas.microsoft.com/office/powerpoint/2010/main" val="30525885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Glycosylation, like many things, is altered in cancer</a:t>
            </a:r>
            <a:endParaRPr lang="en-US" dirty="0"/>
          </a:p>
        </p:txBody>
      </p:sp>
      <p:pic>
        <p:nvPicPr>
          <p:cNvPr id="4" name="Picture 3"/>
          <p:cNvPicPr>
            <a:picLocks noChangeAspect="1"/>
          </p:cNvPicPr>
          <p:nvPr/>
        </p:nvPicPr>
        <p:blipFill>
          <a:blip r:embed="rId3"/>
          <a:stretch>
            <a:fillRect/>
          </a:stretch>
        </p:blipFill>
        <p:spPr>
          <a:xfrm>
            <a:off x="136597" y="796248"/>
            <a:ext cx="6004935" cy="5568031"/>
          </a:xfrm>
          <a:prstGeom prst="rect">
            <a:avLst/>
          </a:prstGeom>
        </p:spPr>
      </p:pic>
      <p:sp>
        <p:nvSpPr>
          <p:cNvPr id="5" name="TextBox 4"/>
          <p:cNvSpPr txBox="1"/>
          <p:nvPr/>
        </p:nvSpPr>
        <p:spPr>
          <a:xfrm>
            <a:off x="6309334" y="1447696"/>
            <a:ext cx="2834664" cy="2862322"/>
          </a:xfrm>
          <a:prstGeom prst="rect">
            <a:avLst/>
          </a:prstGeom>
          <a:noFill/>
        </p:spPr>
        <p:txBody>
          <a:bodyPr wrap="square" rtlCol="0">
            <a:spAutoFit/>
          </a:bodyPr>
          <a:lstStyle/>
          <a:p>
            <a:r>
              <a:rPr lang="en-US" sz="2000" b="1" dirty="0" smtClean="0"/>
              <a:t>Regulation is complex, depends in part upon:</a:t>
            </a:r>
          </a:p>
          <a:p>
            <a:pPr marL="285750" indent="-285750">
              <a:buFont typeface="Arial"/>
              <a:buChar char="•"/>
            </a:pPr>
            <a:r>
              <a:rPr lang="en-US" sz="2000" dirty="0" smtClean="0"/>
              <a:t>Levels of enzymes throughout pathway, localization</a:t>
            </a:r>
          </a:p>
          <a:p>
            <a:pPr marL="285750" indent="-285750">
              <a:buFont typeface="Arial"/>
              <a:buChar char="•"/>
            </a:pPr>
            <a:r>
              <a:rPr lang="en-US" sz="2000" dirty="0" smtClean="0"/>
              <a:t>Availability of protein substrates, sugars</a:t>
            </a:r>
          </a:p>
          <a:p>
            <a:pPr marL="285750" indent="-285750">
              <a:buFont typeface="Arial"/>
              <a:buChar char="•"/>
            </a:pPr>
            <a:r>
              <a:rPr lang="en-US" sz="2000" dirty="0" smtClean="0"/>
              <a:t>Many transporters</a:t>
            </a:r>
          </a:p>
          <a:p>
            <a:pPr marL="285750" indent="-285750">
              <a:buFont typeface="Arial"/>
              <a:buChar char="•"/>
            </a:pPr>
            <a:r>
              <a:rPr lang="en-US" sz="2000" dirty="0" smtClean="0"/>
              <a:t>pH in ER and Golgi</a:t>
            </a:r>
            <a:endParaRPr lang="en-US" sz="2000" dirty="0"/>
          </a:p>
        </p:txBody>
      </p:sp>
    </p:spTree>
    <p:extLst>
      <p:ext uri="{BB962C8B-B14F-4D97-AF65-F5344CB8AC3E}">
        <p14:creationId xmlns:p14="http://schemas.microsoft.com/office/powerpoint/2010/main" val="4278469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Integrin Glycosylation</a:t>
            </a:r>
            <a:r>
              <a:rPr lang="en-US" dirty="0"/>
              <a:t> </a:t>
            </a:r>
            <a:r>
              <a:rPr lang="en-US" dirty="0" smtClean="0"/>
              <a:t>Overview</a:t>
            </a:r>
            <a:endParaRPr lang="en-US" dirty="0"/>
          </a:p>
        </p:txBody>
      </p:sp>
      <p:sp>
        <p:nvSpPr>
          <p:cNvPr id="4" name="TextBox 3"/>
          <p:cNvSpPr txBox="1"/>
          <p:nvPr/>
        </p:nvSpPr>
        <p:spPr>
          <a:xfrm>
            <a:off x="1117600" y="6550223"/>
            <a:ext cx="5878532" cy="307777"/>
          </a:xfrm>
          <a:prstGeom prst="rect">
            <a:avLst/>
          </a:prstGeom>
          <a:noFill/>
        </p:spPr>
        <p:txBody>
          <a:bodyPr wrap="none" rtlCol="0">
            <a:spAutoFit/>
          </a:bodyPr>
          <a:lstStyle/>
          <a:p>
            <a:r>
              <a:rPr lang="en-US" sz="1400" dirty="0" smtClean="0"/>
              <a:t>Koyama and Hughes, JBC, 1992; </a:t>
            </a:r>
            <a:r>
              <a:rPr lang="en-US" sz="1400" dirty="0" err="1" smtClean="0"/>
              <a:t>Bellis</a:t>
            </a:r>
            <a:r>
              <a:rPr lang="en-US" sz="1400" dirty="0" smtClean="0"/>
              <a:t>, </a:t>
            </a:r>
            <a:r>
              <a:rPr lang="en-US" sz="1400" dirty="0" err="1" smtClean="0"/>
              <a:t>Biochem</a:t>
            </a:r>
            <a:r>
              <a:rPr lang="en-US" sz="1400" dirty="0" smtClean="0"/>
              <a:t> </a:t>
            </a:r>
            <a:r>
              <a:rPr lang="en-US" sz="1400" dirty="0" err="1" smtClean="0"/>
              <a:t>Biphys</a:t>
            </a:r>
            <a:r>
              <a:rPr lang="en-US" sz="1400" dirty="0" smtClean="0"/>
              <a:t> </a:t>
            </a:r>
            <a:r>
              <a:rPr lang="en-US" sz="1400" dirty="0" err="1" smtClean="0"/>
              <a:t>Acta</a:t>
            </a:r>
            <a:r>
              <a:rPr lang="en-US" sz="1400" dirty="0" smtClean="0"/>
              <a:t>, 2004; Zhao  2008  </a:t>
            </a:r>
            <a:endParaRPr lang="en-US" sz="1400" dirty="0"/>
          </a:p>
        </p:txBody>
      </p:sp>
      <p:pic>
        <p:nvPicPr>
          <p:cNvPr id="6" name="Picture 5" descr="Screen Shot 2015-11-19 at 7.4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151" y="2675322"/>
            <a:ext cx="5884333" cy="3327353"/>
          </a:xfrm>
          <a:prstGeom prst="rect">
            <a:avLst/>
          </a:prstGeom>
        </p:spPr>
      </p:pic>
      <p:pic>
        <p:nvPicPr>
          <p:cNvPr id="8" name="Picture 7" descr="integrin glyc review 2 (dragged).pdf"/>
          <p:cNvPicPr>
            <a:picLocks noChangeAspect="1"/>
          </p:cNvPicPr>
          <p:nvPr/>
        </p:nvPicPr>
        <p:blipFill rotWithShape="1">
          <a:blip r:embed="rId4">
            <a:extLst>
              <a:ext uri="{28A0092B-C50C-407E-A947-70E740481C1C}">
                <a14:useLocalDpi xmlns:a14="http://schemas.microsoft.com/office/drawing/2010/main" val="0"/>
              </a:ext>
            </a:extLst>
          </a:blip>
          <a:srcRect l="49966" t="63457" b="15309"/>
          <a:stretch/>
        </p:blipFill>
        <p:spPr>
          <a:xfrm>
            <a:off x="3056733" y="270079"/>
            <a:ext cx="6142810" cy="3689282"/>
          </a:xfrm>
          <a:prstGeom prst="rect">
            <a:avLst/>
          </a:prstGeom>
        </p:spPr>
      </p:pic>
      <p:pic>
        <p:nvPicPr>
          <p:cNvPr id="9" name="Picture 8"/>
          <p:cNvPicPr>
            <a:picLocks noChangeAspect="1"/>
          </p:cNvPicPr>
          <p:nvPr/>
        </p:nvPicPr>
        <p:blipFill>
          <a:blip r:embed="rId5"/>
          <a:stretch>
            <a:fillRect/>
          </a:stretch>
        </p:blipFill>
        <p:spPr>
          <a:xfrm>
            <a:off x="3009495" y="3441293"/>
            <a:ext cx="6244756" cy="3054500"/>
          </a:xfrm>
          <a:prstGeom prst="rect">
            <a:avLst/>
          </a:prstGeom>
        </p:spPr>
      </p:pic>
      <p:sp>
        <p:nvSpPr>
          <p:cNvPr id="3" name="Content Placeholder 2"/>
          <p:cNvSpPr>
            <a:spLocks noGrp="1"/>
          </p:cNvSpPr>
          <p:nvPr>
            <p:ph idx="1"/>
          </p:nvPr>
        </p:nvSpPr>
        <p:spPr>
          <a:xfrm>
            <a:off x="8428" y="965119"/>
            <a:ext cx="3247145" cy="4525963"/>
          </a:xfrm>
        </p:spPr>
        <p:txBody>
          <a:bodyPr>
            <a:normAutofit fontScale="70000" lnSpcReduction="20000"/>
          </a:bodyPr>
          <a:lstStyle/>
          <a:p>
            <a:r>
              <a:rPr lang="en-US" dirty="0" err="1" smtClean="0"/>
              <a:t>Integrins</a:t>
            </a:r>
            <a:r>
              <a:rPr lang="en-US" dirty="0" smtClean="0"/>
              <a:t> can have </a:t>
            </a:r>
            <a:r>
              <a:rPr lang="en-US" u="sng" dirty="0" smtClean="0"/>
              <a:t>many</a:t>
            </a:r>
            <a:r>
              <a:rPr lang="en-US" dirty="0" smtClean="0"/>
              <a:t> glycosylation sites (26 in a5b1)</a:t>
            </a:r>
          </a:p>
          <a:p>
            <a:r>
              <a:rPr lang="en-US" dirty="0" smtClean="0"/>
              <a:t>β1,6 </a:t>
            </a:r>
            <a:r>
              <a:rPr lang="en-US" dirty="0"/>
              <a:t>branching of </a:t>
            </a:r>
            <a:r>
              <a:rPr lang="en-US" i="1" dirty="0"/>
              <a:t>N</a:t>
            </a:r>
            <a:r>
              <a:rPr lang="en-US" dirty="0"/>
              <a:t>-linked oligosaccharides </a:t>
            </a:r>
            <a:r>
              <a:rPr lang="en-US" dirty="0" smtClean="0"/>
              <a:t>is very often highly expressed in cancer cells</a:t>
            </a:r>
          </a:p>
          <a:p>
            <a:pPr lvl="1"/>
            <a:r>
              <a:rPr lang="en-US" dirty="0"/>
              <a:t>C</a:t>
            </a:r>
            <a:r>
              <a:rPr lang="en-US" dirty="0" smtClean="0"/>
              <a:t>aused </a:t>
            </a:r>
            <a:r>
              <a:rPr lang="en-US" dirty="0"/>
              <a:t>by increased transcription </a:t>
            </a:r>
            <a:r>
              <a:rPr lang="en-US" dirty="0" smtClean="0"/>
              <a:t>(</a:t>
            </a:r>
            <a:r>
              <a:rPr lang="en-US" dirty="0" err="1"/>
              <a:t>GnT</a:t>
            </a:r>
            <a:r>
              <a:rPr lang="en-US" dirty="0"/>
              <a:t>-V). </a:t>
            </a:r>
          </a:p>
          <a:p>
            <a:pPr lvl="1"/>
            <a:r>
              <a:rPr lang="en-US" dirty="0" err="1"/>
              <a:t>GnT</a:t>
            </a:r>
            <a:r>
              <a:rPr lang="en-US" dirty="0"/>
              <a:t>-V transcription </a:t>
            </a:r>
            <a:r>
              <a:rPr lang="en-US" dirty="0" smtClean="0"/>
              <a:t>is </a:t>
            </a:r>
            <a:r>
              <a:rPr lang="en-US" dirty="0"/>
              <a:t>stimulated by several oncogenes including </a:t>
            </a:r>
            <a:r>
              <a:rPr lang="en-US" dirty="0" err="1"/>
              <a:t>src</a:t>
            </a:r>
            <a:r>
              <a:rPr lang="en-US" dirty="0"/>
              <a:t>, her-2/</a:t>
            </a:r>
            <a:r>
              <a:rPr lang="en-US" dirty="0" err="1"/>
              <a:t>neu</a:t>
            </a:r>
            <a:r>
              <a:rPr lang="en-US" dirty="0"/>
              <a:t>, H-</a:t>
            </a:r>
            <a:r>
              <a:rPr lang="en-US" dirty="0" err="1"/>
              <a:t>ras</a:t>
            </a:r>
            <a:r>
              <a:rPr lang="en-US" dirty="0"/>
              <a:t>, and v-sis </a:t>
            </a:r>
          </a:p>
          <a:p>
            <a:pPr lvl="1"/>
            <a:endParaRPr lang="en-US" dirty="0"/>
          </a:p>
          <a:p>
            <a:pPr lvl="1"/>
            <a:endParaRPr lang="en-US" dirty="0"/>
          </a:p>
        </p:txBody>
      </p:sp>
      <p:sp>
        <p:nvSpPr>
          <p:cNvPr id="5" name="TextBox 4"/>
          <p:cNvSpPr txBox="1"/>
          <p:nvPr/>
        </p:nvSpPr>
        <p:spPr>
          <a:xfrm>
            <a:off x="8317385" y="1434324"/>
            <a:ext cx="896550" cy="369332"/>
          </a:xfrm>
          <a:prstGeom prst="rect">
            <a:avLst/>
          </a:prstGeom>
          <a:noFill/>
        </p:spPr>
        <p:txBody>
          <a:bodyPr wrap="none" rtlCol="0">
            <a:spAutoFit/>
          </a:bodyPr>
          <a:lstStyle/>
          <a:p>
            <a:r>
              <a:rPr lang="en-US" dirty="0" smtClean="0"/>
              <a:t>14 sites</a:t>
            </a:r>
            <a:endParaRPr lang="en-US" dirty="0"/>
          </a:p>
        </p:txBody>
      </p:sp>
      <p:sp>
        <p:nvSpPr>
          <p:cNvPr id="7" name="TextBox 6"/>
          <p:cNvSpPr txBox="1"/>
          <p:nvPr/>
        </p:nvSpPr>
        <p:spPr>
          <a:xfrm>
            <a:off x="8332766" y="2657297"/>
            <a:ext cx="896550" cy="369332"/>
          </a:xfrm>
          <a:prstGeom prst="rect">
            <a:avLst/>
          </a:prstGeom>
          <a:noFill/>
        </p:spPr>
        <p:txBody>
          <a:bodyPr wrap="none" rtlCol="0">
            <a:spAutoFit/>
          </a:bodyPr>
          <a:lstStyle/>
          <a:p>
            <a:r>
              <a:rPr lang="en-US" dirty="0" smtClean="0"/>
              <a:t>12 sites</a:t>
            </a:r>
            <a:endParaRPr lang="en-US" dirty="0"/>
          </a:p>
        </p:txBody>
      </p:sp>
    </p:spTree>
    <p:extLst>
      <p:ext uri="{BB962C8B-B14F-4D97-AF65-F5344CB8AC3E}">
        <p14:creationId xmlns:p14="http://schemas.microsoft.com/office/powerpoint/2010/main" val="14283088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glycosylation affect integrin function?</a:t>
            </a:r>
            <a:endParaRPr lang="en-US" dirty="0"/>
          </a:p>
        </p:txBody>
      </p:sp>
      <p:sp>
        <p:nvSpPr>
          <p:cNvPr id="4" name="TextBox 3"/>
          <p:cNvSpPr txBox="1"/>
          <p:nvPr/>
        </p:nvSpPr>
        <p:spPr>
          <a:xfrm>
            <a:off x="0" y="729734"/>
            <a:ext cx="6635150" cy="1200329"/>
          </a:xfrm>
          <a:prstGeom prst="rect">
            <a:avLst/>
          </a:prstGeom>
          <a:noFill/>
        </p:spPr>
        <p:txBody>
          <a:bodyPr wrap="none" rtlCol="0">
            <a:spAutoFit/>
          </a:bodyPr>
          <a:lstStyle/>
          <a:p>
            <a:r>
              <a:rPr lang="en-US" b="1" dirty="0"/>
              <a:t>N-</a:t>
            </a:r>
            <a:r>
              <a:rPr lang="en-US" b="1" dirty="0" smtClean="0"/>
              <a:t>Glycosylation may affect </a:t>
            </a:r>
            <a:r>
              <a:rPr lang="en-US" b="1" dirty="0"/>
              <a:t>b1 integrin </a:t>
            </a:r>
            <a:r>
              <a:rPr lang="en-US" b="1" dirty="0" smtClean="0"/>
              <a:t>conformation</a:t>
            </a:r>
          </a:p>
          <a:p>
            <a:pPr marL="285750" indent="-285750">
              <a:buFont typeface="Arial"/>
              <a:buChar char="•"/>
            </a:pPr>
            <a:r>
              <a:rPr lang="en-US" dirty="0" smtClean="0"/>
              <a:t>Glycan chains can interact with polypeptide backbone</a:t>
            </a:r>
          </a:p>
          <a:p>
            <a:pPr marL="285750" indent="-285750">
              <a:buFont typeface="Arial"/>
              <a:buChar char="•"/>
            </a:pPr>
            <a:r>
              <a:rPr lang="en-US" dirty="0" smtClean="0"/>
              <a:t>Glycosylation restricts dynamic conformation fluctuation</a:t>
            </a:r>
          </a:p>
          <a:p>
            <a:pPr marL="285750" indent="-285750">
              <a:buFont typeface="Arial"/>
              <a:buChar char="•"/>
            </a:pPr>
            <a:r>
              <a:rPr lang="en-US" dirty="0" smtClean="0"/>
              <a:t>Glycosylation induced conformation change can activate </a:t>
            </a:r>
            <a:r>
              <a:rPr lang="en-US" dirty="0" err="1" smtClean="0"/>
              <a:t>integrins</a:t>
            </a:r>
            <a:endParaRPr lang="en-US" dirty="0"/>
          </a:p>
        </p:txBody>
      </p:sp>
      <p:sp>
        <p:nvSpPr>
          <p:cNvPr id="5" name="TextBox 4"/>
          <p:cNvSpPr txBox="1"/>
          <p:nvPr/>
        </p:nvSpPr>
        <p:spPr>
          <a:xfrm>
            <a:off x="5690957" y="2642402"/>
            <a:ext cx="3453043" cy="3139321"/>
          </a:xfrm>
          <a:prstGeom prst="rect">
            <a:avLst/>
          </a:prstGeom>
          <a:noFill/>
        </p:spPr>
        <p:txBody>
          <a:bodyPr wrap="square" rtlCol="0">
            <a:spAutoFit/>
          </a:bodyPr>
          <a:lstStyle/>
          <a:p>
            <a:r>
              <a:rPr lang="en-US" b="1" dirty="0"/>
              <a:t>Glycosylation masks critical function </a:t>
            </a:r>
            <a:r>
              <a:rPr lang="en-US" b="1" dirty="0" smtClean="0"/>
              <a:t>domains</a:t>
            </a:r>
          </a:p>
          <a:p>
            <a:pPr marL="285750" indent="-285750">
              <a:buFont typeface="Arial"/>
              <a:buChar char="•"/>
            </a:pPr>
            <a:r>
              <a:rPr lang="en-US" dirty="0" smtClean="0"/>
              <a:t>Via their size, charge</a:t>
            </a:r>
          </a:p>
          <a:p>
            <a:pPr marL="285750" indent="-285750">
              <a:buFont typeface="Arial"/>
              <a:buChar char="•"/>
            </a:pPr>
            <a:r>
              <a:rPr lang="en-US" dirty="0" smtClean="0"/>
              <a:t>Complex relationship, dependent upon each integrin and ligand</a:t>
            </a:r>
          </a:p>
          <a:p>
            <a:pPr marL="285750" indent="-285750">
              <a:buFont typeface="Arial"/>
              <a:buChar char="•"/>
            </a:pPr>
            <a:endParaRPr lang="en-US" dirty="0"/>
          </a:p>
          <a:p>
            <a:r>
              <a:rPr lang="en-US" b="1" dirty="0" err="1" smtClean="0"/>
              <a:t>Glycsylation</a:t>
            </a:r>
            <a:r>
              <a:rPr lang="en-US" b="1" dirty="0" smtClean="0"/>
              <a:t> can affect interactions between </a:t>
            </a:r>
            <a:r>
              <a:rPr lang="en-US" b="1" dirty="0" err="1" smtClean="0"/>
              <a:t>integrins</a:t>
            </a:r>
            <a:r>
              <a:rPr lang="en-US" b="1" dirty="0" smtClean="0"/>
              <a:t> and other proteins</a:t>
            </a:r>
            <a:endParaRPr lang="en-US" dirty="0" smtClean="0"/>
          </a:p>
          <a:p>
            <a:pPr marL="285750" indent="-285750">
              <a:buFont typeface="Arial"/>
              <a:buChar char="•"/>
            </a:pPr>
            <a:r>
              <a:rPr lang="en-US" b="1" dirty="0" smtClean="0"/>
              <a:t>EGFR, </a:t>
            </a:r>
            <a:r>
              <a:rPr lang="en-US" b="1" dirty="0" err="1" smtClean="0"/>
              <a:t>tetraspanins</a:t>
            </a:r>
            <a:r>
              <a:rPr lang="en-US" b="1" dirty="0" smtClean="0"/>
              <a:t>, </a:t>
            </a:r>
            <a:r>
              <a:rPr lang="en-US" b="1" dirty="0" err="1" smtClean="0"/>
              <a:t>etc</a:t>
            </a:r>
            <a:endParaRPr lang="en-US" b="1" dirty="0"/>
          </a:p>
        </p:txBody>
      </p:sp>
      <p:pic>
        <p:nvPicPr>
          <p:cNvPr id="6" name="Picture 5"/>
          <p:cNvPicPr>
            <a:picLocks noChangeAspect="1"/>
          </p:cNvPicPr>
          <p:nvPr/>
        </p:nvPicPr>
        <p:blipFill>
          <a:blip r:embed="rId3"/>
          <a:stretch>
            <a:fillRect/>
          </a:stretch>
        </p:blipFill>
        <p:spPr>
          <a:xfrm>
            <a:off x="242247" y="1930063"/>
            <a:ext cx="5448710" cy="3967342"/>
          </a:xfrm>
          <a:prstGeom prst="rect">
            <a:avLst/>
          </a:prstGeom>
        </p:spPr>
      </p:pic>
      <p:sp>
        <p:nvSpPr>
          <p:cNvPr id="7" name="TextBox 6"/>
          <p:cNvSpPr txBox="1"/>
          <p:nvPr/>
        </p:nvSpPr>
        <p:spPr>
          <a:xfrm>
            <a:off x="1261500" y="6554457"/>
            <a:ext cx="1782083" cy="307777"/>
          </a:xfrm>
          <a:prstGeom prst="rect">
            <a:avLst/>
          </a:prstGeom>
          <a:noFill/>
        </p:spPr>
        <p:txBody>
          <a:bodyPr wrap="none" rtlCol="0">
            <a:spAutoFit/>
          </a:bodyPr>
          <a:lstStyle/>
          <a:p>
            <a:r>
              <a:rPr lang="en-US" sz="1400" dirty="0" err="1" smtClean="0"/>
              <a:t>Luo</a:t>
            </a:r>
            <a:r>
              <a:rPr lang="en-US" sz="1400" dirty="0" smtClean="0"/>
              <a:t> et al., PNAS, 2003</a:t>
            </a:r>
            <a:endParaRPr lang="en-US" sz="1400" dirty="0"/>
          </a:p>
        </p:txBody>
      </p:sp>
      <p:sp>
        <p:nvSpPr>
          <p:cNvPr id="3" name="TextBox 2"/>
          <p:cNvSpPr txBox="1"/>
          <p:nvPr/>
        </p:nvSpPr>
        <p:spPr>
          <a:xfrm>
            <a:off x="1058384" y="6129736"/>
            <a:ext cx="3505136" cy="369332"/>
          </a:xfrm>
          <a:prstGeom prst="rect">
            <a:avLst/>
          </a:prstGeom>
          <a:noFill/>
        </p:spPr>
        <p:txBody>
          <a:bodyPr wrap="none" rtlCol="0">
            <a:spAutoFit/>
          </a:bodyPr>
          <a:lstStyle/>
          <a:p>
            <a:r>
              <a:rPr lang="en-US" dirty="0"/>
              <a:t>β3 head (I-like and hybrid domains) </a:t>
            </a:r>
          </a:p>
        </p:txBody>
      </p:sp>
    </p:spTree>
    <p:extLst>
      <p:ext uri="{BB962C8B-B14F-4D97-AF65-F5344CB8AC3E}">
        <p14:creationId xmlns:p14="http://schemas.microsoft.com/office/powerpoint/2010/main" val="214962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747"/>
            <a:ext cx="9143998" cy="635000"/>
          </a:xfrm>
        </p:spPr>
        <p:txBody>
          <a:bodyPr>
            <a:noAutofit/>
          </a:bodyPr>
          <a:lstStyle/>
          <a:p>
            <a:r>
              <a:rPr lang="en-US" sz="2400" dirty="0" smtClean="0"/>
              <a:t>Aberrant </a:t>
            </a:r>
            <a:r>
              <a:rPr lang="en-US" sz="2400" i="1" dirty="0"/>
              <a:t>N</a:t>
            </a:r>
            <a:r>
              <a:rPr lang="en-US" sz="2400" dirty="0"/>
              <a:t>-Glycosylation of </a:t>
            </a:r>
            <a:r>
              <a:rPr lang="en-US" sz="2400" dirty="0" smtClean="0"/>
              <a:t>􏰁b1 </a:t>
            </a:r>
            <a:r>
              <a:rPr lang="en-US" sz="2400" dirty="0"/>
              <a:t>Integrin Causes Reduced </a:t>
            </a:r>
            <a:r>
              <a:rPr lang="en-US" sz="2400" dirty="0" smtClean="0"/>
              <a:t>􏰀a5b􏰁</a:t>
            </a:r>
            <a:r>
              <a:rPr lang="en-US" sz="2400" dirty="0"/>
              <a:t>1 Integrin Clustering and Stimulates Cell </a:t>
            </a:r>
            <a:r>
              <a:rPr lang="en-US" sz="2400" dirty="0" smtClean="0"/>
              <a:t>Migration (</a:t>
            </a:r>
            <a:r>
              <a:rPr lang="en-US" sz="2400" dirty="0" err="1" smtClean="0"/>
              <a:t>fibrosarcoma</a:t>
            </a:r>
            <a:r>
              <a:rPr lang="en-US" sz="2400" dirty="0" smtClean="0"/>
              <a:t>) </a:t>
            </a:r>
            <a:r>
              <a:rPr lang="en-US" sz="2400" dirty="0"/>
              <a:t/>
            </a:r>
            <a:br>
              <a:rPr lang="en-US" sz="2400" dirty="0"/>
            </a:br>
            <a:endParaRPr lang="en-US" sz="2400" dirty="0"/>
          </a:p>
        </p:txBody>
      </p:sp>
      <p:sp>
        <p:nvSpPr>
          <p:cNvPr id="4" name="TextBox 3"/>
          <p:cNvSpPr txBox="1"/>
          <p:nvPr/>
        </p:nvSpPr>
        <p:spPr>
          <a:xfrm>
            <a:off x="1144952" y="6571953"/>
            <a:ext cx="2634530" cy="307777"/>
          </a:xfrm>
          <a:prstGeom prst="rect">
            <a:avLst/>
          </a:prstGeom>
          <a:noFill/>
        </p:spPr>
        <p:txBody>
          <a:bodyPr wrap="none" rtlCol="0">
            <a:spAutoFit/>
          </a:bodyPr>
          <a:lstStyle/>
          <a:p>
            <a:r>
              <a:rPr lang="en-US" sz="1400" dirty="0" err="1" smtClean="0"/>
              <a:t>Guo</a:t>
            </a:r>
            <a:r>
              <a:rPr lang="en-US" sz="1400" dirty="0" smtClean="0"/>
              <a:t> et al., Cancer Research, 2002</a:t>
            </a:r>
            <a:endParaRPr lang="en-US" sz="1400" dirty="0"/>
          </a:p>
        </p:txBody>
      </p:sp>
      <p:sp>
        <p:nvSpPr>
          <p:cNvPr id="5" name="TextBox 4"/>
          <p:cNvSpPr txBox="1"/>
          <p:nvPr/>
        </p:nvSpPr>
        <p:spPr>
          <a:xfrm>
            <a:off x="0" y="627496"/>
            <a:ext cx="9144000" cy="707886"/>
          </a:xfrm>
          <a:prstGeom prst="rect">
            <a:avLst/>
          </a:prstGeom>
          <a:noFill/>
        </p:spPr>
        <p:txBody>
          <a:bodyPr wrap="square" rtlCol="0">
            <a:spAutoFit/>
          </a:bodyPr>
          <a:lstStyle/>
          <a:p>
            <a:r>
              <a:rPr lang="en-US" sz="2000" b="1" dirty="0" smtClean="0"/>
              <a:t>Overexpress </a:t>
            </a:r>
            <a:r>
              <a:rPr lang="en-US" sz="2000" b="1" i="1" dirty="0"/>
              <a:t>N</a:t>
            </a:r>
            <a:r>
              <a:rPr lang="en-US" sz="2000" b="1" dirty="0"/>
              <a:t>-</a:t>
            </a:r>
            <a:r>
              <a:rPr lang="en-US" sz="2000" b="1" dirty="0" err="1"/>
              <a:t>acetylglucosaminyltransferase</a:t>
            </a:r>
            <a:r>
              <a:rPr lang="en-US" sz="2000" b="1" dirty="0"/>
              <a:t> V (</a:t>
            </a:r>
            <a:r>
              <a:rPr lang="en-US" sz="2000" b="1" dirty="0" err="1"/>
              <a:t>GnT</a:t>
            </a:r>
            <a:r>
              <a:rPr lang="en-US" sz="2000" b="1" dirty="0"/>
              <a:t>-V) </a:t>
            </a:r>
            <a:r>
              <a:rPr lang="en-US" sz="2000" b="1" dirty="0" smtClean="0"/>
              <a:t> </a:t>
            </a:r>
            <a:r>
              <a:rPr lang="en-US" sz="2000" b="1" dirty="0" smtClean="0">
                <a:sym typeface="Wingdings"/>
              </a:rPr>
              <a:t> increase b-1,6 branching of N-linked oligosaccharides</a:t>
            </a:r>
            <a:endParaRPr lang="en-US" sz="2000" b="1" dirty="0"/>
          </a:p>
        </p:txBody>
      </p:sp>
      <p:pic>
        <p:nvPicPr>
          <p:cNvPr id="6" name="Picture 5"/>
          <p:cNvPicPr>
            <a:picLocks noChangeAspect="1"/>
          </p:cNvPicPr>
          <p:nvPr/>
        </p:nvPicPr>
        <p:blipFill rotWithShape="1">
          <a:blip r:embed="rId3"/>
          <a:srcRect l="60366" b="40797"/>
          <a:stretch/>
        </p:blipFill>
        <p:spPr>
          <a:xfrm>
            <a:off x="20819" y="2279837"/>
            <a:ext cx="3084364" cy="4060144"/>
          </a:xfrm>
          <a:prstGeom prst="rect">
            <a:avLst/>
          </a:prstGeom>
        </p:spPr>
      </p:pic>
      <p:sp>
        <p:nvSpPr>
          <p:cNvPr id="7" name="TextBox 6"/>
          <p:cNvSpPr txBox="1"/>
          <p:nvPr/>
        </p:nvSpPr>
        <p:spPr>
          <a:xfrm>
            <a:off x="166538" y="1592737"/>
            <a:ext cx="3084364" cy="646331"/>
          </a:xfrm>
          <a:prstGeom prst="rect">
            <a:avLst/>
          </a:prstGeom>
          <a:solidFill>
            <a:srgbClr val="FFFFFF"/>
          </a:solidFill>
        </p:spPr>
        <p:txBody>
          <a:bodyPr wrap="square" rtlCol="0">
            <a:spAutoFit/>
          </a:bodyPr>
          <a:lstStyle/>
          <a:p>
            <a:pPr algn="ctr"/>
            <a:r>
              <a:rPr lang="en-US" b="1" dirty="0" smtClean="0"/>
              <a:t>Tetracycline-off </a:t>
            </a:r>
            <a:r>
              <a:rPr lang="en-US" dirty="0" smtClean="0"/>
              <a:t>inducible expression of </a:t>
            </a:r>
            <a:r>
              <a:rPr lang="en-US" dirty="0" err="1" smtClean="0"/>
              <a:t>GnT</a:t>
            </a:r>
            <a:r>
              <a:rPr lang="en-US" dirty="0" smtClean="0"/>
              <a:t>-V</a:t>
            </a:r>
            <a:endParaRPr lang="en-US" dirty="0"/>
          </a:p>
        </p:txBody>
      </p:sp>
      <p:sp>
        <p:nvSpPr>
          <p:cNvPr id="8" name="TextBox 7"/>
          <p:cNvSpPr txBox="1"/>
          <p:nvPr/>
        </p:nvSpPr>
        <p:spPr>
          <a:xfrm>
            <a:off x="714117" y="2383942"/>
            <a:ext cx="2382846" cy="307777"/>
          </a:xfrm>
          <a:prstGeom prst="rect">
            <a:avLst/>
          </a:prstGeom>
          <a:solidFill>
            <a:srgbClr val="FFFFFF"/>
          </a:solidFill>
        </p:spPr>
        <p:txBody>
          <a:bodyPr wrap="none" rtlCol="0">
            <a:spAutoFit/>
          </a:bodyPr>
          <a:lstStyle/>
          <a:p>
            <a:r>
              <a:rPr lang="en-US" sz="1400" dirty="0" smtClean="0"/>
              <a:t>No </a:t>
            </a:r>
            <a:r>
              <a:rPr lang="en-US" sz="1400" dirty="0" err="1" smtClean="0"/>
              <a:t>tet</a:t>
            </a:r>
            <a:r>
              <a:rPr lang="en-US" sz="1400" dirty="0" smtClean="0"/>
              <a:t>  1 </a:t>
            </a:r>
            <a:r>
              <a:rPr lang="en-US" sz="1400" dirty="0" err="1" smtClean="0"/>
              <a:t>ng</a:t>
            </a:r>
            <a:r>
              <a:rPr lang="en-US" sz="1400" dirty="0" smtClean="0"/>
              <a:t>/ml  1ug/ml  Mock</a:t>
            </a:r>
            <a:endParaRPr lang="en-US" sz="1400" dirty="0"/>
          </a:p>
        </p:txBody>
      </p:sp>
      <p:sp>
        <p:nvSpPr>
          <p:cNvPr id="13" name="TextBox 12"/>
          <p:cNvSpPr txBox="1"/>
          <p:nvPr/>
        </p:nvSpPr>
        <p:spPr>
          <a:xfrm>
            <a:off x="3084365" y="1009836"/>
            <a:ext cx="6200153" cy="646331"/>
          </a:xfrm>
          <a:prstGeom prst="rect">
            <a:avLst/>
          </a:prstGeom>
          <a:noFill/>
        </p:spPr>
        <p:txBody>
          <a:bodyPr wrap="square" rtlCol="0">
            <a:spAutoFit/>
          </a:bodyPr>
          <a:lstStyle/>
          <a:p>
            <a:r>
              <a:rPr lang="en-US" dirty="0" smtClean="0"/>
              <a:t>Induced </a:t>
            </a:r>
            <a:r>
              <a:rPr lang="en-US" dirty="0" err="1" smtClean="0"/>
              <a:t>GnT</a:t>
            </a:r>
            <a:r>
              <a:rPr lang="en-US" dirty="0" smtClean="0"/>
              <a:t>-V: decreased adhesion, decreased a5b1 clustering, increased migration (wound healing, </a:t>
            </a:r>
            <a:r>
              <a:rPr lang="en-US" dirty="0" err="1" smtClean="0"/>
              <a:t>boyden</a:t>
            </a:r>
            <a:r>
              <a:rPr lang="en-US" dirty="0" smtClean="0"/>
              <a:t> chamber)</a:t>
            </a:r>
            <a:endParaRPr lang="en-US" dirty="0"/>
          </a:p>
        </p:txBody>
      </p:sp>
      <p:pic>
        <p:nvPicPr>
          <p:cNvPr id="15" name="Picture 14"/>
          <p:cNvPicPr>
            <a:picLocks noChangeAspect="1"/>
          </p:cNvPicPr>
          <p:nvPr/>
        </p:nvPicPr>
        <p:blipFill>
          <a:blip r:embed="rId4"/>
          <a:stretch>
            <a:fillRect/>
          </a:stretch>
        </p:blipFill>
        <p:spPr>
          <a:xfrm>
            <a:off x="4268166" y="1592737"/>
            <a:ext cx="3920654" cy="2406540"/>
          </a:xfrm>
          <a:prstGeom prst="rect">
            <a:avLst/>
          </a:prstGeom>
        </p:spPr>
      </p:pic>
      <p:pic>
        <p:nvPicPr>
          <p:cNvPr id="17" name="Picture 16"/>
          <p:cNvPicPr>
            <a:picLocks noChangeAspect="1"/>
          </p:cNvPicPr>
          <p:nvPr/>
        </p:nvPicPr>
        <p:blipFill rotWithShape="1">
          <a:blip r:embed="rId5"/>
          <a:srcRect t="68338"/>
          <a:stretch/>
        </p:blipFill>
        <p:spPr>
          <a:xfrm>
            <a:off x="3779482" y="4587988"/>
            <a:ext cx="3809405" cy="2171354"/>
          </a:xfrm>
          <a:prstGeom prst="rect">
            <a:avLst/>
          </a:prstGeom>
        </p:spPr>
      </p:pic>
      <p:sp>
        <p:nvSpPr>
          <p:cNvPr id="18" name="TextBox 17"/>
          <p:cNvSpPr txBox="1"/>
          <p:nvPr/>
        </p:nvSpPr>
        <p:spPr>
          <a:xfrm>
            <a:off x="3230086" y="4103382"/>
            <a:ext cx="6075248" cy="369332"/>
          </a:xfrm>
          <a:prstGeom prst="rect">
            <a:avLst/>
          </a:prstGeom>
          <a:noFill/>
        </p:spPr>
        <p:txBody>
          <a:bodyPr wrap="square" rtlCol="0">
            <a:spAutoFit/>
          </a:bodyPr>
          <a:lstStyle/>
          <a:p>
            <a:r>
              <a:rPr lang="en-US" dirty="0" smtClean="0"/>
              <a:t>No change in expression of a5 or b1, but change in localization</a:t>
            </a:r>
            <a:endParaRPr lang="en-US" dirty="0"/>
          </a:p>
        </p:txBody>
      </p:sp>
      <p:sp>
        <p:nvSpPr>
          <p:cNvPr id="3" name="TextBox 2"/>
          <p:cNvSpPr txBox="1"/>
          <p:nvPr/>
        </p:nvSpPr>
        <p:spPr>
          <a:xfrm>
            <a:off x="0" y="6202621"/>
            <a:ext cx="3082895" cy="369332"/>
          </a:xfrm>
          <a:prstGeom prst="rect">
            <a:avLst/>
          </a:prstGeom>
          <a:noFill/>
        </p:spPr>
        <p:txBody>
          <a:bodyPr wrap="none" rtlCol="0">
            <a:spAutoFit/>
          </a:bodyPr>
          <a:lstStyle/>
          <a:p>
            <a:r>
              <a:rPr lang="en-US" dirty="0" smtClean="0"/>
              <a:t>L-PHA: binds to b-1-6 branches</a:t>
            </a:r>
            <a:endParaRPr lang="en-US" dirty="0"/>
          </a:p>
        </p:txBody>
      </p:sp>
      <p:sp>
        <p:nvSpPr>
          <p:cNvPr id="9" name="TextBox 8"/>
          <p:cNvSpPr txBox="1"/>
          <p:nvPr/>
        </p:nvSpPr>
        <p:spPr>
          <a:xfrm>
            <a:off x="7522041" y="5052150"/>
            <a:ext cx="1716447" cy="646331"/>
          </a:xfrm>
          <a:prstGeom prst="rect">
            <a:avLst/>
          </a:prstGeom>
          <a:noFill/>
        </p:spPr>
        <p:txBody>
          <a:bodyPr wrap="square" rtlCol="0">
            <a:spAutoFit/>
          </a:bodyPr>
          <a:lstStyle/>
          <a:p>
            <a:r>
              <a:rPr lang="en-US" dirty="0" smtClean="0"/>
              <a:t>Only b1-6 branching on b1</a:t>
            </a:r>
            <a:endParaRPr lang="en-US" dirty="0"/>
          </a:p>
        </p:txBody>
      </p:sp>
      <p:sp>
        <p:nvSpPr>
          <p:cNvPr id="10" name="TextBox 9"/>
          <p:cNvSpPr txBox="1"/>
          <p:nvPr/>
        </p:nvSpPr>
        <p:spPr>
          <a:xfrm>
            <a:off x="7522041" y="5876669"/>
            <a:ext cx="1651376" cy="369332"/>
          </a:xfrm>
          <a:prstGeom prst="rect">
            <a:avLst/>
          </a:prstGeom>
          <a:noFill/>
        </p:spPr>
        <p:txBody>
          <a:bodyPr wrap="none" rtlCol="0">
            <a:spAutoFit/>
          </a:bodyPr>
          <a:lstStyle/>
          <a:p>
            <a:r>
              <a:rPr lang="en-US" dirty="0" smtClean="0"/>
              <a:t>Both bind </a:t>
            </a:r>
            <a:r>
              <a:rPr lang="en-US" dirty="0" err="1" smtClean="0"/>
              <a:t>ConA</a:t>
            </a:r>
            <a:endParaRPr lang="en-US" dirty="0"/>
          </a:p>
        </p:txBody>
      </p:sp>
    </p:spTree>
    <p:extLst>
      <p:ext uri="{BB962C8B-B14F-4D97-AF65-F5344CB8AC3E}">
        <p14:creationId xmlns:p14="http://schemas.microsoft.com/office/powerpoint/2010/main" val="20027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034"/>
            <a:ext cx="9143998" cy="635000"/>
          </a:xfrm>
        </p:spPr>
        <p:txBody>
          <a:bodyPr>
            <a:noAutofit/>
          </a:bodyPr>
          <a:lstStyle/>
          <a:p>
            <a:r>
              <a:rPr lang="en-US" sz="2400" dirty="0" err="1" smtClean="0"/>
              <a:t>GlcNAc</a:t>
            </a:r>
            <a:r>
              <a:rPr lang="en-US" sz="2400" dirty="0" smtClean="0"/>
              <a:t> </a:t>
            </a:r>
            <a:r>
              <a:rPr lang="en-US" sz="2400" dirty="0"/>
              <a:t>􏰁</a:t>
            </a:r>
            <a:r>
              <a:rPr lang="en-US" sz="2400" dirty="0" smtClean="0"/>
              <a:t>1,6 </a:t>
            </a:r>
            <a:r>
              <a:rPr lang="en-US" sz="2400" dirty="0"/>
              <a:t>branching influences metastatic melanoma cell </a:t>
            </a:r>
            <a:r>
              <a:rPr lang="en-US" sz="2400" dirty="0" smtClean="0"/>
              <a:t>migration</a:t>
            </a:r>
            <a:endParaRPr lang="en-US" sz="2400" dirty="0">
              <a:solidFill>
                <a:srgbClr val="FF0000"/>
              </a:solidFill>
            </a:endParaRPr>
          </a:p>
        </p:txBody>
      </p:sp>
      <p:sp>
        <p:nvSpPr>
          <p:cNvPr id="4" name="TextBox 3"/>
          <p:cNvSpPr txBox="1"/>
          <p:nvPr/>
        </p:nvSpPr>
        <p:spPr>
          <a:xfrm>
            <a:off x="1270120" y="6547053"/>
            <a:ext cx="3993589" cy="307777"/>
          </a:xfrm>
          <a:prstGeom prst="rect">
            <a:avLst/>
          </a:prstGeom>
          <a:noFill/>
        </p:spPr>
        <p:txBody>
          <a:bodyPr wrap="none" rtlCol="0">
            <a:spAutoFit/>
          </a:bodyPr>
          <a:lstStyle/>
          <a:p>
            <a:r>
              <a:rPr lang="en-US" sz="1400" dirty="0" err="1" smtClean="0"/>
              <a:t>Pochec</a:t>
            </a:r>
            <a:r>
              <a:rPr lang="en-US" sz="1400" dirty="0" smtClean="0"/>
              <a:t> et al., European Journal of Cell Biology, 2013</a:t>
            </a:r>
            <a:endParaRPr lang="en-US" sz="1400" dirty="0"/>
          </a:p>
        </p:txBody>
      </p:sp>
      <p:sp>
        <p:nvSpPr>
          <p:cNvPr id="8" name="TextBox 7"/>
          <p:cNvSpPr txBox="1"/>
          <p:nvPr/>
        </p:nvSpPr>
        <p:spPr>
          <a:xfrm>
            <a:off x="3289132" y="693767"/>
            <a:ext cx="2568556" cy="2862323"/>
          </a:xfrm>
          <a:prstGeom prst="rect">
            <a:avLst/>
          </a:prstGeom>
          <a:noFill/>
        </p:spPr>
        <p:txBody>
          <a:bodyPr wrap="square" rtlCol="0">
            <a:spAutoFit/>
          </a:bodyPr>
          <a:lstStyle/>
          <a:p>
            <a:r>
              <a:rPr lang="en-US" dirty="0" smtClean="0"/>
              <a:t>WM793: primary tumor</a:t>
            </a:r>
          </a:p>
          <a:p>
            <a:r>
              <a:rPr lang="en-US" dirty="0" smtClean="0"/>
              <a:t>WM1205Lu: metastatic</a:t>
            </a:r>
          </a:p>
          <a:p>
            <a:endParaRPr lang="en-US" dirty="0"/>
          </a:p>
          <a:p>
            <a:r>
              <a:rPr lang="en-US" dirty="0" smtClean="0"/>
              <a:t>SW:  </a:t>
            </a:r>
            <a:r>
              <a:rPr lang="en-US" dirty="0"/>
              <a:t>inhibits Golgi 􏰀-</a:t>
            </a:r>
            <a:r>
              <a:rPr lang="en-US" dirty="0" err="1"/>
              <a:t>mannosidase</a:t>
            </a:r>
            <a:r>
              <a:rPr lang="en-US" dirty="0"/>
              <a:t> II and </a:t>
            </a:r>
            <a:r>
              <a:rPr lang="en-US" dirty="0" smtClean="0"/>
              <a:t>consequently </a:t>
            </a:r>
            <a:r>
              <a:rPr lang="en-US" dirty="0"/>
              <a:t>obstructs the carbohydrate processing pathway prior to the initiation of </a:t>
            </a:r>
            <a:r>
              <a:rPr lang="en-US" dirty="0" err="1"/>
              <a:t>GlcNAc</a:t>
            </a:r>
            <a:r>
              <a:rPr lang="en-US" dirty="0"/>
              <a:t> 􏰁1,6 branching </a:t>
            </a:r>
          </a:p>
        </p:txBody>
      </p:sp>
      <p:sp>
        <p:nvSpPr>
          <p:cNvPr id="9" name="TextBox 8"/>
          <p:cNvSpPr txBox="1"/>
          <p:nvPr/>
        </p:nvSpPr>
        <p:spPr>
          <a:xfrm>
            <a:off x="145722" y="4156486"/>
            <a:ext cx="3527978" cy="2031325"/>
          </a:xfrm>
          <a:prstGeom prst="rect">
            <a:avLst/>
          </a:prstGeom>
          <a:noFill/>
        </p:spPr>
        <p:txBody>
          <a:bodyPr wrap="square" rtlCol="0">
            <a:spAutoFit/>
          </a:bodyPr>
          <a:lstStyle/>
          <a:p>
            <a:r>
              <a:rPr lang="en-US" dirty="0" smtClean="0"/>
              <a:t>Alpha3: </a:t>
            </a:r>
            <a:r>
              <a:rPr lang="en-US" dirty="0" err="1" smtClean="0"/>
              <a:t>Laminin</a:t>
            </a:r>
            <a:r>
              <a:rPr lang="en-US" dirty="0" smtClean="0"/>
              <a:t>, </a:t>
            </a:r>
            <a:r>
              <a:rPr lang="en-US" dirty="0" err="1" smtClean="0"/>
              <a:t>Thrombospondin</a:t>
            </a:r>
            <a:endParaRPr lang="en-US" dirty="0" smtClean="0"/>
          </a:p>
          <a:p>
            <a:r>
              <a:rPr lang="en-US" dirty="0" smtClean="0"/>
              <a:t>Alpha5: </a:t>
            </a:r>
            <a:r>
              <a:rPr lang="en-US" dirty="0" err="1" smtClean="0"/>
              <a:t>Fibronectin</a:t>
            </a:r>
            <a:r>
              <a:rPr lang="en-US" dirty="0" smtClean="0"/>
              <a:t>, </a:t>
            </a:r>
            <a:r>
              <a:rPr lang="en-US" dirty="0" err="1" smtClean="0"/>
              <a:t>Osteopontin</a:t>
            </a:r>
            <a:endParaRPr lang="en-US" dirty="0" smtClean="0"/>
          </a:p>
          <a:p>
            <a:endParaRPr lang="en-US" dirty="0"/>
          </a:p>
          <a:p>
            <a:r>
              <a:rPr lang="en-US" dirty="0" smtClean="0"/>
              <a:t>Migration on FN</a:t>
            </a:r>
          </a:p>
          <a:p>
            <a:pPr marL="285750" indent="-285750">
              <a:buFont typeface="Arial"/>
              <a:buChar char="•"/>
            </a:pPr>
            <a:r>
              <a:rPr lang="en-US" dirty="0" smtClean="0"/>
              <a:t>Affected by glycosylation</a:t>
            </a:r>
          </a:p>
          <a:p>
            <a:pPr marL="285750" indent="-285750">
              <a:buFont typeface="Arial"/>
              <a:buChar char="•"/>
            </a:pPr>
            <a:r>
              <a:rPr lang="en-US" dirty="0" smtClean="0"/>
              <a:t>Only affected by </a:t>
            </a:r>
            <a:r>
              <a:rPr lang="en-US" dirty="0" err="1" smtClean="0"/>
              <a:t>integrins</a:t>
            </a:r>
            <a:r>
              <a:rPr lang="en-US" dirty="0" smtClean="0"/>
              <a:t> in the more metastatic cell line</a:t>
            </a:r>
            <a:endParaRPr lang="en-US" dirty="0"/>
          </a:p>
        </p:txBody>
      </p:sp>
      <p:pic>
        <p:nvPicPr>
          <p:cNvPr id="10" name="Picture 9"/>
          <p:cNvPicPr>
            <a:picLocks noChangeAspect="1"/>
          </p:cNvPicPr>
          <p:nvPr/>
        </p:nvPicPr>
        <p:blipFill rotWithShape="1">
          <a:blip r:embed="rId3"/>
          <a:srcRect t="38861"/>
          <a:stretch/>
        </p:blipFill>
        <p:spPr>
          <a:xfrm>
            <a:off x="1" y="752131"/>
            <a:ext cx="3226681" cy="3300250"/>
          </a:xfrm>
          <a:prstGeom prst="rect">
            <a:avLst/>
          </a:prstGeom>
        </p:spPr>
      </p:pic>
      <p:pic>
        <p:nvPicPr>
          <p:cNvPr id="11" name="Picture 10"/>
          <p:cNvPicPr>
            <a:picLocks noChangeAspect="1"/>
          </p:cNvPicPr>
          <p:nvPr/>
        </p:nvPicPr>
        <p:blipFill rotWithShape="1">
          <a:blip r:embed="rId4"/>
          <a:srcRect t="66656" r="59824"/>
          <a:stretch/>
        </p:blipFill>
        <p:spPr>
          <a:xfrm>
            <a:off x="3736150" y="3622942"/>
            <a:ext cx="5298557" cy="2803187"/>
          </a:xfrm>
          <a:prstGeom prst="rect">
            <a:avLst/>
          </a:prstGeom>
        </p:spPr>
      </p:pic>
      <p:pic>
        <p:nvPicPr>
          <p:cNvPr id="12" name="Picture 11"/>
          <p:cNvPicPr>
            <a:picLocks noChangeAspect="1"/>
          </p:cNvPicPr>
          <p:nvPr/>
        </p:nvPicPr>
        <p:blipFill rotWithShape="1">
          <a:blip r:embed="rId5"/>
          <a:srcRect b="44521"/>
          <a:stretch/>
        </p:blipFill>
        <p:spPr>
          <a:xfrm>
            <a:off x="5857687" y="684892"/>
            <a:ext cx="3301922" cy="2688151"/>
          </a:xfrm>
          <a:prstGeom prst="rect">
            <a:avLst/>
          </a:prstGeom>
        </p:spPr>
      </p:pic>
      <p:sp>
        <p:nvSpPr>
          <p:cNvPr id="3" name="TextBox 2"/>
          <p:cNvSpPr txBox="1"/>
          <p:nvPr/>
        </p:nvSpPr>
        <p:spPr>
          <a:xfrm>
            <a:off x="1752609" y="752131"/>
            <a:ext cx="1536523" cy="369332"/>
          </a:xfrm>
          <a:prstGeom prst="rect">
            <a:avLst/>
          </a:prstGeom>
          <a:noFill/>
        </p:spPr>
        <p:txBody>
          <a:bodyPr wrap="none" rtlCol="0">
            <a:spAutoFit/>
          </a:bodyPr>
          <a:lstStyle/>
          <a:p>
            <a:r>
              <a:rPr lang="en-US" dirty="0" smtClean="0">
                <a:solidFill>
                  <a:srgbClr val="008000"/>
                </a:solidFill>
              </a:rPr>
              <a:t>PHA-L staining</a:t>
            </a:r>
            <a:endParaRPr lang="en-US" dirty="0">
              <a:solidFill>
                <a:srgbClr val="008000"/>
              </a:solidFill>
            </a:endParaRPr>
          </a:p>
        </p:txBody>
      </p:sp>
      <p:sp>
        <p:nvSpPr>
          <p:cNvPr id="5" name="TextBox 4"/>
          <p:cNvSpPr txBox="1"/>
          <p:nvPr/>
        </p:nvSpPr>
        <p:spPr>
          <a:xfrm>
            <a:off x="7921334" y="600966"/>
            <a:ext cx="1338828" cy="738664"/>
          </a:xfrm>
          <a:prstGeom prst="rect">
            <a:avLst/>
          </a:prstGeom>
          <a:noFill/>
        </p:spPr>
        <p:txBody>
          <a:bodyPr wrap="none" rtlCol="0">
            <a:spAutoFit/>
          </a:bodyPr>
          <a:lstStyle/>
          <a:p>
            <a:r>
              <a:rPr lang="en-US" sz="1400" dirty="0" smtClean="0"/>
              <a:t>H: Homogenate</a:t>
            </a:r>
          </a:p>
          <a:p>
            <a:r>
              <a:rPr lang="en-US" sz="1400" dirty="0" smtClean="0"/>
              <a:t>S: Supernatant</a:t>
            </a:r>
          </a:p>
          <a:p>
            <a:r>
              <a:rPr lang="en-US" sz="1400" dirty="0" smtClean="0"/>
              <a:t>P: precipitate</a:t>
            </a:r>
            <a:endParaRPr lang="en-US" sz="1400" dirty="0"/>
          </a:p>
        </p:txBody>
      </p:sp>
    </p:spTree>
    <p:extLst>
      <p:ext uri="{BB962C8B-B14F-4D97-AF65-F5344CB8AC3E}">
        <p14:creationId xmlns:p14="http://schemas.microsoft.com/office/powerpoint/2010/main" val="10993845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yton Lab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Peyton Lab slide Master.thmx</Template>
  <TotalTime>5337</TotalTime>
  <Words>4190</Words>
  <Application>Microsoft Macintosh PowerPoint</Application>
  <PresentationFormat>On-screen Show (4:3)</PresentationFormat>
  <Paragraphs>323</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Peyton Lab slide Master</vt:lpstr>
      <vt:lpstr>Role of Integrin Glycosylation in Binding and Function</vt:lpstr>
      <vt:lpstr>Post-Translational Modifications Increase Proteomic Diversity</vt:lpstr>
      <vt:lpstr>What is glycosylation?</vt:lpstr>
      <vt:lpstr>Many types of glycosylation, reactions mediated by glycosyltransferases</vt:lpstr>
      <vt:lpstr>Glycosylation, like many things, is altered in cancer</vt:lpstr>
      <vt:lpstr>Integrin Glycosylation Overview</vt:lpstr>
      <vt:lpstr>How does glycosylation affect integrin function?</vt:lpstr>
      <vt:lpstr>Aberrant N-Glycosylation of 􏰁b1 Integrin Causes Reduced 􏰀a5b􏰁1 Integrin Clustering and Stimulates Cell Migration (fibrosarcoma)  </vt:lpstr>
      <vt:lpstr>GlcNAc 􏰁1,6 branching influences metastatic melanoma cell migration</vt:lpstr>
      <vt:lpstr>Glycosylation of a3b1 regulates its association with CD151</vt:lpstr>
      <vt:lpstr>β-1,4-Galactosyltransferase III suppresses b1 integrin-mediated invasion</vt:lpstr>
      <vt:lpstr>Integrin α5 suppresses the phosphorylation of EGFR via N-glycosylation  </vt:lpstr>
      <vt:lpstr>Integrin α5 suppresses the phosphorylation of EGFR via N-glycosylation  </vt:lpstr>
      <vt:lpstr>b1 integrin glycosylation mediated by TGFb1 signaling through Ras</vt:lpstr>
      <vt:lpstr>Mass spec is the most accurate way to determine specific glycans</vt:lpstr>
      <vt:lpstr>Mass spec is the most accurate way to determine specific glycans</vt:lpstr>
      <vt:lpstr>Summary &amp; 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Papers to download</dc:title>
  <dc:creator>Lauren Barney</dc:creator>
  <cp:lastModifiedBy>Lauren Barney</cp:lastModifiedBy>
  <cp:revision>106</cp:revision>
  <dcterms:created xsi:type="dcterms:W3CDTF">2015-11-02T00:10:17Z</dcterms:created>
  <dcterms:modified xsi:type="dcterms:W3CDTF">2015-11-29T00:33:44Z</dcterms:modified>
</cp:coreProperties>
</file>