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314" r:id="rId4"/>
    <p:sldId id="260" r:id="rId5"/>
    <p:sldId id="262" r:id="rId6"/>
    <p:sldId id="315" r:id="rId7"/>
    <p:sldId id="268" r:id="rId8"/>
    <p:sldId id="291" r:id="rId9"/>
    <p:sldId id="295" r:id="rId10"/>
    <p:sldId id="316" r:id="rId11"/>
    <p:sldId id="279" r:id="rId12"/>
    <p:sldId id="273" r:id="rId13"/>
    <p:sldId id="317" r:id="rId14"/>
    <p:sldId id="309" r:id="rId15"/>
    <p:sldId id="319" r:id="rId16"/>
    <p:sldId id="311" r:id="rId17"/>
    <p:sldId id="312" r:id="rId18"/>
    <p:sldId id="321" r:id="rId19"/>
    <p:sldId id="318" r:id="rId20"/>
    <p:sldId id="289" r:id="rId21"/>
    <p:sldId id="313" r:id="rId22"/>
    <p:sldId id="302" r:id="rId23"/>
    <p:sldId id="300" r:id="rId24"/>
    <p:sldId id="30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21" autoAdjust="0"/>
  </p:normalViewPr>
  <p:slideViewPr>
    <p:cSldViewPr>
      <p:cViewPr varScale="1">
        <p:scale>
          <a:sx n="58" d="100"/>
          <a:sy n="58" d="100"/>
        </p:scale>
        <p:origin x="895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2DA22-695B-8B43-8254-05C11D6C67E1}" type="doc">
      <dgm:prSet loTypeId="urn:microsoft.com/office/officeart/2005/8/layout/process4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6830CBC-980A-C144-93B1-FBDA679DE5C9}">
      <dgm:prSet phldrT="[Text]" custT="1"/>
      <dgm:spPr/>
      <dgm:t>
        <a:bodyPr/>
        <a:lstStyle/>
        <a:p>
          <a:r>
            <a:rPr lang="en-US" sz="1600" b="1" dirty="0" smtClean="0">
              <a:latin typeface="Century Gothic"/>
              <a:cs typeface="Century Gothic"/>
            </a:rPr>
            <a:t>Indicates which genes had significant changes in expression at </a:t>
          </a:r>
          <a:r>
            <a:rPr lang="en-US" sz="1600" b="1" i="1" dirty="0" smtClean="0">
              <a:latin typeface="Century Gothic"/>
              <a:cs typeface="Century Gothic"/>
            </a:rPr>
            <a:t>any</a:t>
          </a:r>
          <a:r>
            <a:rPr lang="en-US" sz="1600" b="1" dirty="0" smtClean="0">
              <a:latin typeface="Century Gothic"/>
              <a:cs typeface="Century Gothic"/>
            </a:rPr>
            <a:t> time point</a:t>
          </a:r>
          <a:endParaRPr lang="en-US" sz="1600" dirty="0">
            <a:latin typeface="Century Gothic"/>
            <a:cs typeface="Century Gothic"/>
          </a:endParaRPr>
        </a:p>
      </dgm:t>
    </dgm:pt>
    <dgm:pt modelId="{ABFB5612-6E80-1C48-8A8D-C7DC1C05CF22}" type="parTrans" cxnId="{B5842A14-E72E-3845-B08A-B5241D7E337E}">
      <dgm:prSet/>
      <dgm:spPr/>
      <dgm:t>
        <a:bodyPr/>
        <a:lstStyle/>
        <a:p>
          <a:endParaRPr lang="en-US"/>
        </a:p>
      </dgm:t>
    </dgm:pt>
    <dgm:pt modelId="{63821400-6F2E-2B40-AE27-B6115A22D618}" type="sibTrans" cxnId="{B5842A14-E72E-3845-B08A-B5241D7E337E}">
      <dgm:prSet/>
      <dgm:spPr/>
      <dgm:t>
        <a:bodyPr/>
        <a:lstStyle/>
        <a:p>
          <a:endParaRPr lang="en-US"/>
        </a:p>
      </dgm:t>
    </dgm:pt>
    <dgm:pt modelId="{145027E7-2CBC-C341-BF54-5A13342B32F4}">
      <dgm:prSet phldrT="[Text]"/>
      <dgm:spPr>
        <a:solidFill>
          <a:srgbClr val="008000"/>
        </a:solidFill>
      </dgm:spPr>
      <dgm:t>
        <a:bodyPr/>
        <a:lstStyle/>
        <a:p>
          <a:r>
            <a:rPr lang="en-US" b="1" dirty="0" smtClean="0">
              <a:latin typeface="Century Gothic"/>
              <a:cs typeface="Century Gothic"/>
            </a:rPr>
            <a:t>YEASTRACT Database</a:t>
          </a:r>
          <a:endParaRPr lang="en-US" b="1" dirty="0">
            <a:latin typeface="Century Gothic"/>
            <a:cs typeface="Century Gothic"/>
          </a:endParaRPr>
        </a:p>
      </dgm:t>
    </dgm:pt>
    <dgm:pt modelId="{58268665-FA49-C348-841F-98E5B640071D}" type="parTrans" cxnId="{9A4E3968-247F-9D46-89F3-6313CD10F7FE}">
      <dgm:prSet/>
      <dgm:spPr/>
      <dgm:t>
        <a:bodyPr/>
        <a:lstStyle/>
        <a:p>
          <a:endParaRPr lang="en-US"/>
        </a:p>
      </dgm:t>
    </dgm:pt>
    <dgm:pt modelId="{41CDCF54-43DC-AB43-8C39-55B769088528}" type="sibTrans" cxnId="{9A4E3968-247F-9D46-89F3-6313CD10F7FE}">
      <dgm:prSet/>
      <dgm:spPr/>
      <dgm:t>
        <a:bodyPr/>
        <a:lstStyle/>
        <a:p>
          <a:endParaRPr lang="en-US"/>
        </a:p>
      </dgm:t>
    </dgm:pt>
    <dgm:pt modelId="{F7A1B177-8647-BB47-8819-6C3B6E3301CA}">
      <dgm:prSet phldrT="[Text]" custT="1"/>
      <dgm:spPr/>
      <dgm:t>
        <a:bodyPr/>
        <a:lstStyle/>
        <a:p>
          <a:r>
            <a:rPr lang="en-US" sz="1600" b="1" dirty="0" smtClean="0">
              <a:latin typeface="Century Gothic"/>
              <a:cs typeface="Century Gothic"/>
            </a:rPr>
            <a:t>These genes were submitted to the YEASTRACT database, which returned a list of candidate regulatory transcription factors that potentially regulate those target genes, in order of significance.</a:t>
          </a:r>
          <a:endParaRPr lang="en-US" sz="1600" b="1" dirty="0">
            <a:latin typeface="Century Gothic"/>
            <a:cs typeface="Century Gothic"/>
          </a:endParaRPr>
        </a:p>
      </dgm:t>
    </dgm:pt>
    <dgm:pt modelId="{850E3173-5694-BC49-9DA4-2528E274EB2F}" type="parTrans" cxnId="{268E5450-6B3E-0B40-8855-8CA1E15F52A7}">
      <dgm:prSet/>
      <dgm:spPr/>
      <dgm:t>
        <a:bodyPr/>
        <a:lstStyle/>
        <a:p>
          <a:endParaRPr lang="en-US"/>
        </a:p>
      </dgm:t>
    </dgm:pt>
    <dgm:pt modelId="{406B8246-72F7-0E47-95AD-5F6CE763B0D0}" type="sibTrans" cxnId="{268E5450-6B3E-0B40-8855-8CA1E15F52A7}">
      <dgm:prSet/>
      <dgm:spPr/>
      <dgm:t>
        <a:bodyPr/>
        <a:lstStyle/>
        <a:p>
          <a:endParaRPr lang="en-US"/>
        </a:p>
      </dgm:t>
    </dgm:pt>
    <dgm:pt modelId="{D8D235F5-E57A-2945-AD09-96C8DABF8968}">
      <dgm:prSet phldrT="[Text]"/>
      <dgm:spPr>
        <a:solidFill>
          <a:srgbClr val="008000"/>
        </a:solidFill>
        <a:ln>
          <a:solidFill>
            <a:srgbClr val="008000"/>
          </a:solidFill>
        </a:ln>
      </dgm:spPr>
      <dgm:t>
        <a:bodyPr/>
        <a:lstStyle/>
        <a:p>
          <a:r>
            <a:rPr lang="en-US" b="1" dirty="0" smtClean="0">
              <a:latin typeface="Century Gothic"/>
              <a:cs typeface="Century Gothic"/>
            </a:rPr>
            <a:t>Within-strain ANOVA</a:t>
          </a:r>
          <a:endParaRPr lang="en-US" b="1" dirty="0">
            <a:latin typeface="Century Gothic"/>
            <a:cs typeface="Century Gothic"/>
          </a:endParaRPr>
        </a:p>
      </dgm:t>
    </dgm:pt>
    <dgm:pt modelId="{709E6287-4300-A848-BED2-371291F811C9}" type="sibTrans" cxnId="{11C3AEF4-F166-004B-8031-8201367EBAC5}">
      <dgm:prSet/>
      <dgm:spPr/>
      <dgm:t>
        <a:bodyPr/>
        <a:lstStyle/>
        <a:p>
          <a:endParaRPr lang="en-US"/>
        </a:p>
      </dgm:t>
    </dgm:pt>
    <dgm:pt modelId="{D0B4648F-2DCB-5145-B36C-5EAE66D3BCE5}" type="parTrans" cxnId="{11C3AEF4-F166-004B-8031-8201367EBAC5}">
      <dgm:prSet/>
      <dgm:spPr/>
      <dgm:t>
        <a:bodyPr/>
        <a:lstStyle/>
        <a:p>
          <a:endParaRPr lang="en-US"/>
        </a:p>
      </dgm:t>
    </dgm:pt>
    <dgm:pt modelId="{37A99477-FB18-6E4F-8099-617056F06285}">
      <dgm:prSet custT="1"/>
      <dgm:spPr>
        <a:solidFill>
          <a:srgbClr val="008000"/>
        </a:solidFill>
      </dgm:spPr>
      <dgm:t>
        <a:bodyPr/>
        <a:lstStyle/>
        <a:p>
          <a:r>
            <a:rPr lang="en-US" sz="2000" b="1" dirty="0" smtClean="0">
              <a:latin typeface="Century Gothic"/>
              <a:cs typeface="Century Gothic"/>
            </a:rPr>
            <a:t>Generate “Family” of Related Networks</a:t>
          </a:r>
          <a:endParaRPr lang="en-US" sz="2000" b="1" dirty="0">
            <a:latin typeface="Century Gothic"/>
            <a:cs typeface="Century Gothic"/>
          </a:endParaRPr>
        </a:p>
      </dgm:t>
    </dgm:pt>
    <dgm:pt modelId="{F24D7315-3915-3A4E-83F9-ABEE553CDF64}" type="parTrans" cxnId="{49A2B074-7D6D-C348-B0AE-EF746DD19764}">
      <dgm:prSet/>
      <dgm:spPr/>
      <dgm:t>
        <a:bodyPr/>
        <a:lstStyle/>
        <a:p>
          <a:endParaRPr lang="en-US"/>
        </a:p>
      </dgm:t>
    </dgm:pt>
    <dgm:pt modelId="{6A42F7CB-E248-AF4E-84C9-CE0878800C01}" type="sibTrans" cxnId="{49A2B074-7D6D-C348-B0AE-EF746DD19764}">
      <dgm:prSet/>
      <dgm:spPr/>
      <dgm:t>
        <a:bodyPr/>
        <a:lstStyle/>
        <a:p>
          <a:endParaRPr lang="en-US"/>
        </a:p>
      </dgm:t>
    </dgm:pt>
    <dgm:pt modelId="{47B6D09C-3FAE-5140-B4B3-D666A32038F3}" type="pres">
      <dgm:prSet presAssocID="{9692DA22-695B-8B43-8254-05C11D6C67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128F05-1069-B848-A6BD-0A723861F50C}" type="pres">
      <dgm:prSet presAssocID="{37A99477-FB18-6E4F-8099-617056F06285}" presName="boxAndChildren" presStyleCnt="0"/>
      <dgm:spPr/>
      <dgm:t>
        <a:bodyPr/>
        <a:lstStyle/>
        <a:p>
          <a:endParaRPr lang="en-US"/>
        </a:p>
      </dgm:t>
    </dgm:pt>
    <dgm:pt modelId="{C2B43073-FD16-3F4C-8D00-178A2BAD3ADA}" type="pres">
      <dgm:prSet presAssocID="{37A99477-FB18-6E4F-8099-617056F06285}" presName="parentTextBox" presStyleLbl="node1" presStyleIdx="0" presStyleCnt="3" custScaleY="49132" custLinFactNeighborY="5"/>
      <dgm:spPr/>
      <dgm:t>
        <a:bodyPr/>
        <a:lstStyle/>
        <a:p>
          <a:endParaRPr lang="en-US"/>
        </a:p>
      </dgm:t>
    </dgm:pt>
    <dgm:pt modelId="{0F4BB918-D4F1-484D-83FC-1665141A794C}" type="pres">
      <dgm:prSet presAssocID="{41CDCF54-43DC-AB43-8C39-55B769088528}" presName="sp" presStyleCnt="0"/>
      <dgm:spPr/>
      <dgm:t>
        <a:bodyPr/>
        <a:lstStyle/>
        <a:p>
          <a:endParaRPr lang="en-US"/>
        </a:p>
      </dgm:t>
    </dgm:pt>
    <dgm:pt modelId="{E998315B-126E-CA4E-9230-D9533FE617D0}" type="pres">
      <dgm:prSet presAssocID="{145027E7-2CBC-C341-BF54-5A13342B32F4}" presName="arrowAndChildren" presStyleCnt="0"/>
      <dgm:spPr/>
      <dgm:t>
        <a:bodyPr/>
        <a:lstStyle/>
        <a:p>
          <a:endParaRPr lang="en-US"/>
        </a:p>
      </dgm:t>
    </dgm:pt>
    <dgm:pt modelId="{0ADEEFCC-E739-EF49-AC3E-FAA52D48E822}" type="pres">
      <dgm:prSet presAssocID="{145027E7-2CBC-C341-BF54-5A13342B32F4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478158A1-1AF0-694A-B1B8-010C83DFC58C}" type="pres">
      <dgm:prSet presAssocID="{145027E7-2CBC-C341-BF54-5A13342B32F4}" presName="arrow" presStyleLbl="node1" presStyleIdx="1" presStyleCnt="3" custScaleY="129164" custLinFactNeighborY="-496"/>
      <dgm:spPr/>
      <dgm:t>
        <a:bodyPr/>
        <a:lstStyle/>
        <a:p>
          <a:endParaRPr lang="en-US"/>
        </a:p>
      </dgm:t>
    </dgm:pt>
    <dgm:pt modelId="{681C291D-FED7-BF4F-BC7C-D222423204C0}" type="pres">
      <dgm:prSet presAssocID="{145027E7-2CBC-C341-BF54-5A13342B32F4}" presName="descendantArrow" presStyleCnt="0"/>
      <dgm:spPr/>
      <dgm:t>
        <a:bodyPr/>
        <a:lstStyle/>
        <a:p>
          <a:endParaRPr lang="en-US"/>
        </a:p>
      </dgm:t>
    </dgm:pt>
    <dgm:pt modelId="{98F27397-D812-1546-8508-087552797AA3}" type="pres">
      <dgm:prSet presAssocID="{F7A1B177-8647-BB47-8819-6C3B6E3301CA}" presName="childTextArrow" presStyleLbl="fgAccFollowNode1" presStyleIdx="0" presStyleCnt="2" custScaleY="170643" custLinFactNeighborY="-1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51A35-39BE-C044-95C2-D14D9CF4C645}" type="pres">
      <dgm:prSet presAssocID="{709E6287-4300-A848-BED2-371291F811C9}" presName="sp" presStyleCnt="0"/>
      <dgm:spPr/>
      <dgm:t>
        <a:bodyPr/>
        <a:lstStyle/>
        <a:p>
          <a:endParaRPr lang="en-US"/>
        </a:p>
      </dgm:t>
    </dgm:pt>
    <dgm:pt modelId="{7DB3493A-2229-984B-9365-E8E22B212DFD}" type="pres">
      <dgm:prSet presAssocID="{D8D235F5-E57A-2945-AD09-96C8DABF8968}" presName="arrowAndChildren" presStyleCnt="0"/>
      <dgm:spPr/>
      <dgm:t>
        <a:bodyPr/>
        <a:lstStyle/>
        <a:p>
          <a:endParaRPr lang="en-US"/>
        </a:p>
      </dgm:t>
    </dgm:pt>
    <dgm:pt modelId="{31E9FE8B-0A43-E34D-8D4C-44E661690231}" type="pres">
      <dgm:prSet presAssocID="{D8D235F5-E57A-2945-AD09-96C8DABF8968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5BCE265D-3E88-F048-912A-B3AD5BFF4366}" type="pres">
      <dgm:prSet presAssocID="{D8D235F5-E57A-2945-AD09-96C8DABF8968}" presName="arrow" presStyleLbl="node1" presStyleIdx="2" presStyleCnt="3" custLinFactNeighborY="-1318"/>
      <dgm:spPr/>
      <dgm:t>
        <a:bodyPr/>
        <a:lstStyle/>
        <a:p>
          <a:endParaRPr lang="en-US"/>
        </a:p>
      </dgm:t>
    </dgm:pt>
    <dgm:pt modelId="{59765410-9208-524E-BA43-D2A2361B7D24}" type="pres">
      <dgm:prSet presAssocID="{D8D235F5-E57A-2945-AD09-96C8DABF8968}" presName="descendantArrow" presStyleCnt="0"/>
      <dgm:spPr/>
      <dgm:t>
        <a:bodyPr/>
        <a:lstStyle/>
        <a:p>
          <a:endParaRPr lang="en-US"/>
        </a:p>
      </dgm:t>
    </dgm:pt>
    <dgm:pt modelId="{8B306027-E9DB-394A-8E88-C21A6F37D707}" type="pres">
      <dgm:prSet presAssocID="{C6830CBC-980A-C144-93B1-FBDA679DE5C9}" presName="childTextArrow" presStyleLbl="fgAccFollowNode1" presStyleIdx="1" presStyleCnt="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A2B074-7D6D-C348-B0AE-EF746DD19764}" srcId="{9692DA22-695B-8B43-8254-05C11D6C67E1}" destId="{37A99477-FB18-6E4F-8099-617056F06285}" srcOrd="2" destOrd="0" parTransId="{F24D7315-3915-3A4E-83F9-ABEE553CDF64}" sibTransId="{6A42F7CB-E248-AF4E-84C9-CE0878800C01}"/>
    <dgm:cxn modelId="{8D9C7E47-CB73-4C2A-954D-9B9192B55CA3}" type="presOf" srcId="{F7A1B177-8647-BB47-8819-6C3B6E3301CA}" destId="{98F27397-D812-1546-8508-087552797AA3}" srcOrd="0" destOrd="0" presId="urn:microsoft.com/office/officeart/2005/8/layout/process4"/>
    <dgm:cxn modelId="{268E5450-6B3E-0B40-8855-8CA1E15F52A7}" srcId="{145027E7-2CBC-C341-BF54-5A13342B32F4}" destId="{F7A1B177-8647-BB47-8819-6C3B6E3301CA}" srcOrd="0" destOrd="0" parTransId="{850E3173-5694-BC49-9DA4-2528E274EB2F}" sibTransId="{406B8246-72F7-0E47-95AD-5F6CE763B0D0}"/>
    <dgm:cxn modelId="{B5842A14-E72E-3845-B08A-B5241D7E337E}" srcId="{D8D235F5-E57A-2945-AD09-96C8DABF8968}" destId="{C6830CBC-980A-C144-93B1-FBDA679DE5C9}" srcOrd="0" destOrd="0" parTransId="{ABFB5612-6E80-1C48-8A8D-C7DC1C05CF22}" sibTransId="{63821400-6F2E-2B40-AE27-B6115A22D618}"/>
    <dgm:cxn modelId="{1057853C-BE7C-41A0-8BF8-323E80F1CCA4}" type="presOf" srcId="{9692DA22-695B-8B43-8254-05C11D6C67E1}" destId="{47B6D09C-3FAE-5140-B4B3-D666A32038F3}" srcOrd="0" destOrd="0" presId="urn:microsoft.com/office/officeart/2005/8/layout/process4"/>
    <dgm:cxn modelId="{9A4E3968-247F-9D46-89F3-6313CD10F7FE}" srcId="{9692DA22-695B-8B43-8254-05C11D6C67E1}" destId="{145027E7-2CBC-C341-BF54-5A13342B32F4}" srcOrd="1" destOrd="0" parTransId="{58268665-FA49-C348-841F-98E5B640071D}" sibTransId="{41CDCF54-43DC-AB43-8C39-55B769088528}"/>
    <dgm:cxn modelId="{9BF7A8B1-A0BA-4A82-9D48-B27D33F5445B}" type="presOf" srcId="{37A99477-FB18-6E4F-8099-617056F06285}" destId="{C2B43073-FD16-3F4C-8D00-178A2BAD3ADA}" srcOrd="0" destOrd="0" presId="urn:microsoft.com/office/officeart/2005/8/layout/process4"/>
    <dgm:cxn modelId="{2FE4CAC0-3BE2-49E3-B36A-2CB7D4D6FDE7}" type="presOf" srcId="{D8D235F5-E57A-2945-AD09-96C8DABF8968}" destId="{31E9FE8B-0A43-E34D-8D4C-44E661690231}" srcOrd="0" destOrd="0" presId="urn:microsoft.com/office/officeart/2005/8/layout/process4"/>
    <dgm:cxn modelId="{11C3AEF4-F166-004B-8031-8201367EBAC5}" srcId="{9692DA22-695B-8B43-8254-05C11D6C67E1}" destId="{D8D235F5-E57A-2945-AD09-96C8DABF8968}" srcOrd="0" destOrd="0" parTransId="{D0B4648F-2DCB-5145-B36C-5EAE66D3BCE5}" sibTransId="{709E6287-4300-A848-BED2-371291F811C9}"/>
    <dgm:cxn modelId="{AB8DB850-22CC-42F2-A1DF-2AFA97869D36}" type="presOf" srcId="{D8D235F5-E57A-2945-AD09-96C8DABF8968}" destId="{5BCE265D-3E88-F048-912A-B3AD5BFF4366}" srcOrd="1" destOrd="0" presId="urn:microsoft.com/office/officeart/2005/8/layout/process4"/>
    <dgm:cxn modelId="{3679CA4F-9E15-4082-8121-BA3CB2D6A844}" type="presOf" srcId="{C6830CBC-980A-C144-93B1-FBDA679DE5C9}" destId="{8B306027-E9DB-394A-8E88-C21A6F37D707}" srcOrd="0" destOrd="0" presId="urn:microsoft.com/office/officeart/2005/8/layout/process4"/>
    <dgm:cxn modelId="{64C930F9-B7E4-4B08-8DF3-0D2EF60BB141}" type="presOf" srcId="{145027E7-2CBC-C341-BF54-5A13342B32F4}" destId="{478158A1-1AF0-694A-B1B8-010C83DFC58C}" srcOrd="1" destOrd="0" presId="urn:microsoft.com/office/officeart/2005/8/layout/process4"/>
    <dgm:cxn modelId="{75F675DF-6EA5-4041-A863-047F7A8EA57D}" type="presOf" srcId="{145027E7-2CBC-C341-BF54-5A13342B32F4}" destId="{0ADEEFCC-E739-EF49-AC3E-FAA52D48E822}" srcOrd="0" destOrd="0" presId="urn:microsoft.com/office/officeart/2005/8/layout/process4"/>
    <dgm:cxn modelId="{51F36A50-FFC6-4BCF-9718-E3374DC55971}" type="presParOf" srcId="{47B6D09C-3FAE-5140-B4B3-D666A32038F3}" destId="{41128F05-1069-B848-A6BD-0A723861F50C}" srcOrd="0" destOrd="0" presId="urn:microsoft.com/office/officeart/2005/8/layout/process4"/>
    <dgm:cxn modelId="{B9904D71-67A2-4FE8-98ED-2F6E2C467C3D}" type="presParOf" srcId="{41128F05-1069-B848-A6BD-0A723861F50C}" destId="{C2B43073-FD16-3F4C-8D00-178A2BAD3ADA}" srcOrd="0" destOrd="0" presId="urn:microsoft.com/office/officeart/2005/8/layout/process4"/>
    <dgm:cxn modelId="{4C0F03B6-FAF5-4655-A44D-E0D24E88C57B}" type="presParOf" srcId="{47B6D09C-3FAE-5140-B4B3-D666A32038F3}" destId="{0F4BB918-D4F1-484D-83FC-1665141A794C}" srcOrd="1" destOrd="0" presId="urn:microsoft.com/office/officeart/2005/8/layout/process4"/>
    <dgm:cxn modelId="{E304C81A-674A-4D72-A763-8CE7C8A4A679}" type="presParOf" srcId="{47B6D09C-3FAE-5140-B4B3-D666A32038F3}" destId="{E998315B-126E-CA4E-9230-D9533FE617D0}" srcOrd="2" destOrd="0" presId="urn:microsoft.com/office/officeart/2005/8/layout/process4"/>
    <dgm:cxn modelId="{B494389C-43B7-4080-9468-62595E21B3EE}" type="presParOf" srcId="{E998315B-126E-CA4E-9230-D9533FE617D0}" destId="{0ADEEFCC-E739-EF49-AC3E-FAA52D48E822}" srcOrd="0" destOrd="0" presId="urn:microsoft.com/office/officeart/2005/8/layout/process4"/>
    <dgm:cxn modelId="{9569EE05-37DD-4578-8FB5-939B69F49AE9}" type="presParOf" srcId="{E998315B-126E-CA4E-9230-D9533FE617D0}" destId="{478158A1-1AF0-694A-B1B8-010C83DFC58C}" srcOrd="1" destOrd="0" presId="urn:microsoft.com/office/officeart/2005/8/layout/process4"/>
    <dgm:cxn modelId="{5B3508D1-39D4-46A7-969C-FD06448B2259}" type="presParOf" srcId="{E998315B-126E-CA4E-9230-D9533FE617D0}" destId="{681C291D-FED7-BF4F-BC7C-D222423204C0}" srcOrd="2" destOrd="0" presId="urn:microsoft.com/office/officeart/2005/8/layout/process4"/>
    <dgm:cxn modelId="{C548CB35-0462-448F-8121-24816DF57A73}" type="presParOf" srcId="{681C291D-FED7-BF4F-BC7C-D222423204C0}" destId="{98F27397-D812-1546-8508-087552797AA3}" srcOrd="0" destOrd="0" presId="urn:microsoft.com/office/officeart/2005/8/layout/process4"/>
    <dgm:cxn modelId="{5135BC05-FEE4-467B-A3B2-77ABDE11AEA5}" type="presParOf" srcId="{47B6D09C-3FAE-5140-B4B3-D666A32038F3}" destId="{DBA51A35-39BE-C044-95C2-D14D9CF4C645}" srcOrd="3" destOrd="0" presId="urn:microsoft.com/office/officeart/2005/8/layout/process4"/>
    <dgm:cxn modelId="{EB44AB9E-32C6-417C-98C3-9233C0970B65}" type="presParOf" srcId="{47B6D09C-3FAE-5140-B4B3-D666A32038F3}" destId="{7DB3493A-2229-984B-9365-E8E22B212DFD}" srcOrd="4" destOrd="0" presId="urn:microsoft.com/office/officeart/2005/8/layout/process4"/>
    <dgm:cxn modelId="{BD0BD4B5-C9FA-4655-967B-0924D1FE7E95}" type="presParOf" srcId="{7DB3493A-2229-984B-9365-E8E22B212DFD}" destId="{31E9FE8B-0A43-E34D-8D4C-44E661690231}" srcOrd="0" destOrd="0" presId="urn:microsoft.com/office/officeart/2005/8/layout/process4"/>
    <dgm:cxn modelId="{D1FD6995-E7CC-4959-8BA2-250FD05D34F6}" type="presParOf" srcId="{7DB3493A-2229-984B-9365-E8E22B212DFD}" destId="{5BCE265D-3E88-F048-912A-B3AD5BFF4366}" srcOrd="1" destOrd="0" presId="urn:microsoft.com/office/officeart/2005/8/layout/process4"/>
    <dgm:cxn modelId="{1A65BEEB-BD63-4677-AC9B-65EBD696FA4A}" type="presParOf" srcId="{7DB3493A-2229-984B-9365-E8E22B212DFD}" destId="{59765410-9208-524E-BA43-D2A2361B7D24}" srcOrd="2" destOrd="0" presId="urn:microsoft.com/office/officeart/2005/8/layout/process4"/>
    <dgm:cxn modelId="{46A919D9-3F89-461B-9CA1-D76D0AE92829}" type="presParOf" srcId="{59765410-9208-524E-BA43-D2A2361B7D24}" destId="{8B306027-E9DB-394A-8E88-C21A6F37D70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43073-FD16-3F4C-8D00-178A2BAD3ADA}">
      <dsp:nvSpPr>
        <dsp:cNvPr id="0" name=""/>
        <dsp:cNvSpPr/>
      </dsp:nvSpPr>
      <dsp:spPr>
        <a:xfrm>
          <a:off x="0" y="3820299"/>
          <a:ext cx="6620933" cy="536625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 Gothic"/>
              <a:cs typeface="Century Gothic"/>
            </a:rPr>
            <a:t>Generate “Family” of Related Networks</a:t>
          </a:r>
          <a:endParaRPr lang="en-US" sz="2000" b="1" kern="1200" dirty="0">
            <a:latin typeface="Century Gothic"/>
            <a:cs typeface="Century Gothic"/>
          </a:endParaRPr>
        </a:p>
      </dsp:txBody>
      <dsp:txXfrm>
        <a:off x="0" y="3820299"/>
        <a:ext cx="6620933" cy="536625"/>
      </dsp:txXfrm>
    </dsp:sp>
    <dsp:sp modelId="{478158A1-1AF0-694A-B1B8-010C83DFC58C}">
      <dsp:nvSpPr>
        <dsp:cNvPr id="0" name=""/>
        <dsp:cNvSpPr/>
      </dsp:nvSpPr>
      <dsp:spPr>
        <a:xfrm rot="10800000">
          <a:off x="0" y="1658569"/>
          <a:ext cx="6620933" cy="2169725"/>
        </a:xfrm>
        <a:prstGeom prst="upArrowCallout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 Gothic"/>
              <a:cs typeface="Century Gothic"/>
            </a:rPr>
            <a:t>YEASTRACT Database</a:t>
          </a:r>
          <a:endParaRPr lang="en-US" sz="2000" b="1" kern="1200" dirty="0">
            <a:latin typeface="Century Gothic"/>
            <a:cs typeface="Century Gothic"/>
          </a:endParaRPr>
        </a:p>
      </dsp:txBody>
      <dsp:txXfrm rot="-10800000">
        <a:off x="0" y="1658569"/>
        <a:ext cx="6620933" cy="761573"/>
      </dsp:txXfrm>
    </dsp:sp>
    <dsp:sp modelId="{98F27397-D812-1546-8508-087552797AA3}">
      <dsp:nvSpPr>
        <dsp:cNvPr id="0" name=""/>
        <dsp:cNvSpPr/>
      </dsp:nvSpPr>
      <dsp:spPr>
        <a:xfrm>
          <a:off x="0" y="2271214"/>
          <a:ext cx="6620933" cy="85708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entury Gothic"/>
              <a:cs typeface="Century Gothic"/>
            </a:rPr>
            <a:t>These genes were submitted to the YEASTRACT database, which returned a list of candidate regulatory transcription factors that potentially regulate those target genes, in order of significance.</a:t>
          </a:r>
          <a:endParaRPr lang="en-US" sz="1600" b="1" kern="1200" dirty="0">
            <a:latin typeface="Century Gothic"/>
            <a:cs typeface="Century Gothic"/>
          </a:endParaRPr>
        </a:p>
      </dsp:txBody>
      <dsp:txXfrm>
        <a:off x="0" y="2271214"/>
        <a:ext cx="6620933" cy="857083"/>
      </dsp:txXfrm>
    </dsp:sp>
    <dsp:sp modelId="{5BCE265D-3E88-F048-912A-B3AD5BFF4366}">
      <dsp:nvSpPr>
        <dsp:cNvPr id="0" name=""/>
        <dsp:cNvSpPr/>
      </dsp:nvSpPr>
      <dsp:spPr>
        <a:xfrm rot="10800000">
          <a:off x="0" y="0"/>
          <a:ext cx="6620933" cy="1679822"/>
        </a:xfrm>
        <a:prstGeom prst="upArrowCallout">
          <a:avLst/>
        </a:prstGeom>
        <a:solidFill>
          <a:srgbClr val="008000"/>
        </a:solidFill>
        <a:ln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 Gothic"/>
              <a:cs typeface="Century Gothic"/>
            </a:rPr>
            <a:t>Within-strain ANOVA</a:t>
          </a:r>
          <a:endParaRPr lang="en-US" sz="2000" b="1" kern="1200" dirty="0">
            <a:latin typeface="Century Gothic"/>
            <a:cs typeface="Century Gothic"/>
          </a:endParaRPr>
        </a:p>
      </dsp:txBody>
      <dsp:txXfrm rot="-10800000">
        <a:off x="0" y="0"/>
        <a:ext cx="6620933" cy="589617"/>
      </dsp:txXfrm>
    </dsp:sp>
    <dsp:sp modelId="{8B306027-E9DB-394A-8E88-C21A6F37D707}">
      <dsp:nvSpPr>
        <dsp:cNvPr id="0" name=""/>
        <dsp:cNvSpPr/>
      </dsp:nvSpPr>
      <dsp:spPr>
        <a:xfrm>
          <a:off x="0" y="593080"/>
          <a:ext cx="6620933" cy="50226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entury Gothic"/>
              <a:cs typeface="Century Gothic"/>
            </a:rPr>
            <a:t>Indicates which genes had significant changes in expression at </a:t>
          </a:r>
          <a:r>
            <a:rPr lang="en-US" sz="1600" b="1" i="1" kern="1200" dirty="0" smtClean="0">
              <a:latin typeface="Century Gothic"/>
              <a:cs typeface="Century Gothic"/>
            </a:rPr>
            <a:t>any</a:t>
          </a:r>
          <a:r>
            <a:rPr lang="en-US" sz="1600" b="1" kern="1200" dirty="0" smtClean="0">
              <a:latin typeface="Century Gothic"/>
              <a:cs typeface="Century Gothic"/>
            </a:rPr>
            <a:t> time point</a:t>
          </a:r>
          <a:endParaRPr lang="en-US" sz="1600" kern="1200" dirty="0">
            <a:latin typeface="Century Gothic"/>
            <a:cs typeface="Century Gothic"/>
          </a:endParaRPr>
        </a:p>
      </dsp:txBody>
      <dsp:txXfrm>
        <a:off x="0" y="593080"/>
        <a:ext cx="6620933" cy="502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2BFD-A1C0-4BFD-B400-F837EF0C6B35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C7F25-9528-43FA-80CC-A8981C379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6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10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15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“production</a:t>
            </a:r>
            <a:r>
              <a:rPr lang="en-US" baseline="0" dirty="0" smtClean="0"/>
              <a:t> minus degradation”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C7F25-9528-43FA-80CC-A8981C3795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92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21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 for our</a:t>
            </a:r>
            <a:r>
              <a:rPr lang="en-US" baseline="0" dirty="0" smtClean="0"/>
              <a:t> network “ </a:t>
            </a:r>
          </a:p>
          <a:p>
            <a:r>
              <a:rPr lang="en-US" baseline="0" dirty="0" smtClean="0"/>
              <a:t>Few spaces before </a:t>
            </a:r>
            <a:r>
              <a:rPr lang="en-US" baseline="0" dirty="0" err="1" smtClean="0"/>
              <a:t>eery</a:t>
            </a:r>
            <a:r>
              <a:rPr lang="en-US" baseline="0" dirty="0" smtClean="0"/>
              <a:t> number and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C7F25-9528-43FA-80CC-A8981C3795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09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63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Betweenness</a:t>
            </a:r>
            <a:r>
              <a:rPr lang="en-US" baseline="0" dirty="0" smtClean="0"/>
              <a:t> centrality and Total Degree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Say something about in and out degrees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C7F25-9528-43FA-80CC-A8981C3795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39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-mention similarity between two networks in/out degrees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C7F25-9528-43FA-80CC-A8981C3795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87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Discuss how</a:t>
            </a:r>
            <a:r>
              <a:rPr lang="en-US" baseline="0" dirty="0" smtClean="0"/>
              <a:t> it relates with large </a:t>
            </a:r>
            <a:r>
              <a:rPr lang="en-US" baseline="0" smtClean="0"/>
              <a:t>random networks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C7F25-9528-43FA-80CC-A8981C3795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4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78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94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71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71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93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5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7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</a:t>
            </a:r>
            <a:r>
              <a:rPr lang="en-US" dirty="0" err="1" smtClean="0"/>
              <a:t>tital</a:t>
            </a:r>
            <a:r>
              <a:rPr lang="en-US" dirty="0" smtClean="0"/>
              <a:t>, </a:t>
            </a:r>
            <a:r>
              <a:rPr lang="en-US" dirty="0" err="1" smtClean="0"/>
              <a:t>diont</a:t>
            </a:r>
            <a:r>
              <a:rPr lang="en-US" dirty="0" smtClean="0"/>
              <a:t> mention pared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C7F25-9528-43FA-80CC-A8981C3795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6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2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5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1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3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2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8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2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1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1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0990D-F40E-48EE-9AB4-1D6CEC4BD1AC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9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29296"/>
            <a:ext cx="9144000" cy="3714104"/>
          </a:xfrm>
        </p:spPr>
        <p:txBody>
          <a:bodyPr>
            <a:noAutofit/>
          </a:bodyPr>
          <a:lstStyle/>
          <a:p>
            <a:r>
              <a:rPr lang="en-US" sz="3300" b="1" dirty="0">
                <a:solidFill>
                  <a:srgbClr val="008000"/>
                </a:solidFill>
              </a:rPr>
              <a:t>Systems modeling and statistical analysis allows comparison in the response to cold shock in </a:t>
            </a:r>
            <a:r>
              <a:rPr lang="en-US" sz="3300" b="1" i="1" dirty="0">
                <a:solidFill>
                  <a:srgbClr val="008000"/>
                </a:solidFill>
              </a:rPr>
              <a:t>Saccharomyces cerevisiae</a:t>
            </a:r>
            <a:r>
              <a:rPr lang="en-US" sz="3300" b="1" dirty="0">
                <a:solidFill>
                  <a:srgbClr val="008000"/>
                </a:solidFill>
              </a:rPr>
              <a:t> between </a:t>
            </a:r>
            <a:r>
              <a:rPr lang="en-US" sz="3300" b="1" i="1" dirty="0" smtClean="0">
                <a:solidFill>
                  <a:srgbClr val="008000"/>
                </a:solidFill>
                <a:cs typeface="Century Gothic"/>
              </a:rPr>
              <a:t>Δhap4</a:t>
            </a:r>
            <a:r>
              <a:rPr lang="en-US" sz="3300" b="1" dirty="0" smtClean="0">
                <a:solidFill>
                  <a:srgbClr val="008000"/>
                </a:solidFill>
              </a:rPr>
              <a:t>-derived </a:t>
            </a:r>
            <a:r>
              <a:rPr lang="en-US" sz="3300" b="1" dirty="0">
                <a:solidFill>
                  <a:srgbClr val="008000"/>
                </a:solidFill>
              </a:rPr>
              <a:t>and </a:t>
            </a:r>
            <a:r>
              <a:rPr lang="en-US" sz="3300" b="1" dirty="0" smtClean="0">
                <a:solidFill>
                  <a:srgbClr val="008000"/>
                </a:solidFill>
              </a:rPr>
              <a:t>randomly </a:t>
            </a:r>
            <a:r>
              <a:rPr lang="en-US" sz="3300" b="1" dirty="0">
                <a:solidFill>
                  <a:srgbClr val="008000"/>
                </a:solidFill>
              </a:rPr>
              <a:t>generated </a:t>
            </a:r>
            <a:r>
              <a:rPr lang="en-US" sz="3300" b="1" dirty="0" smtClean="0">
                <a:solidFill>
                  <a:srgbClr val="008000"/>
                </a:solidFill>
              </a:rPr>
              <a:t>networks</a:t>
            </a:r>
            <a:r>
              <a:rPr lang="en-US" sz="4000" dirty="0">
                <a:solidFill>
                  <a:srgbClr val="008000"/>
                </a:solidFill>
              </a:rPr>
              <a:t/>
            </a:r>
            <a:br>
              <a:rPr lang="en-US" sz="4000" dirty="0">
                <a:solidFill>
                  <a:srgbClr val="008000"/>
                </a:solidFill>
              </a:rPr>
            </a:b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008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entury Gothic"/>
              </a:rPr>
              <a:t/>
            </a:r>
            <a:b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008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entury Gothic"/>
              </a:rPr>
            </a:br>
            <a:endParaRPr lang="en-US" sz="4000" b="1" dirty="0">
              <a:ln w="18415" cmpd="sng">
                <a:noFill/>
                <a:prstDash val="solid"/>
              </a:ln>
              <a:solidFill>
                <a:srgbClr val="008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473"/>
            <a:ext cx="7653008" cy="265832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+mj-lt"/>
                <a:cs typeface="Century Gothic"/>
              </a:rPr>
              <a:t>Kristen M. Horstmann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  <a:cs typeface="Century Gothic"/>
              </a:rPr>
              <a:t>Departments of Biology and Mathematics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Century Gothic"/>
              </a:rPr>
              <a:t>Loyola Marymount University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Century Gothic"/>
              </a:rPr>
              <a:t>Undergraduate Research Symposium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Century Gothic"/>
              </a:rPr>
              <a:t>March 25, 2017</a:t>
            </a:r>
            <a:endParaRPr lang="en-US" sz="2400" b="1" dirty="0" smtClean="0">
              <a:solidFill>
                <a:schemeClr val="tx1"/>
              </a:solidFill>
              <a:latin typeface="+mj-lt"/>
              <a:cs typeface="Century Gothic"/>
            </a:endParaRPr>
          </a:p>
          <a:p>
            <a:endParaRPr lang="en-US" sz="2400" dirty="0"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63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Outline</a:t>
            </a:r>
            <a:endParaRPr lang="en-US" sz="3000" b="1" i="1" dirty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5219"/>
            <a:ext cx="8229600" cy="5103181"/>
          </a:xfrm>
        </p:spPr>
        <p:txBody>
          <a:bodyPr>
            <a:normAutofit lnSpcReduction="10000"/>
          </a:bodyPr>
          <a:lstStyle/>
          <a:p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Yeast respond to cold shock by changing gene expression.</a:t>
            </a:r>
          </a:p>
          <a:p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Microarray data was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generated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for yeast under cold shock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conditions.</a:t>
            </a:r>
          </a:p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Data from the </a:t>
            </a:r>
            <a:r>
              <a:rPr lang="en-US" sz="2200" b="1" i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Δhap4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 strain was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used to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create gene regulatory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networks generated from the YEASTRACT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database.</a:t>
            </a:r>
          </a:p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Random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networks were generated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based on this network using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an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R-script.</a:t>
            </a:r>
            <a:endParaRPr lang="en-US" sz="2200" b="1" dirty="0">
              <a:solidFill>
                <a:schemeClr val="bg1">
                  <a:lumMod val="65000"/>
                </a:schemeClr>
              </a:solidFill>
              <a:cs typeface="Century Gothic"/>
            </a:endParaRPr>
          </a:p>
          <a:p>
            <a:r>
              <a:rPr lang="en-US" sz="2200" b="1" dirty="0">
                <a:cs typeface="Century Gothic"/>
              </a:rPr>
              <a:t>The dynamics of each gene in </a:t>
            </a:r>
            <a:r>
              <a:rPr lang="en-US" sz="2200" b="1" dirty="0" smtClean="0">
                <a:cs typeface="Century Gothic"/>
              </a:rPr>
              <a:t>each network </a:t>
            </a:r>
            <a:r>
              <a:rPr lang="en-US" sz="2200" b="1" dirty="0">
                <a:cs typeface="Century Gothic"/>
              </a:rPr>
              <a:t>was modeled using ordinary differential equations</a:t>
            </a:r>
            <a:r>
              <a:rPr lang="en-US" sz="2200" b="1" dirty="0" smtClean="0">
                <a:cs typeface="Century Gothic"/>
              </a:rPr>
              <a:t>.</a:t>
            </a:r>
          </a:p>
          <a:p>
            <a:r>
              <a:rPr lang="en-US" sz="2200" b="1" dirty="0" err="1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Gephi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was used to analyze connectivity and statistics of nodes in </a:t>
            </a:r>
            <a:r>
              <a:rPr lang="en-US" sz="2200" b="1" i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Δhap4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 data-derived network.</a:t>
            </a:r>
            <a:endParaRPr lang="en-US" sz="2200" b="1" dirty="0">
              <a:solidFill>
                <a:schemeClr val="bg1">
                  <a:lumMod val="65000"/>
                </a:schemeClr>
              </a:solidFill>
              <a:cs typeface="Century Gothic"/>
            </a:endParaRPr>
          </a:p>
          <a:p>
            <a:r>
              <a:rPr lang="en-US" sz="2200" b="1" dirty="0" err="1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Betweenness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 centrality seems to be a better indicator of connectivity than eccentricity. </a:t>
            </a:r>
          </a:p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Random networks are likely not biologically relevant.</a:t>
            </a:r>
            <a:endParaRPr lang="en-US" sz="2200" b="1" dirty="0">
              <a:solidFill>
                <a:schemeClr val="bg1">
                  <a:lumMod val="65000"/>
                </a:schemeClr>
              </a:solidFill>
              <a:cs typeface="Century Gothic"/>
            </a:endParaRPr>
          </a:p>
          <a:p>
            <a:endParaRPr lang="en-US" sz="20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996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36"/>
            <a:ext cx="9144000" cy="1143000"/>
          </a:xfrm>
        </p:spPr>
        <p:txBody>
          <a:bodyPr>
            <a:noAutofit/>
          </a:bodyPr>
          <a:lstStyle/>
          <a:p>
            <a:r>
              <a:rPr lang="en-US" sz="3000" b="1" dirty="0" err="1" smtClean="0">
                <a:solidFill>
                  <a:srgbClr val="008000"/>
                </a:solidFill>
                <a:cs typeface="Century Gothic"/>
              </a:rPr>
              <a:t>GRNmap</a:t>
            </a:r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 uses ordinary </a:t>
            </a:r>
            <a:r>
              <a:rPr lang="en-US" sz="3000" b="1" dirty="0">
                <a:solidFill>
                  <a:srgbClr val="008000"/>
                </a:solidFill>
                <a:cs typeface="Century Gothic"/>
              </a:rPr>
              <a:t>d</a:t>
            </a:r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ifferential equations to </a:t>
            </a:r>
            <a:br>
              <a:rPr lang="en-US" sz="3000" b="1" dirty="0" smtClean="0">
                <a:solidFill>
                  <a:srgbClr val="008000"/>
                </a:solidFill>
                <a:cs typeface="Century Gothic"/>
              </a:rPr>
            </a:br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model the dynamics of each </a:t>
            </a:r>
            <a:r>
              <a:rPr lang="en-US" sz="3000" b="1" dirty="0">
                <a:solidFill>
                  <a:srgbClr val="008000"/>
                </a:solidFill>
                <a:cs typeface="Century Gothic"/>
              </a:rPr>
              <a:t>g</a:t>
            </a:r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ene</a:t>
            </a:r>
            <a:endParaRPr lang="en-US" sz="30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2601785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  <a:cs typeface="Century Gothic"/>
              </a:rPr>
              <a:t>The MATLAB code and executable are available under an open source license at: </a:t>
            </a:r>
            <a:r>
              <a:rPr lang="de-DE" sz="2000" dirty="0" smtClean="0">
                <a:latin typeface="+mj-lt"/>
                <a:cs typeface="Century Gothic"/>
              </a:rPr>
              <a:t>https</a:t>
            </a:r>
            <a:r>
              <a:rPr lang="de-DE" sz="2000" dirty="0">
                <a:latin typeface="+mj-lt"/>
                <a:cs typeface="Century Gothic"/>
              </a:rPr>
              <a:t>://github.com/kdahlquist/GRNmap/.</a:t>
            </a:r>
            <a:endParaRPr lang="en-US" sz="2000" dirty="0" smtClean="0">
              <a:latin typeface="+mj-lt"/>
              <a:cs typeface="Century Gothic"/>
            </a:endParaRPr>
          </a:p>
          <a:p>
            <a:r>
              <a:rPr lang="en-US" sz="2000" dirty="0" smtClean="0">
                <a:latin typeface="+mj-lt"/>
                <a:cs typeface="Century Gothic"/>
              </a:rPr>
              <a:t>The expression levels of the transcription factors were modeled using mass balance ordinary differential equations with a sigmoidal production function.</a:t>
            </a:r>
          </a:p>
          <a:p>
            <a:r>
              <a:rPr lang="en-US" sz="2000" dirty="0" smtClean="0">
                <a:latin typeface="+mj-lt"/>
                <a:cs typeface="Century Gothic"/>
              </a:rPr>
              <a:t>The change in expression of a gene is </a:t>
            </a:r>
            <a:r>
              <a:rPr lang="en-US" sz="2000" i="1" dirty="0" smtClean="0">
                <a:latin typeface="+mj-lt"/>
                <a:cs typeface="Century Gothic"/>
              </a:rPr>
              <a:t>production - degradation. </a:t>
            </a:r>
            <a:endParaRPr lang="en-US" sz="2000" dirty="0" smtClean="0">
              <a:latin typeface="+mj-lt"/>
              <a:cs typeface="Century Gothic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085392"/>
              </p:ext>
            </p:extLst>
          </p:nvPr>
        </p:nvGraphicFramePr>
        <p:xfrm>
          <a:off x="285926" y="2824539"/>
          <a:ext cx="5112525" cy="1265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4" imgW="2869920" imgH="711000" progId="Equation.3">
                  <p:embed/>
                </p:oleObj>
              </mc:Choice>
              <mc:Fallback>
                <p:oleObj name="Equation" r:id="rId4" imgW="28699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26" y="2824539"/>
                        <a:ext cx="5112525" cy="126547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5334000" y="3801534"/>
            <a:ext cx="3505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>
              <a:latin typeface="+mj-lt"/>
              <a:cs typeface="Century Gothic"/>
            </a:endParaRPr>
          </a:p>
        </p:txBody>
      </p:sp>
      <p:pic>
        <p:nvPicPr>
          <p:cNvPr id="6" name="Picture 2" descr="figure01a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t="2619" r="8699" b="5698"/>
          <a:stretch/>
        </p:blipFill>
        <p:spPr bwMode="auto">
          <a:xfrm>
            <a:off x="5368800" y="3352800"/>
            <a:ext cx="3657600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184"/>
          <p:cNvGrpSpPr>
            <a:grpSpLocks/>
          </p:cNvGrpSpPr>
          <p:nvPr/>
        </p:nvGrpSpPr>
        <p:grpSpPr bwMode="auto">
          <a:xfrm>
            <a:off x="990600" y="4191000"/>
            <a:ext cx="3044848" cy="2634352"/>
            <a:chOff x="666" y="21558"/>
            <a:chExt cx="2496" cy="2112"/>
          </a:xfrm>
        </p:grpSpPr>
        <p:pic>
          <p:nvPicPr>
            <p:cNvPr id="10" name="Picture 4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51" t="23000" r="28125" b="20000"/>
            <a:stretch>
              <a:fillRect/>
            </a:stretch>
          </p:blipFill>
          <p:spPr bwMode="auto">
            <a:xfrm>
              <a:off x="810" y="21558"/>
              <a:ext cx="2352" cy="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47"/>
            <p:cNvSpPr>
              <a:spLocks noChangeArrowheads="1"/>
            </p:cNvSpPr>
            <p:nvPr/>
          </p:nvSpPr>
          <p:spPr bwMode="auto">
            <a:xfrm>
              <a:off x="666" y="23334"/>
              <a:ext cx="288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2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36"/>
            <a:ext cx="9144000" cy="1143000"/>
          </a:xfrm>
        </p:spPr>
        <p:txBody>
          <a:bodyPr>
            <a:noAutofit/>
          </a:bodyPr>
          <a:lstStyle/>
          <a:p>
            <a:r>
              <a:rPr lang="en-US" sz="3000" b="1" dirty="0" err="1" smtClean="0">
                <a:solidFill>
                  <a:srgbClr val="008000"/>
                </a:solidFill>
                <a:cs typeface="Century Gothic"/>
              </a:rPr>
              <a:t>GRNmap</a:t>
            </a:r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 uses ordinary differential </a:t>
            </a:r>
            <a:r>
              <a:rPr lang="en-US" sz="3000" b="1" dirty="0">
                <a:solidFill>
                  <a:srgbClr val="008000"/>
                </a:solidFill>
                <a:cs typeface="Century Gothic"/>
              </a:rPr>
              <a:t>e</a:t>
            </a:r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quations to </a:t>
            </a:r>
            <a:br>
              <a:rPr lang="en-US" sz="3000" b="1" dirty="0" smtClean="0">
                <a:solidFill>
                  <a:srgbClr val="008000"/>
                </a:solidFill>
                <a:cs typeface="Century Gothic"/>
              </a:rPr>
            </a:br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model the dynamics of each </a:t>
            </a:r>
            <a:r>
              <a:rPr lang="en-US" sz="3000" b="1" dirty="0">
                <a:solidFill>
                  <a:srgbClr val="008000"/>
                </a:solidFill>
                <a:cs typeface="Century Gothic"/>
              </a:rPr>
              <a:t>g</a:t>
            </a:r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ene </a:t>
            </a:r>
            <a:endParaRPr lang="en-US" sz="30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895601"/>
          </a:xfrm>
        </p:spPr>
        <p:txBody>
          <a:bodyPr>
            <a:normAutofit/>
          </a:bodyPr>
          <a:lstStyle/>
          <a:p>
            <a:r>
              <a:rPr lang="en-US" sz="2000" dirty="0">
                <a:cs typeface="Century Gothic"/>
              </a:rPr>
              <a:t>Weight parameter, </a:t>
            </a:r>
            <a:r>
              <a:rPr lang="en-US" sz="2000" i="1" dirty="0">
                <a:cs typeface="Century Gothic"/>
              </a:rPr>
              <a:t>w, </a:t>
            </a:r>
            <a:r>
              <a:rPr lang="en-US" sz="2000" dirty="0">
                <a:cs typeface="Century Gothic"/>
              </a:rPr>
              <a:t>gives the direction and the magnitude of regulatory relationship.</a:t>
            </a:r>
          </a:p>
          <a:p>
            <a:r>
              <a:rPr lang="en-US" sz="2000" dirty="0">
                <a:cs typeface="Century Gothic"/>
              </a:rPr>
              <a:t>Positive weights </a:t>
            </a:r>
            <a:r>
              <a:rPr lang="en-US" sz="2000" dirty="0" smtClean="0">
                <a:cs typeface="Century Gothic"/>
              </a:rPr>
              <a:t>are activation</a:t>
            </a:r>
            <a:r>
              <a:rPr lang="en-US" sz="2000" dirty="0">
                <a:cs typeface="Century Gothic"/>
              </a:rPr>
              <a:t>.</a:t>
            </a:r>
          </a:p>
          <a:p>
            <a:r>
              <a:rPr lang="en-US" sz="2000" dirty="0">
                <a:cs typeface="Century Gothic"/>
              </a:rPr>
              <a:t>Negative weights </a:t>
            </a:r>
            <a:r>
              <a:rPr lang="en-US" sz="2000" dirty="0" smtClean="0">
                <a:cs typeface="Century Gothic"/>
              </a:rPr>
              <a:t>are repression</a:t>
            </a:r>
            <a:r>
              <a:rPr lang="en-US" sz="2000" dirty="0">
                <a:cs typeface="Century Gothic"/>
              </a:rPr>
              <a:t>.</a:t>
            </a:r>
          </a:p>
          <a:p>
            <a:r>
              <a:rPr lang="en-US" sz="2000" dirty="0">
                <a:cs typeface="Century Gothic"/>
              </a:rPr>
              <a:t>The magnitude of the weight represents the strength of the regulation.</a:t>
            </a:r>
          </a:p>
          <a:p>
            <a:endParaRPr lang="en-US" sz="2000" dirty="0" smtClean="0">
              <a:latin typeface="+mj-lt"/>
              <a:cs typeface="Century Gothic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627693"/>
              </p:ext>
            </p:extLst>
          </p:nvPr>
        </p:nvGraphicFramePr>
        <p:xfrm>
          <a:off x="1676400" y="4118435"/>
          <a:ext cx="5906348" cy="1461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3" imgW="2870200" imgH="711200" progId="Equation.3">
                  <p:embed/>
                </p:oleObj>
              </mc:Choice>
              <mc:Fallback>
                <p:oleObj name="Equation" r:id="rId3" imgW="28702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18435"/>
                        <a:ext cx="5906348" cy="146196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5300133" y="3801534"/>
            <a:ext cx="3505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>
              <a:latin typeface="+mj-lt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9400" y="4343400"/>
            <a:ext cx="347133" cy="381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2949" y="4025108"/>
            <a:ext cx="231306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rgbClr val="008000"/>
                </a:solidFill>
              </a:rPr>
              <a:t>mRNA degradation rate</a:t>
            </a:r>
            <a:endParaRPr lang="en-US" sz="1700" b="1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4114800"/>
            <a:ext cx="347133" cy="381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7344" y="3777735"/>
            <a:ext cx="221624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rgbClr val="008000"/>
                </a:solidFill>
                <a:latin typeface="+mj-lt"/>
                <a:cs typeface="Century Gothic"/>
              </a:rPr>
              <a:t>mRNA production rate</a:t>
            </a:r>
            <a:endParaRPr lang="en-US" sz="1700" b="1" dirty="0">
              <a:solidFill>
                <a:srgbClr val="008000"/>
              </a:solidFill>
              <a:latin typeface="+mj-lt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9243" y="4792134"/>
            <a:ext cx="353757" cy="46566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12938" y="4834467"/>
            <a:ext cx="347133" cy="381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0287" y="5242130"/>
            <a:ext cx="128586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>
                <a:solidFill>
                  <a:srgbClr val="008000"/>
                </a:solidFill>
              </a:rPr>
              <a:t>w</a:t>
            </a:r>
            <a:r>
              <a:rPr lang="en-US" sz="1700" b="1" dirty="0" smtClean="0">
                <a:solidFill>
                  <a:srgbClr val="008000"/>
                </a:solidFill>
              </a:rPr>
              <a:t>eight term</a:t>
            </a:r>
            <a:endParaRPr lang="en-US" sz="1700" b="1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9238" y="5257800"/>
            <a:ext cx="178042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>
                <a:solidFill>
                  <a:srgbClr val="008000"/>
                </a:solidFill>
              </a:rPr>
              <a:t>t</a:t>
            </a:r>
            <a:r>
              <a:rPr lang="en-US" sz="1700" b="1" dirty="0" smtClean="0">
                <a:solidFill>
                  <a:srgbClr val="008000"/>
                </a:solidFill>
              </a:rPr>
              <a:t>hreshold unique </a:t>
            </a:r>
          </a:p>
          <a:p>
            <a:r>
              <a:rPr lang="en-US" sz="1700" b="1" dirty="0" smtClean="0">
                <a:solidFill>
                  <a:srgbClr val="008000"/>
                </a:solidFill>
              </a:rPr>
              <a:t>to each gene</a:t>
            </a:r>
            <a:endParaRPr lang="en-US" sz="1700" b="1" dirty="0">
              <a:solidFill>
                <a:srgbClr val="008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4114800"/>
            <a:ext cx="323688" cy="37902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4865" y="3760857"/>
            <a:ext cx="187907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008000"/>
                </a:solidFill>
              </a:rPr>
              <a:t>e</a:t>
            </a:r>
            <a:r>
              <a:rPr lang="en-US" sz="1700" b="1" dirty="0" smtClean="0">
                <a:solidFill>
                  <a:srgbClr val="008000"/>
                </a:solidFill>
              </a:rPr>
              <a:t>xpression of gene</a:t>
            </a:r>
            <a:endParaRPr lang="en-US" sz="17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8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Outline</a:t>
            </a:r>
            <a:endParaRPr lang="en-US" sz="3000" b="1" i="1" dirty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5219"/>
            <a:ext cx="8229600" cy="5103181"/>
          </a:xfrm>
        </p:spPr>
        <p:txBody>
          <a:bodyPr>
            <a:normAutofit lnSpcReduction="10000"/>
          </a:bodyPr>
          <a:lstStyle/>
          <a:p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Yeast respond to cold shock by changing gene expression.</a:t>
            </a:r>
          </a:p>
          <a:p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Microarray data was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generated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for yeast under cold shock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conditions.</a:t>
            </a:r>
          </a:p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Data from the </a:t>
            </a:r>
            <a:r>
              <a:rPr lang="en-US" sz="2200" b="1" i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Δhap4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 strain was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used to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create gene regulatory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networks generated from the YEASTRACT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database.</a:t>
            </a:r>
          </a:p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Random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networks were generated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based on this network using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an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R-script.</a:t>
            </a:r>
            <a:endParaRPr lang="en-US" sz="2200" b="1" dirty="0">
              <a:solidFill>
                <a:schemeClr val="bg1">
                  <a:lumMod val="65000"/>
                </a:schemeClr>
              </a:solidFill>
              <a:cs typeface="Century Gothic"/>
            </a:endParaRPr>
          </a:p>
          <a:p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The dynamics of each gene in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each network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was modeled using ordinary differential equations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.</a:t>
            </a:r>
          </a:p>
          <a:p>
            <a:r>
              <a:rPr lang="en-US" sz="2200" b="1" dirty="0" err="1" smtClean="0">
                <a:cs typeface="Century Gothic"/>
              </a:rPr>
              <a:t>Gephi</a:t>
            </a:r>
            <a:r>
              <a:rPr lang="en-US" sz="2200" b="1" dirty="0" smtClean="0">
                <a:cs typeface="Century Gothic"/>
              </a:rPr>
              <a:t> </a:t>
            </a:r>
            <a:r>
              <a:rPr lang="en-US" sz="2200" b="1" dirty="0">
                <a:cs typeface="Century Gothic"/>
              </a:rPr>
              <a:t>was used to analyze connectivity and statistics of nodes in </a:t>
            </a:r>
            <a:r>
              <a:rPr lang="en-US" sz="2200" b="1" i="1" dirty="0" smtClean="0">
                <a:cs typeface="Century Gothic"/>
              </a:rPr>
              <a:t>Δhap4</a:t>
            </a:r>
            <a:r>
              <a:rPr lang="en-US" sz="2200" b="1" dirty="0" smtClean="0">
                <a:cs typeface="Century Gothic"/>
              </a:rPr>
              <a:t> data-derived network.</a:t>
            </a:r>
            <a:endParaRPr lang="en-US" sz="2200" b="1" dirty="0">
              <a:cs typeface="Century Gothic"/>
            </a:endParaRPr>
          </a:p>
          <a:p>
            <a:r>
              <a:rPr lang="en-US" sz="2200" b="1" dirty="0" err="1" smtClean="0">
                <a:cs typeface="Century Gothic"/>
              </a:rPr>
              <a:t>Betweenness</a:t>
            </a:r>
            <a:r>
              <a:rPr lang="en-US" sz="2200" b="1" dirty="0" smtClean="0">
                <a:cs typeface="Century Gothic"/>
              </a:rPr>
              <a:t> centrality seems to be a better indicator of connectivity than eccentricity. </a:t>
            </a:r>
          </a:p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Random networks are likely not biologically relevant.</a:t>
            </a:r>
            <a:endParaRPr lang="en-US" sz="2200" b="1" dirty="0">
              <a:solidFill>
                <a:schemeClr val="bg1">
                  <a:lumMod val="65000"/>
                </a:schemeClr>
              </a:solidFill>
              <a:cs typeface="Century Gothic"/>
            </a:endParaRPr>
          </a:p>
          <a:p>
            <a:endParaRPr lang="en-US" sz="20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84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008000"/>
                </a:solidFill>
              </a:rPr>
              <a:t>GRNsight</a:t>
            </a:r>
            <a:r>
              <a:rPr lang="en-US" sz="3000" b="1" dirty="0" smtClean="0">
                <a:solidFill>
                  <a:srgbClr val="008000"/>
                </a:solidFill>
              </a:rPr>
              <a:t> helps visualize the weight parameters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200" dirty="0"/>
              <a:t>M</a:t>
            </a:r>
            <a:r>
              <a:rPr lang="en-US" sz="2200" dirty="0" smtClean="0"/>
              <a:t>agenta arrows represent activation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yan blunt arrows represent repression</a:t>
            </a:r>
          </a:p>
          <a:p>
            <a:r>
              <a:rPr lang="en-US" sz="2200" dirty="0"/>
              <a:t>T</a:t>
            </a:r>
            <a:r>
              <a:rPr lang="en-US" sz="2200" dirty="0" smtClean="0"/>
              <a:t>he thickness of the edge shows the strength of the relationship</a:t>
            </a:r>
          </a:p>
          <a:p>
            <a:r>
              <a:rPr lang="en-US" sz="2200" dirty="0" smtClean="0"/>
              <a:t>Thin, grey edges have weak influence</a:t>
            </a:r>
          </a:p>
          <a:p>
            <a:pPr marL="0" indent="0">
              <a:buNone/>
            </a:pPr>
            <a:endParaRPr lang="en-US" sz="2200" u="sng" dirty="0" smtClean="0"/>
          </a:p>
          <a:p>
            <a:endParaRPr lang="en-US" sz="2200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t="32911" r="38133" b="28165"/>
          <a:stretch/>
        </p:blipFill>
        <p:spPr bwMode="auto">
          <a:xfrm>
            <a:off x="1295400" y="3037147"/>
            <a:ext cx="6172200" cy="352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1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3170"/>
            <a:ext cx="8534400" cy="11430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8000"/>
                </a:solidFill>
              </a:rPr>
              <a:t>Eccentricity </a:t>
            </a:r>
            <a:r>
              <a:rPr lang="en-US" sz="3000" b="1" dirty="0" smtClean="0">
                <a:solidFill>
                  <a:srgbClr val="008000"/>
                </a:solidFill>
              </a:rPr>
              <a:t>centrality shows </a:t>
            </a:r>
            <a:r>
              <a:rPr lang="en-US" sz="3000" b="1" dirty="0">
                <a:solidFill>
                  <a:srgbClr val="008000"/>
                </a:solidFill>
              </a:rPr>
              <a:t>how </a:t>
            </a:r>
            <a:r>
              <a:rPr lang="en-US" sz="3000" b="1" dirty="0" smtClean="0">
                <a:solidFill>
                  <a:srgbClr val="008000"/>
                </a:solidFill>
              </a:rPr>
              <a:t>accessible </a:t>
            </a:r>
            <a:r>
              <a:rPr lang="en-US" sz="3000" b="1" dirty="0">
                <a:solidFill>
                  <a:srgbClr val="008000"/>
                </a:solidFill>
              </a:rPr>
              <a:t>a node is from others by finding the “longest” shortest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Higher </a:t>
            </a:r>
            <a:r>
              <a:rPr lang="en-US" sz="2200" dirty="0"/>
              <a:t>value means </a:t>
            </a:r>
            <a:r>
              <a:rPr lang="en-US" sz="2200" dirty="0" smtClean="0"/>
              <a:t>other nodes are in proximity and it has </a:t>
            </a:r>
            <a:r>
              <a:rPr lang="en-US" sz="2200" dirty="0"/>
              <a:t>a </a:t>
            </a:r>
            <a:r>
              <a:rPr lang="en-US" sz="2200" dirty="0" smtClean="0"/>
              <a:t>greater impact.</a:t>
            </a:r>
          </a:p>
          <a:p>
            <a:r>
              <a:rPr lang="en-US" sz="2200" dirty="0" smtClean="0"/>
              <a:t>High eccentricity also means that node will be more highly influenced by other </a:t>
            </a:r>
            <a:r>
              <a:rPr lang="en-US" sz="2200" dirty="0" smtClean="0"/>
              <a:t>nodes.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05200"/>
            <a:ext cx="3935264" cy="9906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t="32911" r="38133" b="28165"/>
          <a:stretch/>
        </p:blipFill>
        <p:spPr bwMode="auto">
          <a:xfrm>
            <a:off x="0" y="3429000"/>
            <a:ext cx="5215955" cy="297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68032" y="4648200"/>
            <a:ext cx="36576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/>
              <a:t>Highest eccentricity found in db5 was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 smtClean="0"/>
              <a:t>STB5: 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 smtClean="0"/>
              <a:t>ZAP1: 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 smtClean="0"/>
              <a:t>SFP1: 4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5486400"/>
            <a:ext cx="533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5410200"/>
            <a:ext cx="533400" cy="3386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76500" y="5973763"/>
            <a:ext cx="533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008000"/>
                </a:solidFill>
              </a:rPr>
              <a:t>Betweenness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</a:rPr>
              <a:t>centrality measures </a:t>
            </a:r>
            <a:r>
              <a:rPr lang="en-US" sz="3200" b="1" dirty="0">
                <a:solidFill>
                  <a:srgbClr val="008000"/>
                </a:solidFill>
              </a:rPr>
              <a:t>how often a </a:t>
            </a:r>
            <a:r>
              <a:rPr lang="en-US" sz="3200" b="1" dirty="0" smtClean="0">
                <a:solidFill>
                  <a:srgbClr val="008000"/>
                </a:solidFill>
              </a:rPr>
              <a:t>node </a:t>
            </a:r>
            <a:r>
              <a:rPr lang="en-US" sz="3200" b="1" dirty="0">
                <a:solidFill>
                  <a:srgbClr val="008000"/>
                </a:solidFill>
              </a:rPr>
              <a:t>is found on the shortest </a:t>
            </a:r>
            <a:r>
              <a:rPr lang="en-US" sz="3200" b="1" dirty="0" smtClean="0">
                <a:solidFill>
                  <a:srgbClr val="008000"/>
                </a:solidFill>
              </a:rPr>
              <a:t>path between </a:t>
            </a:r>
            <a:r>
              <a:rPr lang="en-US" sz="3200" b="1" dirty="0">
                <a:solidFill>
                  <a:srgbClr val="008000"/>
                </a:solidFill>
              </a:rPr>
              <a:t>two other </a:t>
            </a:r>
            <a:r>
              <a:rPr lang="en-US" sz="3200" b="1" dirty="0" smtClean="0">
                <a:solidFill>
                  <a:srgbClr val="008000"/>
                </a:solidFill>
              </a:rPr>
              <a:t>nodes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value given is the number of all the shortest paths that passes through this specific vertex.</a:t>
            </a:r>
          </a:p>
          <a:p>
            <a:r>
              <a:rPr lang="en-US" sz="2200" dirty="0" smtClean="0"/>
              <a:t>In weighted networks, the strength is determined by the sum of the weights of its adjacent edges</a:t>
            </a:r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3" t="61520" r="65789" b="31228"/>
          <a:stretch/>
        </p:blipFill>
        <p:spPr bwMode="auto">
          <a:xfrm>
            <a:off x="4876800" y="2711086"/>
            <a:ext cx="2362200" cy="84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 descr="\sigma_{st}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15954" y="4492058"/>
            <a:ext cx="3928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three greatest </a:t>
            </a:r>
            <a:r>
              <a:rPr lang="en-US" dirty="0" err="1" smtClean="0"/>
              <a:t>betweenness</a:t>
            </a:r>
            <a:r>
              <a:rPr lang="en-US" dirty="0" smtClean="0"/>
              <a:t> values were by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MSN2: 14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YHP1: 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ASH1: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t="32911" r="38133" b="28165"/>
          <a:stretch/>
        </p:blipFill>
        <p:spPr bwMode="auto">
          <a:xfrm>
            <a:off x="0" y="3429000"/>
            <a:ext cx="5215955" cy="297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38200" y="6046363"/>
            <a:ext cx="609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3657600"/>
            <a:ext cx="609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7600" y="4876800"/>
            <a:ext cx="609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4000" t="22000" r="78250" b="70889"/>
          <a:stretch/>
        </p:blipFill>
        <p:spPr>
          <a:xfrm>
            <a:off x="6629400" y="3493608"/>
            <a:ext cx="1934496" cy="9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008000"/>
                </a:solidFill>
              </a:rPr>
              <a:t>Betweenness</a:t>
            </a:r>
            <a:r>
              <a:rPr lang="en-US" sz="3000" b="1" dirty="0" smtClean="0">
                <a:solidFill>
                  <a:srgbClr val="008000"/>
                </a:solidFill>
              </a:rPr>
              <a:t> centrality may be better indicator of </a:t>
            </a:r>
            <a:br>
              <a:rPr lang="en-US" sz="3000" b="1" dirty="0" smtClean="0">
                <a:solidFill>
                  <a:srgbClr val="008000"/>
                </a:solidFill>
              </a:rPr>
            </a:br>
            <a:r>
              <a:rPr lang="en-US" sz="3000" b="1" dirty="0" smtClean="0">
                <a:solidFill>
                  <a:srgbClr val="008000"/>
                </a:solidFill>
              </a:rPr>
              <a:t>a node’s importance </a:t>
            </a:r>
            <a:r>
              <a:rPr lang="en-US" sz="3000" b="1" smtClean="0">
                <a:solidFill>
                  <a:srgbClr val="008000"/>
                </a:solidFill>
              </a:rPr>
              <a:t>than eccentricity</a:t>
            </a:r>
            <a:endParaRPr lang="en-US" sz="3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t="32911" r="38133" b="28165"/>
          <a:stretch/>
        </p:blipFill>
        <p:spPr bwMode="auto">
          <a:xfrm>
            <a:off x="4679351" y="1524000"/>
            <a:ext cx="426866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6800" y="4068762"/>
            <a:ext cx="4071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Betweenness</a:t>
            </a:r>
            <a:r>
              <a:rPr lang="en-US" dirty="0" smtClean="0"/>
              <a:t> centrality measures how often a node is within another’s shortest path, while eccentricity measures how close it is to others.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207463"/>
              </p:ext>
            </p:extLst>
          </p:nvPr>
        </p:nvGraphicFramePr>
        <p:xfrm>
          <a:off x="228600" y="1402716"/>
          <a:ext cx="3962400" cy="462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309434"/>
                <a:gridCol w="1029653"/>
                <a:gridCol w="937513"/>
              </a:tblGrid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ID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Degree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Eccentricity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Betweeness</a:t>
                      </a:r>
                      <a:r>
                        <a:rPr lang="en-US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centrality 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ACE2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-0.005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3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3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ASH1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-4.128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2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10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CIN5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 1.750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3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5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GCR2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 3.224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3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GLN3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 1.799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</a:t>
                      </a:r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HAP4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-1.669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HMO1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 2.087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3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MSN2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 2.459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2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14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SFP1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-1.219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4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9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STB5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 3.005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5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SWI4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-4.455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2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SWI5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-3.570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3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7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YHP1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 1.830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1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11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YOX1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 0.448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ZAP1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 0.917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4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2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008000"/>
                </a:solidFill>
              </a:rPr>
              <a:t>Betweenness</a:t>
            </a:r>
            <a:r>
              <a:rPr lang="en-US" sz="3000" b="1" dirty="0" smtClean="0">
                <a:solidFill>
                  <a:srgbClr val="008000"/>
                </a:solidFill>
              </a:rPr>
              <a:t> centrality may be better indicator of </a:t>
            </a:r>
            <a:br>
              <a:rPr lang="en-US" sz="3000" b="1" dirty="0" smtClean="0">
                <a:solidFill>
                  <a:srgbClr val="008000"/>
                </a:solidFill>
              </a:rPr>
            </a:br>
            <a:r>
              <a:rPr lang="en-US" sz="3000" b="1" dirty="0" smtClean="0">
                <a:solidFill>
                  <a:srgbClr val="008000"/>
                </a:solidFill>
              </a:rPr>
              <a:t>a node’s importance </a:t>
            </a:r>
            <a:r>
              <a:rPr lang="en-US" sz="3000" b="1" smtClean="0">
                <a:solidFill>
                  <a:srgbClr val="008000"/>
                </a:solidFill>
              </a:rPr>
              <a:t>than eccentricity</a:t>
            </a:r>
            <a:endParaRPr lang="en-US" sz="3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t="32911" r="38133" b="28165"/>
          <a:stretch/>
        </p:blipFill>
        <p:spPr bwMode="auto">
          <a:xfrm>
            <a:off x="4679351" y="1524000"/>
            <a:ext cx="426866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523258"/>
              </p:ext>
            </p:extLst>
          </p:nvPr>
        </p:nvGraphicFramePr>
        <p:xfrm>
          <a:off x="228600" y="1402716"/>
          <a:ext cx="3962400" cy="462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309434"/>
                <a:gridCol w="1029653"/>
                <a:gridCol w="937513"/>
              </a:tblGrid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ID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Degree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Eccentricity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Betweeness</a:t>
                      </a:r>
                      <a:r>
                        <a:rPr lang="en-US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centrality 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ACE2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-0.005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3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3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ASH1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-4.128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2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10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CIN5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 1.750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3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5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GCR2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 3.224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3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GLN3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 1.799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</a:t>
                      </a:r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HAP4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-1.669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HMO1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 2.087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3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MSN2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 2.459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2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14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SFP1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-1.219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4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9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STB5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 3.005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5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SWI4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-4.455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2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SWI5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-3.570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3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7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YHP1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 1.830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1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11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YOX1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 0.448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ZAP1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 0.917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4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4292E"/>
                          </a:solidFill>
                          <a:effectLst/>
                          <a:latin typeface="+mj-lt"/>
                        </a:rPr>
                        <a:t>   0</a:t>
                      </a:r>
                      <a:endParaRPr lang="en-US" sz="1300" b="0" i="0" u="none" strike="noStrike" dirty="0">
                        <a:solidFill>
                          <a:srgbClr val="24292E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76800" y="4068762"/>
            <a:ext cx="4071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Betweenness</a:t>
            </a:r>
            <a:r>
              <a:rPr lang="en-US" dirty="0" smtClean="0"/>
              <a:t> centrality measures how often a node is within another’s shortest path, while eccentricity measures how close it is to others.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STB5 and ZAP1: close to others but not used often in paths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MSN2: Major “station” in shortest paths although low eccentricity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5776278"/>
            <a:ext cx="3962400" cy="2555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9173" y="3801554"/>
            <a:ext cx="3971827" cy="2672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9173" y="4343400"/>
            <a:ext cx="3962400" cy="2555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5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Outline</a:t>
            </a:r>
            <a:endParaRPr lang="en-US" sz="3000" b="1" i="1" dirty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5219"/>
            <a:ext cx="8229600" cy="5103181"/>
          </a:xfrm>
        </p:spPr>
        <p:txBody>
          <a:bodyPr>
            <a:normAutofit lnSpcReduction="10000"/>
          </a:bodyPr>
          <a:lstStyle/>
          <a:p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Yeast respond to cold shock by changing gene expression.</a:t>
            </a:r>
          </a:p>
          <a:p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Microarray data was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generated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for yeast under cold shock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conditions.</a:t>
            </a:r>
          </a:p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Data from the </a:t>
            </a:r>
            <a:r>
              <a:rPr lang="en-US" sz="2200" b="1" i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Δhap4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 strain was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used to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create gene regulatory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networks generated from the YEASTRACT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database.</a:t>
            </a:r>
          </a:p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Random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networks were generated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based on this network using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an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R-script.</a:t>
            </a:r>
            <a:endParaRPr lang="en-US" sz="2200" b="1" dirty="0">
              <a:solidFill>
                <a:schemeClr val="bg1">
                  <a:lumMod val="65000"/>
                </a:schemeClr>
              </a:solidFill>
              <a:cs typeface="Century Gothic"/>
            </a:endParaRPr>
          </a:p>
          <a:p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The dynamics of each gene in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each network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was modeled using ordinary differential equations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.</a:t>
            </a:r>
          </a:p>
          <a:p>
            <a:r>
              <a:rPr lang="en-US" sz="2200" b="1" dirty="0" err="1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Gephi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was used to analyze connectivity and statistics of nodes in </a:t>
            </a:r>
            <a:r>
              <a:rPr lang="en-US" sz="2200" b="1" i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Δhap4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 data-derived network.</a:t>
            </a:r>
            <a:endParaRPr lang="en-US" sz="2200" b="1" dirty="0">
              <a:solidFill>
                <a:schemeClr val="bg1">
                  <a:lumMod val="65000"/>
                </a:schemeClr>
              </a:solidFill>
              <a:cs typeface="Century Gothic"/>
            </a:endParaRPr>
          </a:p>
          <a:p>
            <a:r>
              <a:rPr lang="en-US" sz="2200" b="1" dirty="0" err="1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Betweenness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 centrality seems to be a better indicator of connectivity than eccentricity. </a:t>
            </a:r>
          </a:p>
          <a:p>
            <a:r>
              <a:rPr lang="en-US" sz="2200" b="1" dirty="0" smtClean="0">
                <a:cs typeface="Century Gothic"/>
              </a:rPr>
              <a:t>Random networks are likely not biologically relevant.</a:t>
            </a:r>
            <a:endParaRPr lang="en-US" sz="2200" b="1" dirty="0">
              <a:cs typeface="Century Gothic"/>
            </a:endParaRPr>
          </a:p>
          <a:p>
            <a:endParaRPr lang="en-US" sz="20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92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Outline</a:t>
            </a:r>
            <a:endParaRPr lang="en-US" sz="3000" b="1" i="1" dirty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5219"/>
            <a:ext cx="8229600" cy="5103181"/>
          </a:xfrm>
        </p:spPr>
        <p:txBody>
          <a:bodyPr>
            <a:normAutofit lnSpcReduction="10000"/>
          </a:bodyPr>
          <a:lstStyle/>
          <a:p>
            <a:r>
              <a:rPr lang="en-US" sz="2200" b="1" dirty="0">
                <a:cs typeface="Century Gothic"/>
              </a:rPr>
              <a:t>Yeast respond to cold shock by changing gene expression.</a:t>
            </a:r>
          </a:p>
          <a:p>
            <a:r>
              <a:rPr lang="en-US" sz="2200" b="1" dirty="0">
                <a:cs typeface="Century Gothic"/>
              </a:rPr>
              <a:t>Microarray data was </a:t>
            </a:r>
            <a:r>
              <a:rPr lang="en-US" sz="2200" b="1" dirty="0" smtClean="0">
                <a:cs typeface="Century Gothic"/>
              </a:rPr>
              <a:t>generated </a:t>
            </a:r>
            <a:r>
              <a:rPr lang="en-US" sz="2200" b="1" dirty="0">
                <a:cs typeface="Century Gothic"/>
              </a:rPr>
              <a:t>for yeast under cold shock </a:t>
            </a:r>
            <a:r>
              <a:rPr lang="en-US" sz="2200" b="1" dirty="0" smtClean="0">
                <a:cs typeface="Century Gothic"/>
              </a:rPr>
              <a:t>conditions.</a:t>
            </a:r>
          </a:p>
          <a:p>
            <a:r>
              <a:rPr lang="en-US" sz="2200" b="1" dirty="0" smtClean="0">
                <a:cs typeface="Century Gothic"/>
              </a:rPr>
              <a:t>Data from the </a:t>
            </a:r>
            <a:r>
              <a:rPr lang="en-US" sz="2200" b="1" i="1" dirty="0" smtClean="0">
                <a:cs typeface="Century Gothic"/>
              </a:rPr>
              <a:t>Δhap4</a:t>
            </a:r>
            <a:r>
              <a:rPr lang="en-US" sz="2200" b="1" dirty="0" smtClean="0">
                <a:cs typeface="Century Gothic"/>
              </a:rPr>
              <a:t> strain was </a:t>
            </a:r>
            <a:r>
              <a:rPr lang="en-US" sz="2200" b="1" dirty="0">
                <a:cs typeface="Century Gothic"/>
              </a:rPr>
              <a:t>used to </a:t>
            </a:r>
            <a:r>
              <a:rPr lang="en-US" sz="2200" b="1" dirty="0" smtClean="0">
                <a:cs typeface="Century Gothic"/>
              </a:rPr>
              <a:t>create gene regulatory </a:t>
            </a:r>
            <a:r>
              <a:rPr lang="en-US" sz="2200" b="1" dirty="0">
                <a:cs typeface="Century Gothic"/>
              </a:rPr>
              <a:t>networks generated from the YEASTRACT </a:t>
            </a:r>
            <a:r>
              <a:rPr lang="en-US" sz="2200" b="1" dirty="0" smtClean="0">
                <a:cs typeface="Century Gothic"/>
              </a:rPr>
              <a:t>database.</a:t>
            </a:r>
          </a:p>
          <a:p>
            <a:r>
              <a:rPr lang="en-US" sz="2200" b="1" dirty="0" smtClean="0">
                <a:cs typeface="Century Gothic"/>
              </a:rPr>
              <a:t>Random </a:t>
            </a:r>
            <a:r>
              <a:rPr lang="en-US" sz="2200" b="1" dirty="0">
                <a:cs typeface="Century Gothic"/>
              </a:rPr>
              <a:t>networks were generated </a:t>
            </a:r>
            <a:r>
              <a:rPr lang="en-US" sz="2200" b="1" dirty="0" smtClean="0">
                <a:cs typeface="Century Gothic"/>
              </a:rPr>
              <a:t>based on this network using </a:t>
            </a:r>
            <a:r>
              <a:rPr lang="en-US" sz="2200" b="1" dirty="0">
                <a:cs typeface="Century Gothic"/>
              </a:rPr>
              <a:t>an </a:t>
            </a:r>
            <a:r>
              <a:rPr lang="en-US" sz="2200" b="1" dirty="0" smtClean="0">
                <a:cs typeface="Century Gothic"/>
              </a:rPr>
              <a:t>R-script.</a:t>
            </a:r>
            <a:endParaRPr lang="en-US" sz="2200" b="1" dirty="0">
              <a:cs typeface="Century Gothic"/>
            </a:endParaRPr>
          </a:p>
          <a:p>
            <a:r>
              <a:rPr lang="en-US" sz="2200" b="1" dirty="0">
                <a:cs typeface="Century Gothic"/>
              </a:rPr>
              <a:t>The dynamics of each gene in </a:t>
            </a:r>
            <a:r>
              <a:rPr lang="en-US" sz="2200" b="1" dirty="0" smtClean="0">
                <a:cs typeface="Century Gothic"/>
              </a:rPr>
              <a:t>each network </a:t>
            </a:r>
            <a:r>
              <a:rPr lang="en-US" sz="2200" b="1" dirty="0">
                <a:cs typeface="Century Gothic"/>
              </a:rPr>
              <a:t>was modeled using ordinary differential equations</a:t>
            </a:r>
            <a:r>
              <a:rPr lang="en-US" sz="2200" b="1" dirty="0" smtClean="0">
                <a:cs typeface="Century Gothic"/>
              </a:rPr>
              <a:t>.</a:t>
            </a:r>
          </a:p>
          <a:p>
            <a:r>
              <a:rPr lang="en-US" sz="2200" b="1" dirty="0" err="1" smtClean="0">
                <a:cs typeface="Century Gothic"/>
              </a:rPr>
              <a:t>Gephi</a:t>
            </a:r>
            <a:r>
              <a:rPr lang="en-US" sz="2200" b="1" dirty="0" smtClean="0">
                <a:cs typeface="Century Gothic"/>
              </a:rPr>
              <a:t> </a:t>
            </a:r>
            <a:r>
              <a:rPr lang="en-US" sz="2200" b="1" dirty="0">
                <a:cs typeface="Century Gothic"/>
              </a:rPr>
              <a:t>was used to analyze connectivity and statistics of nodes in </a:t>
            </a:r>
            <a:r>
              <a:rPr lang="en-US" sz="2200" b="1" i="1" dirty="0" smtClean="0">
                <a:cs typeface="Century Gothic"/>
              </a:rPr>
              <a:t>Δhap4</a:t>
            </a:r>
            <a:r>
              <a:rPr lang="en-US" sz="2200" b="1" dirty="0" smtClean="0">
                <a:cs typeface="Century Gothic"/>
              </a:rPr>
              <a:t> data-derived network.</a:t>
            </a:r>
            <a:endParaRPr lang="en-US" sz="2200" b="1" dirty="0">
              <a:cs typeface="Century Gothic"/>
            </a:endParaRPr>
          </a:p>
          <a:p>
            <a:r>
              <a:rPr lang="en-US" sz="2200" b="1" dirty="0" err="1" smtClean="0">
                <a:cs typeface="Century Gothic"/>
              </a:rPr>
              <a:t>Betweenness</a:t>
            </a:r>
            <a:r>
              <a:rPr lang="en-US" sz="2200" b="1" dirty="0" smtClean="0">
                <a:cs typeface="Century Gothic"/>
              </a:rPr>
              <a:t> centrality seems to be a better indicator of connectivity than eccentricity. </a:t>
            </a:r>
          </a:p>
          <a:p>
            <a:r>
              <a:rPr lang="en-US" sz="2200" b="1" dirty="0" smtClean="0">
                <a:cs typeface="Century Gothic"/>
              </a:rPr>
              <a:t>Random networks are likely not biologically relevant.</a:t>
            </a:r>
            <a:endParaRPr lang="en-US" sz="2200" b="1" dirty="0">
              <a:cs typeface="Century Gothic"/>
            </a:endParaRPr>
          </a:p>
          <a:p>
            <a:endParaRPr lang="en-US" sz="20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32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b="1" dirty="0" err="1" smtClean="0">
                <a:solidFill>
                  <a:srgbClr val="008000"/>
                </a:solidFill>
              </a:rPr>
              <a:t>Betweenness</a:t>
            </a:r>
            <a:r>
              <a:rPr lang="en-US" sz="3000" b="1" dirty="0" smtClean="0">
                <a:solidFill>
                  <a:srgbClr val="008000"/>
                </a:solidFill>
              </a:rPr>
              <a:t> centrality values were much higher in random networks</a:t>
            </a:r>
            <a:endParaRPr lang="en-US" sz="3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271200"/>
              </p:ext>
            </p:extLst>
          </p:nvPr>
        </p:nvGraphicFramePr>
        <p:xfrm>
          <a:off x="2371524" y="4343400"/>
          <a:ext cx="4867476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319"/>
                <a:gridCol w="465138"/>
                <a:gridCol w="827278"/>
                <a:gridCol w="941578"/>
                <a:gridCol w="719322"/>
                <a:gridCol w="10878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Network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</a:t>
                      </a:r>
                      <a:r>
                        <a:rPr lang="en-US" sz="1200" baseline="0" dirty="0" smtClean="0"/>
                        <a:t> Degree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 Degree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Degree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Betweenness</a:t>
                      </a:r>
                      <a:r>
                        <a:rPr lang="en-US" sz="1200" dirty="0" smtClean="0"/>
                        <a:t> Centrality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600" y="3962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network 8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2" t="17232" r="22425" b="28991"/>
          <a:stretch/>
        </p:blipFill>
        <p:spPr bwMode="auto">
          <a:xfrm>
            <a:off x="200420" y="1233144"/>
            <a:ext cx="4510402" cy="280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750" t="37555" r="52499" b="20222"/>
          <a:stretch/>
        </p:blipFill>
        <p:spPr>
          <a:xfrm>
            <a:off x="4572000" y="1307068"/>
            <a:ext cx="4323870" cy="25834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0" y="3974068"/>
            <a:ext cx="210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network 10</a:t>
            </a:r>
          </a:p>
        </p:txBody>
      </p:sp>
    </p:spTree>
    <p:extLst>
      <p:ext uri="{BB962C8B-B14F-4D97-AF65-F5344CB8AC3E}">
        <p14:creationId xmlns:p14="http://schemas.microsoft.com/office/powerpoint/2010/main" val="12341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008000"/>
                </a:solidFill>
              </a:rPr>
              <a:t>Comparison between random network 8 </a:t>
            </a:r>
            <a:br>
              <a:rPr lang="en-US" sz="3000" b="1" dirty="0" smtClean="0">
                <a:solidFill>
                  <a:srgbClr val="008000"/>
                </a:solidFill>
              </a:rPr>
            </a:br>
            <a:r>
              <a:rPr lang="en-US" sz="3000" b="1" dirty="0" smtClean="0">
                <a:solidFill>
                  <a:srgbClr val="008000"/>
                </a:solidFill>
              </a:rPr>
              <a:t>and </a:t>
            </a:r>
            <a:r>
              <a:rPr lang="en-US" sz="3200" b="1" i="1" dirty="0" smtClean="0">
                <a:solidFill>
                  <a:srgbClr val="008000"/>
                </a:solidFill>
                <a:cs typeface="Century Gothic"/>
              </a:rPr>
              <a:t>Δhap4 </a:t>
            </a:r>
            <a:r>
              <a:rPr lang="en-US" sz="3200" b="1" dirty="0" smtClean="0">
                <a:solidFill>
                  <a:srgbClr val="008000"/>
                </a:solidFill>
                <a:cs typeface="Century Gothic"/>
              </a:rPr>
              <a:t>network</a:t>
            </a:r>
            <a:endParaRPr lang="en-US" sz="3000" b="1" dirty="0">
              <a:solidFill>
                <a:srgbClr val="008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2" t="21347" r="24226" b="28991"/>
          <a:stretch/>
        </p:blipFill>
        <p:spPr bwMode="auto">
          <a:xfrm>
            <a:off x="199823" y="1365766"/>
            <a:ext cx="4343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t="32911" r="38133" b="28165"/>
          <a:stretch/>
        </p:blipFill>
        <p:spPr bwMode="auto">
          <a:xfrm>
            <a:off x="4572000" y="1373605"/>
            <a:ext cx="4513103" cy="257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42823" y="3810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network 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0" y="3810000"/>
            <a:ext cx="594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b5 </a:t>
            </a:r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990985"/>
              </p:ext>
            </p:extLst>
          </p:nvPr>
        </p:nvGraphicFramePr>
        <p:xfrm>
          <a:off x="199823" y="4419600"/>
          <a:ext cx="4676977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969"/>
                <a:gridCol w="430213"/>
                <a:gridCol w="827278"/>
                <a:gridCol w="941578"/>
                <a:gridCol w="668528"/>
                <a:gridCol w="10414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Network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</a:t>
                      </a:r>
                      <a:r>
                        <a:rPr lang="en-US" sz="1200" baseline="0" dirty="0" smtClean="0"/>
                        <a:t> Degree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 Degree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r>
                        <a:rPr lang="en-US" sz="1200" baseline="0" dirty="0" smtClean="0"/>
                        <a:t> D</a:t>
                      </a:r>
                      <a:r>
                        <a:rPr lang="en-US" sz="1200" dirty="0" smtClean="0"/>
                        <a:t>egree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Betweenness</a:t>
                      </a:r>
                      <a:r>
                        <a:rPr lang="en-US" sz="1200" dirty="0" smtClean="0"/>
                        <a:t> Centrality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4.053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db5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effectLst/>
                          <a:latin typeface="+mj-lt"/>
                        </a:rPr>
                        <a:t>3.325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effectLst/>
                          <a:latin typeface="+mj-lt"/>
                        </a:rPr>
                        <a:t>-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0.866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effectLst/>
                          <a:latin typeface="+mj-lt"/>
                        </a:rPr>
                        <a:t>2.459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db5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effectLst/>
                          <a:latin typeface="+mj-lt"/>
                        </a:rPr>
                        <a:t>0.032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effectLst/>
                          <a:latin typeface="+mj-lt"/>
                        </a:rPr>
                        <a:t>1.799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effectLst/>
                          <a:latin typeface="+mj-lt"/>
                        </a:rPr>
                        <a:t>1.830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db5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effectLst/>
                          <a:latin typeface="+mj-lt"/>
                        </a:rPr>
                        <a:t>-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4.231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effectLst/>
                          <a:latin typeface="+mj-lt"/>
                        </a:rPr>
                        <a:t>0.103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effectLst/>
                          <a:latin typeface="+mj-lt"/>
                        </a:rPr>
                        <a:t>-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4.128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029200" y="4267200"/>
            <a:ext cx="3962400" cy="292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Degree values similar between two networks.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Natural </a:t>
            </a:r>
            <a:r>
              <a:rPr lang="en-US" sz="1700" dirty="0"/>
              <a:t>networks are less likely to put individual genes in such important roles in case of malfunction or </a:t>
            </a:r>
            <a:r>
              <a:rPr lang="en-US" sz="1700" dirty="0" smtClean="0"/>
              <a:t>mutation.</a:t>
            </a:r>
          </a:p>
          <a:p>
            <a:pPr marL="285750" indent="-285750"/>
            <a:r>
              <a:rPr lang="en-US" sz="1700" dirty="0"/>
              <a:t>T</a:t>
            </a:r>
            <a:r>
              <a:rPr lang="en-US" sz="1700" dirty="0" smtClean="0"/>
              <a:t>here </a:t>
            </a:r>
            <a:r>
              <a:rPr lang="en-US" sz="1700" dirty="0"/>
              <a:t>are biological factors in the natural networks that have not or cannot be coded for the random networks.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58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008000"/>
                </a:solidFill>
              </a:rPr>
              <a:t>Conclusions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err="1"/>
              <a:t>Betweenness</a:t>
            </a:r>
            <a:r>
              <a:rPr lang="en-US" sz="2200" dirty="0"/>
              <a:t> centrality was most indicative of a node’s importance in a </a:t>
            </a:r>
            <a:r>
              <a:rPr lang="en-US" sz="2200" dirty="0" smtClean="0"/>
              <a:t>network</a:t>
            </a:r>
            <a:r>
              <a:rPr lang="en-US" sz="2200" dirty="0"/>
              <a:t> </a:t>
            </a:r>
            <a:r>
              <a:rPr lang="en-US" sz="2200" dirty="0" smtClean="0"/>
              <a:t>than eccentricity.</a:t>
            </a:r>
            <a:endParaRPr lang="en-US" sz="2200" dirty="0"/>
          </a:p>
          <a:p>
            <a:r>
              <a:rPr lang="en-US" sz="2200" dirty="0"/>
              <a:t>MSN2, YHP1, and ASH1 were found to be most highly connected and used as “stepping stones” in </a:t>
            </a:r>
            <a:r>
              <a:rPr lang="en-US" sz="2200" i="1" dirty="0">
                <a:cs typeface="Century Gothic"/>
              </a:rPr>
              <a:t>Δhap4</a:t>
            </a:r>
            <a:r>
              <a:rPr lang="en-US" sz="2200" dirty="0">
                <a:cs typeface="Century Gothic"/>
              </a:rPr>
              <a:t> </a:t>
            </a:r>
            <a:r>
              <a:rPr lang="en-US" sz="2200" dirty="0" smtClean="0"/>
              <a:t>-derived </a:t>
            </a:r>
            <a:r>
              <a:rPr lang="en-US" sz="2200" dirty="0"/>
              <a:t>network. </a:t>
            </a:r>
          </a:p>
          <a:p>
            <a:r>
              <a:rPr lang="en-US" sz="2200" dirty="0"/>
              <a:t>Random networks do not share the same properties as the database-derived </a:t>
            </a:r>
            <a:r>
              <a:rPr lang="en-US" sz="2200" dirty="0" smtClean="0"/>
              <a:t>network, similar to previously studied larger networks.</a:t>
            </a:r>
            <a:endParaRPr lang="en-US" sz="2200" dirty="0"/>
          </a:p>
          <a:p>
            <a:r>
              <a:rPr lang="en-US" sz="2200" dirty="0"/>
              <a:t>Random networks have a much higher </a:t>
            </a:r>
            <a:r>
              <a:rPr lang="en-US" sz="2200" dirty="0" err="1"/>
              <a:t>betweenness</a:t>
            </a:r>
            <a:r>
              <a:rPr lang="en-US" sz="2200" dirty="0"/>
              <a:t> centrality for certain genes.</a:t>
            </a:r>
          </a:p>
          <a:p>
            <a:r>
              <a:rPr lang="en-US" sz="2200" dirty="0"/>
              <a:t>Natural networks are less likely to put individual genes in such important roles in case of </a:t>
            </a:r>
            <a:r>
              <a:rPr lang="en-US" sz="2200" dirty="0" smtClean="0"/>
              <a:t>malfunction.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1446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36"/>
            <a:ext cx="91440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Acknowledgements</a:t>
            </a:r>
            <a:endParaRPr lang="en-US" sz="3000" dirty="0">
              <a:solidFill>
                <a:srgbClr val="008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76811"/>
            <a:ext cx="8229600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2200" b="1" dirty="0" err="1" smtClean="0">
                <a:latin typeface="+mj-lt"/>
                <a:cs typeface="Century Gothic"/>
              </a:rPr>
              <a:t>GRNmap</a:t>
            </a:r>
            <a:r>
              <a:rPr lang="en-US" sz="2200" b="1" dirty="0" smtClean="0">
                <a:latin typeface="+mj-lt"/>
                <a:cs typeface="Century Gothic"/>
              </a:rPr>
              <a:t> data analysis team</a:t>
            </a:r>
            <a:r>
              <a:rPr lang="en-US" sz="2200" dirty="0" smtClean="0">
                <a:latin typeface="+mj-lt"/>
                <a:cs typeface="Century Gothic"/>
              </a:rPr>
              <a:t>: Margaret J. O’Neil, Natalie E. Williams, Brandon J. Klein</a:t>
            </a:r>
          </a:p>
          <a:p>
            <a:pPr marL="285750" indent="-285750"/>
            <a:r>
              <a:rPr lang="en-US" sz="2200" b="1" dirty="0" err="1" smtClean="0">
                <a:latin typeface="+mj-lt"/>
                <a:cs typeface="Century Gothic"/>
              </a:rPr>
              <a:t>GRNmap</a:t>
            </a:r>
            <a:r>
              <a:rPr lang="en-US" sz="2200" b="1" dirty="0" smtClean="0">
                <a:latin typeface="+mj-lt"/>
                <a:cs typeface="Century Gothic"/>
              </a:rPr>
              <a:t> coding team</a:t>
            </a:r>
            <a:r>
              <a:rPr lang="en-US" sz="2200" dirty="0" smtClean="0">
                <a:latin typeface="+mj-lt"/>
                <a:cs typeface="Century Gothic"/>
              </a:rPr>
              <a:t>: Trixie A. Roque, </a:t>
            </a:r>
            <a:r>
              <a:rPr lang="en-US" sz="2200" dirty="0" err="1" smtClean="0">
                <a:latin typeface="+mj-lt"/>
                <a:cs typeface="Century Gothic"/>
              </a:rPr>
              <a:t>Chukwuemeka</a:t>
            </a:r>
            <a:r>
              <a:rPr lang="en-US" sz="2200" dirty="0" smtClean="0">
                <a:latin typeface="+mj-lt"/>
                <a:cs typeface="Century Gothic"/>
              </a:rPr>
              <a:t> (Edward) </a:t>
            </a:r>
            <a:r>
              <a:rPr lang="en-US" sz="2200" dirty="0" err="1" smtClean="0">
                <a:latin typeface="+mj-lt"/>
                <a:cs typeface="Century Gothic"/>
              </a:rPr>
              <a:t>Azinge</a:t>
            </a:r>
            <a:r>
              <a:rPr lang="en-US" sz="2200" dirty="0" smtClean="0">
                <a:latin typeface="+mj-lt"/>
                <a:cs typeface="Century Gothic"/>
              </a:rPr>
              <a:t>, Justin Torres, Jen Shin</a:t>
            </a:r>
          </a:p>
          <a:p>
            <a:pPr marL="285750" indent="-285750"/>
            <a:r>
              <a:rPr lang="en-US" sz="2200" b="1" dirty="0" err="1" smtClean="0">
                <a:latin typeface="+mj-lt"/>
                <a:cs typeface="Century Gothic"/>
              </a:rPr>
              <a:t>GRNsight</a:t>
            </a:r>
            <a:r>
              <a:rPr lang="en-US" sz="2200" b="1" dirty="0" smtClean="0">
                <a:latin typeface="+mj-lt"/>
                <a:cs typeface="Century Gothic"/>
              </a:rPr>
              <a:t> team: </a:t>
            </a:r>
            <a:r>
              <a:rPr lang="en-US" sz="2200" dirty="0" smtClean="0">
                <a:latin typeface="+mj-lt"/>
                <a:cs typeface="Century Gothic"/>
              </a:rPr>
              <a:t>Nicole A. Anguiano, </a:t>
            </a:r>
            <a:r>
              <a:rPr lang="en-US" sz="2200" dirty="0" err="1" smtClean="0">
                <a:latin typeface="+mj-lt"/>
                <a:cs typeface="Century Gothic"/>
              </a:rPr>
              <a:t>Anindita</a:t>
            </a:r>
            <a:r>
              <a:rPr lang="en-US" sz="2200" dirty="0" smtClean="0">
                <a:latin typeface="+mj-lt"/>
                <a:cs typeface="Century Gothic"/>
              </a:rPr>
              <a:t> </a:t>
            </a:r>
            <a:r>
              <a:rPr lang="en-US" sz="2200" dirty="0" err="1" smtClean="0">
                <a:latin typeface="+mj-lt"/>
                <a:cs typeface="Century Gothic"/>
              </a:rPr>
              <a:t>Varshneya</a:t>
            </a:r>
            <a:r>
              <a:rPr lang="en-US" sz="2200" dirty="0" smtClean="0">
                <a:latin typeface="+mj-lt"/>
                <a:cs typeface="Century Gothic"/>
              </a:rPr>
              <a:t>, </a:t>
            </a:r>
            <a:r>
              <a:rPr lang="en-US" sz="2200" dirty="0" err="1" smtClean="0">
                <a:latin typeface="+mj-lt"/>
                <a:cs typeface="Century Gothic"/>
              </a:rPr>
              <a:t>Mihir</a:t>
            </a:r>
            <a:r>
              <a:rPr lang="en-US" sz="2200" dirty="0" smtClean="0">
                <a:latin typeface="+mj-lt"/>
                <a:cs typeface="Century Gothic"/>
              </a:rPr>
              <a:t> </a:t>
            </a:r>
            <a:r>
              <a:rPr lang="en-US" sz="2200" dirty="0" err="1" smtClean="0">
                <a:latin typeface="+mj-lt"/>
                <a:cs typeface="Century Gothic"/>
              </a:rPr>
              <a:t>Samdarshi</a:t>
            </a:r>
            <a:r>
              <a:rPr lang="en-US" sz="2200" dirty="0" smtClean="0">
                <a:latin typeface="+mj-lt"/>
                <a:cs typeface="Century Gothic"/>
              </a:rPr>
              <a:t>, </a:t>
            </a:r>
            <a:r>
              <a:rPr lang="en-US" sz="2200" dirty="0">
                <a:latin typeface="+mj-lt"/>
                <a:cs typeface="Century Gothic"/>
              </a:rPr>
              <a:t>Eileen </a:t>
            </a:r>
            <a:r>
              <a:rPr lang="en-US" sz="2200" dirty="0" err="1" smtClean="0">
                <a:latin typeface="+mj-lt"/>
                <a:cs typeface="Century Gothic"/>
              </a:rPr>
              <a:t>Choe</a:t>
            </a:r>
            <a:r>
              <a:rPr lang="en-US" sz="2200" dirty="0" smtClean="0">
                <a:latin typeface="+mj-lt"/>
                <a:cs typeface="Century Gothic"/>
              </a:rPr>
              <a:t>, Edward </a:t>
            </a:r>
            <a:r>
              <a:rPr lang="en-US" sz="2200" dirty="0" err="1" smtClean="0">
                <a:latin typeface="+mj-lt"/>
                <a:cs typeface="Century Gothic"/>
              </a:rPr>
              <a:t>Bachoura</a:t>
            </a:r>
            <a:endParaRPr lang="en-US" sz="2200" dirty="0">
              <a:latin typeface="+mj-lt"/>
              <a:cs typeface="Century Gothic"/>
            </a:endParaRPr>
          </a:p>
          <a:p>
            <a:r>
              <a:rPr lang="en-US" sz="2200" b="1" dirty="0" smtClean="0">
                <a:latin typeface="+mj-lt"/>
                <a:cs typeface="Century Gothic"/>
              </a:rPr>
              <a:t>Wet-lab </a:t>
            </a:r>
            <a:r>
              <a:rPr lang="en-US" sz="2200" b="1" dirty="0">
                <a:latin typeface="+mj-lt"/>
                <a:cs typeface="Century Gothic"/>
              </a:rPr>
              <a:t>team</a:t>
            </a:r>
            <a:r>
              <a:rPr lang="en-US" sz="2200" dirty="0">
                <a:latin typeface="+mj-lt"/>
                <a:cs typeface="Century Gothic"/>
              </a:rPr>
              <a:t>: </a:t>
            </a:r>
            <a:r>
              <a:rPr lang="en-US" sz="2200" dirty="0" smtClean="0">
                <a:latin typeface="+mj-lt"/>
                <a:cs typeface="Century Gothic"/>
              </a:rPr>
              <a:t>Monica </a:t>
            </a:r>
            <a:r>
              <a:rPr lang="en-US" sz="2200" dirty="0">
                <a:latin typeface="+mj-lt"/>
                <a:cs typeface="Century Gothic"/>
              </a:rPr>
              <a:t>Hong, </a:t>
            </a:r>
            <a:r>
              <a:rPr lang="en-US" sz="2200" dirty="0" smtClean="0">
                <a:latin typeface="+mj-lt"/>
                <a:cs typeface="Century Gothic"/>
              </a:rPr>
              <a:t>Katherine </a:t>
            </a:r>
            <a:r>
              <a:rPr lang="en-US" sz="2200" dirty="0" err="1" smtClean="0">
                <a:latin typeface="+mj-lt"/>
                <a:cs typeface="Century Gothic"/>
              </a:rPr>
              <a:t>Scheker</a:t>
            </a:r>
            <a:r>
              <a:rPr lang="en-US" sz="2200" dirty="0" smtClean="0">
                <a:latin typeface="+mj-lt"/>
                <a:cs typeface="Century Gothic"/>
              </a:rPr>
              <a:t>, </a:t>
            </a:r>
            <a:r>
              <a:rPr lang="en-US" sz="2200" dirty="0" err="1" smtClean="0">
                <a:latin typeface="+mj-lt"/>
                <a:cs typeface="Century Gothic"/>
              </a:rPr>
              <a:t>Nika</a:t>
            </a:r>
            <a:r>
              <a:rPr lang="en-US" sz="2200" dirty="0" smtClean="0">
                <a:latin typeface="+mj-lt"/>
                <a:cs typeface="Century Gothic"/>
              </a:rPr>
              <a:t> </a:t>
            </a:r>
            <a:r>
              <a:rPr lang="en-US" sz="2200" dirty="0" err="1" smtClean="0">
                <a:latin typeface="+mj-lt"/>
                <a:cs typeface="Century Gothic"/>
              </a:rPr>
              <a:t>Vafadari</a:t>
            </a:r>
            <a:endParaRPr lang="en-US" sz="2200" dirty="0" smtClean="0">
              <a:latin typeface="+mj-lt"/>
              <a:cs typeface="Century Gothic"/>
            </a:endParaRPr>
          </a:p>
          <a:p>
            <a:pPr marL="285750" indent="-285750"/>
            <a:r>
              <a:rPr lang="en-US" sz="2200" b="1" dirty="0" smtClean="0">
                <a:latin typeface="+mj-lt"/>
                <a:cs typeface="Century Gothic"/>
              </a:rPr>
              <a:t>Mentors</a:t>
            </a:r>
            <a:r>
              <a:rPr lang="en-US" sz="2200" dirty="0" smtClean="0">
                <a:latin typeface="+mj-lt"/>
                <a:cs typeface="Century Gothic"/>
              </a:rPr>
              <a:t>: Dr</a:t>
            </a:r>
            <a:r>
              <a:rPr lang="en-US" sz="2200" dirty="0">
                <a:latin typeface="+mj-lt"/>
                <a:cs typeface="Century Gothic"/>
              </a:rPr>
              <a:t>.</a:t>
            </a:r>
            <a:r>
              <a:rPr lang="en-US" sz="2200" dirty="0" smtClean="0">
                <a:latin typeface="+mj-lt"/>
                <a:cs typeface="Century Gothic"/>
              </a:rPr>
              <a:t> </a:t>
            </a:r>
            <a:r>
              <a:rPr lang="en-US" sz="2200" dirty="0" err="1" smtClean="0">
                <a:latin typeface="+mj-lt"/>
                <a:cs typeface="Century Gothic"/>
              </a:rPr>
              <a:t>Kam</a:t>
            </a:r>
            <a:r>
              <a:rPr lang="en-US" sz="2200" dirty="0" smtClean="0">
                <a:latin typeface="+mj-lt"/>
                <a:cs typeface="Century Gothic"/>
              </a:rPr>
              <a:t> </a:t>
            </a:r>
            <a:r>
              <a:rPr lang="en-US" sz="2200" dirty="0" err="1" smtClean="0">
                <a:latin typeface="+mj-lt"/>
                <a:cs typeface="Century Gothic"/>
              </a:rPr>
              <a:t>Dahlquist</a:t>
            </a:r>
            <a:r>
              <a:rPr lang="en-US" sz="2200" dirty="0" smtClean="0">
                <a:latin typeface="+mj-lt"/>
                <a:cs typeface="Century Gothic"/>
              </a:rPr>
              <a:t> and Dr. Ben Fitzpatrick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" t="31714" r="-286" b="30571"/>
          <a:stretch/>
        </p:blipFill>
        <p:spPr>
          <a:xfrm>
            <a:off x="457200" y="4724400"/>
            <a:ext cx="4267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548"/>
            <a:ext cx="91440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References</a:t>
            </a:r>
            <a:endParaRPr lang="en-US" sz="30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548"/>
            <a:ext cx="8229600" cy="5161875"/>
          </a:xfrm>
        </p:spPr>
        <p:txBody>
          <a:bodyPr>
            <a:normAutofit lnSpcReduction="10000"/>
          </a:bodyPr>
          <a:lstStyle/>
          <a:p>
            <a:pPr marL="285750" lvl="0" indent="-285750"/>
            <a:r>
              <a:rPr lang="en-US" sz="1800" dirty="0" smtClean="0"/>
              <a:t>“</a:t>
            </a:r>
            <a:r>
              <a:rPr lang="en-US" sz="1800" dirty="0" err="1" smtClean="0"/>
              <a:t>Betweenness</a:t>
            </a:r>
            <a:r>
              <a:rPr lang="en-US" sz="1800" dirty="0" smtClean="0"/>
              <a:t> </a:t>
            </a:r>
            <a:r>
              <a:rPr lang="en-US" sz="1800" dirty="0"/>
              <a:t>Centrality." University of Chieti-Pescara, Science Department, </a:t>
            </a:r>
            <a:r>
              <a:rPr lang="en-US" sz="1800" dirty="0" err="1"/>
              <a:t>n.d.</a:t>
            </a:r>
            <a:r>
              <a:rPr lang="en-US" sz="1800" dirty="0"/>
              <a:t> Web. </a:t>
            </a:r>
            <a:r>
              <a:rPr lang="en-US" sz="1800" dirty="0" smtClean="0"/>
              <a:t>16 </a:t>
            </a:r>
            <a:r>
              <a:rPr lang="en-US" sz="1800" dirty="0"/>
              <a:t>Mar. 2017. https://www.sci.unich.it/~francesc/teaching/network/betweeness.html</a:t>
            </a:r>
            <a:endParaRPr lang="en-US" sz="1800" dirty="0" smtClean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+mj-lt"/>
              </a:rPr>
              <a:t>Dahlquist</a:t>
            </a:r>
            <a:r>
              <a:rPr lang="en-US" sz="1800" dirty="0">
                <a:latin typeface="+mj-lt"/>
              </a:rPr>
              <a:t>, K., Fitzpatrick, B., Camacho, E., </a:t>
            </a:r>
            <a:r>
              <a:rPr lang="en-US" sz="1800" dirty="0" err="1">
                <a:latin typeface="+mj-lt"/>
              </a:rPr>
              <a:t>Entzminger</a:t>
            </a:r>
            <a:r>
              <a:rPr lang="en-US" sz="1800" dirty="0">
                <a:latin typeface="+mj-lt"/>
              </a:rPr>
              <a:t>, S., &amp; </a:t>
            </a:r>
            <a:r>
              <a:rPr lang="en-US" sz="1800" dirty="0" err="1">
                <a:latin typeface="+mj-lt"/>
              </a:rPr>
              <a:t>Wanner</a:t>
            </a:r>
            <a:r>
              <a:rPr lang="en-US" sz="1800" dirty="0">
                <a:latin typeface="+mj-lt"/>
              </a:rPr>
              <a:t>, N. (2015). Parameter Estimation for Gene Regulatory Networks from Microarray Data: Cold Shock Response in Saccharomyces cerevisiae. </a:t>
            </a:r>
            <a:r>
              <a:rPr lang="en-US" sz="1800" i="1" dirty="0">
                <a:latin typeface="+mj-lt"/>
              </a:rPr>
              <a:t>Bulletin Of Mathematical Biology</a:t>
            </a:r>
            <a:r>
              <a:rPr lang="en-US" sz="1800" dirty="0">
                <a:latin typeface="+mj-lt"/>
              </a:rPr>
              <a:t>, </a:t>
            </a:r>
            <a:r>
              <a:rPr lang="en-US" sz="1800" i="1" dirty="0">
                <a:latin typeface="+mj-lt"/>
              </a:rPr>
              <a:t>77</a:t>
            </a:r>
            <a:r>
              <a:rPr lang="en-US" sz="1800" dirty="0">
                <a:latin typeface="+mj-lt"/>
              </a:rPr>
              <a:t>(8), 1457-1492. http://dx.doi.org/10.1007/s11538-015-0092-6.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</a:rPr>
              <a:t>Dário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Abdulrehman</a:t>
            </a:r>
            <a:r>
              <a:rPr lang="en-US" sz="1800" dirty="0">
                <a:latin typeface="+mj-lt"/>
              </a:rPr>
              <a:t>, Pedro T. Monteiro, Miguel C. Teixeira, </a:t>
            </a:r>
            <a:r>
              <a:rPr lang="en-US" sz="1800" dirty="0" err="1">
                <a:latin typeface="+mj-lt"/>
              </a:rPr>
              <a:t>Nuno</a:t>
            </a:r>
            <a:r>
              <a:rPr lang="en-US" sz="1800" dirty="0">
                <a:latin typeface="+mj-lt"/>
              </a:rPr>
              <a:t> P. Mira, </a:t>
            </a:r>
            <a:r>
              <a:rPr lang="en-US" sz="1800" dirty="0" err="1">
                <a:latin typeface="+mj-lt"/>
              </a:rPr>
              <a:t>Artur</a:t>
            </a:r>
            <a:r>
              <a:rPr lang="en-US" sz="1800" dirty="0">
                <a:latin typeface="+mj-lt"/>
              </a:rPr>
              <a:t> B. </a:t>
            </a:r>
            <a:r>
              <a:rPr lang="en-US" sz="1800" dirty="0" err="1">
                <a:latin typeface="+mj-lt"/>
              </a:rPr>
              <a:t>Lourenço</a:t>
            </a:r>
            <a:r>
              <a:rPr lang="en-US" sz="1800" dirty="0">
                <a:latin typeface="+mj-lt"/>
              </a:rPr>
              <a:t>, Sandra C. dos Santos, </a:t>
            </a:r>
            <a:r>
              <a:rPr lang="en-US" sz="1800" dirty="0" err="1">
                <a:latin typeface="+mj-lt"/>
              </a:rPr>
              <a:t>Tânia</a:t>
            </a:r>
            <a:r>
              <a:rPr lang="en-US" sz="1800" dirty="0">
                <a:latin typeface="+mj-lt"/>
              </a:rPr>
              <a:t> R. </a:t>
            </a:r>
            <a:r>
              <a:rPr lang="en-US" sz="1800" dirty="0" err="1">
                <a:latin typeface="+mj-lt"/>
              </a:rPr>
              <a:t>Cabrito</a:t>
            </a:r>
            <a:r>
              <a:rPr lang="en-US" sz="1800" dirty="0">
                <a:latin typeface="+mj-lt"/>
              </a:rPr>
              <a:t>, Alexandre P. Francisco, Sara C. Madeira, Ricardo S. Aires, </a:t>
            </a:r>
            <a:r>
              <a:rPr lang="en-US" sz="1800" dirty="0" err="1">
                <a:latin typeface="+mj-lt"/>
              </a:rPr>
              <a:t>Arlindo</a:t>
            </a:r>
            <a:r>
              <a:rPr lang="en-US" sz="1800" dirty="0">
                <a:latin typeface="+mj-lt"/>
              </a:rPr>
              <a:t> L. Oliveira, Isabel </a:t>
            </a:r>
            <a:r>
              <a:rPr lang="en-US" sz="1800" dirty="0" err="1">
                <a:latin typeface="+mj-lt"/>
              </a:rPr>
              <a:t>Sá-Correia</a:t>
            </a:r>
            <a:r>
              <a:rPr lang="en-US" sz="1800" dirty="0">
                <a:latin typeface="+mj-lt"/>
              </a:rPr>
              <a:t>, Ana T. Freitas (2011). YEASTRACT: providing a programmatic access to curated transcriptional regulatory associations in </a:t>
            </a:r>
            <a:r>
              <a:rPr lang="en-US" sz="1800" i="1" dirty="0">
                <a:latin typeface="+mj-lt"/>
              </a:rPr>
              <a:t>Saccharomyces cerevisiae</a:t>
            </a:r>
            <a:r>
              <a:rPr lang="en-US" sz="1800" dirty="0">
                <a:latin typeface="+mj-lt"/>
              </a:rPr>
              <a:t> through a web services interface </a:t>
            </a:r>
            <a:r>
              <a:rPr lang="en-US" sz="1800" dirty="0" err="1">
                <a:latin typeface="+mj-lt"/>
              </a:rPr>
              <a:t>Nucl</a:t>
            </a:r>
            <a:r>
              <a:rPr lang="en-US" sz="1800" dirty="0">
                <a:latin typeface="+mj-lt"/>
              </a:rPr>
              <a:t>. Acids Res., 39: D136-D140, Oxford University Press</a:t>
            </a:r>
            <a:r>
              <a:rPr lang="en-US" sz="1800" dirty="0" smtClean="0">
                <a:latin typeface="+mj-lt"/>
              </a:rPr>
              <a:t>.</a:t>
            </a:r>
          </a:p>
          <a:p>
            <a:pPr marL="285750" indent="-285750"/>
            <a:r>
              <a:rPr lang="en-US" sz="1800" dirty="0">
                <a:latin typeface="+mj-lt"/>
              </a:rPr>
              <a:t>"Eccentricity." </a:t>
            </a:r>
            <a:r>
              <a:rPr lang="en-US" sz="1800" dirty="0" smtClean="0">
                <a:latin typeface="+mj-lt"/>
              </a:rPr>
              <a:t>Center </a:t>
            </a:r>
            <a:r>
              <a:rPr lang="en-US" sz="1800" dirty="0">
                <a:latin typeface="+mj-lt"/>
              </a:rPr>
              <a:t>for Biomedical Computing, University of Verona, </a:t>
            </a:r>
            <a:r>
              <a:rPr lang="en-US" sz="1800" dirty="0" err="1">
                <a:latin typeface="+mj-lt"/>
              </a:rPr>
              <a:t>n.d.</a:t>
            </a:r>
            <a:r>
              <a:rPr lang="en-US" sz="1800" dirty="0">
                <a:latin typeface="+mj-lt"/>
              </a:rPr>
              <a:t> Web. 18 Mar. </a:t>
            </a:r>
            <a:r>
              <a:rPr lang="en-US" sz="1800" dirty="0" smtClean="0">
                <a:latin typeface="+mj-lt"/>
              </a:rPr>
              <a:t>2017. </a:t>
            </a:r>
            <a:r>
              <a:rPr lang="en-US" sz="1800" dirty="0">
                <a:latin typeface="+mj-lt"/>
              </a:rPr>
              <a:t>http://</a:t>
            </a:r>
            <a:r>
              <a:rPr lang="en-US" sz="1800" dirty="0" smtClean="0">
                <a:latin typeface="+mj-lt"/>
              </a:rPr>
              <a:t>www.cbmc.it/fastcent/doc/Eccentricity.htm</a:t>
            </a:r>
            <a:endParaRPr lang="en-US" sz="18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Freeman, S. (2002). </a:t>
            </a:r>
            <a:r>
              <a:rPr lang="en-US" sz="1800" i="1" dirty="0">
                <a:latin typeface="+mj-lt"/>
              </a:rPr>
              <a:t>Biological science</a:t>
            </a:r>
            <a:r>
              <a:rPr lang="en-US" sz="1800" dirty="0">
                <a:latin typeface="+mj-lt"/>
              </a:rPr>
              <a:t>. Upper Saddle River, NJ: Prentice Hall.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+mj-lt"/>
              </a:rPr>
              <a:t>GRNsight</a:t>
            </a:r>
            <a:r>
              <a:rPr lang="en-US" sz="1800" dirty="0">
                <a:latin typeface="+mj-lt"/>
              </a:rPr>
              <a:t>. (</a:t>
            </a:r>
            <a:r>
              <a:rPr lang="en-US" sz="1800" dirty="0" err="1">
                <a:latin typeface="+mj-lt"/>
              </a:rPr>
              <a:t>n.d.</a:t>
            </a:r>
            <a:r>
              <a:rPr lang="en-US" sz="1800" dirty="0">
                <a:latin typeface="+mj-lt"/>
              </a:rPr>
              <a:t>). Retrieved F</a:t>
            </a:r>
            <a:r>
              <a:rPr lang="en-US" sz="1800" dirty="0" smtClean="0">
                <a:latin typeface="+mj-lt"/>
              </a:rPr>
              <a:t>ebruary 28, 2017, </a:t>
            </a:r>
            <a:r>
              <a:rPr lang="en-US" sz="1800" dirty="0">
                <a:latin typeface="+mj-lt"/>
              </a:rPr>
              <a:t>from http://dondi.github.io/GRNsight/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+mj-lt"/>
              </a:rPr>
              <a:t>Gephi</a:t>
            </a:r>
            <a:r>
              <a:rPr lang="en-US" sz="1800" dirty="0" smtClean="0">
                <a:latin typeface="+mj-lt"/>
              </a:rPr>
              <a:t>. </a:t>
            </a:r>
            <a:r>
              <a:rPr lang="en-US" sz="1800" dirty="0">
                <a:latin typeface="+mj-lt"/>
              </a:rPr>
              <a:t>(</a:t>
            </a:r>
            <a:r>
              <a:rPr lang="en-US" sz="1800" dirty="0" err="1">
                <a:latin typeface="+mj-lt"/>
              </a:rPr>
              <a:t>n.d.</a:t>
            </a:r>
            <a:r>
              <a:rPr lang="en-US" sz="1800" dirty="0">
                <a:latin typeface="+mj-lt"/>
              </a:rPr>
              <a:t>). Retrieved </a:t>
            </a:r>
            <a:r>
              <a:rPr lang="en-US" sz="1800" dirty="0" smtClean="0">
                <a:latin typeface="+mj-lt"/>
              </a:rPr>
              <a:t>November 28, 2016</a:t>
            </a:r>
            <a:r>
              <a:rPr lang="en-US" sz="1800" dirty="0">
                <a:latin typeface="+mj-lt"/>
              </a:rPr>
              <a:t>, from https</a:t>
            </a:r>
            <a:r>
              <a:rPr lang="en-US" sz="1800" dirty="0" smtClean="0">
                <a:latin typeface="+mj-lt"/>
              </a:rPr>
              <a:t>://gephi.org/</a:t>
            </a:r>
            <a:endParaRPr lang="de-DE" sz="1800" dirty="0" smtClean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pPr lvl="0"/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42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Outline</a:t>
            </a:r>
            <a:endParaRPr lang="en-US" sz="3000" b="1" i="1" dirty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5219"/>
            <a:ext cx="8229600" cy="5103181"/>
          </a:xfrm>
        </p:spPr>
        <p:txBody>
          <a:bodyPr>
            <a:normAutofit lnSpcReduction="10000"/>
          </a:bodyPr>
          <a:lstStyle/>
          <a:p>
            <a:r>
              <a:rPr lang="en-US" sz="2200" b="1" dirty="0">
                <a:cs typeface="Century Gothic"/>
              </a:rPr>
              <a:t>Yeast respond to cold shock by changing gene expression.</a:t>
            </a:r>
          </a:p>
          <a:p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Microarray data was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generated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for yeast under cold shock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conditions.</a:t>
            </a:r>
          </a:p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Data from the </a:t>
            </a:r>
            <a:r>
              <a:rPr lang="en-US" sz="2200" b="1" i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Δhap4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 strain was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used to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create gene regulatory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networks generated from the YEASTRACT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database.</a:t>
            </a:r>
          </a:p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Random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networks were generated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based on this network using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an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R-script.</a:t>
            </a:r>
            <a:endParaRPr lang="en-US" sz="2200" b="1" dirty="0">
              <a:solidFill>
                <a:schemeClr val="bg1">
                  <a:lumMod val="65000"/>
                </a:schemeClr>
              </a:solidFill>
              <a:cs typeface="Century Gothic"/>
            </a:endParaRPr>
          </a:p>
          <a:p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The dynamics of each gene in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each network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was modeled using ordinary differential equations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.</a:t>
            </a:r>
          </a:p>
          <a:p>
            <a:r>
              <a:rPr lang="en-US" sz="2200" b="1" dirty="0" err="1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Gephi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was used to analyze connectivity and statistics of nodes in </a:t>
            </a:r>
            <a:r>
              <a:rPr lang="en-US" sz="2200" b="1" i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Δhap4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 data-derived network.</a:t>
            </a:r>
            <a:endParaRPr lang="en-US" sz="2200" b="1" dirty="0">
              <a:solidFill>
                <a:schemeClr val="bg1">
                  <a:lumMod val="65000"/>
                </a:schemeClr>
              </a:solidFill>
              <a:cs typeface="Century Gothic"/>
            </a:endParaRPr>
          </a:p>
          <a:p>
            <a:r>
              <a:rPr lang="en-US" sz="2200" b="1" dirty="0" err="1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Betweenness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 centrality seems to be a better indicator of connectivity than eccentricity. </a:t>
            </a:r>
          </a:p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Random networks are likely not biologically relevant.</a:t>
            </a:r>
            <a:endParaRPr lang="en-US" sz="2200" b="1" dirty="0">
              <a:solidFill>
                <a:schemeClr val="bg1">
                  <a:lumMod val="65000"/>
                </a:schemeClr>
              </a:solidFill>
              <a:cs typeface="Century Gothic"/>
            </a:endParaRPr>
          </a:p>
          <a:p>
            <a:endParaRPr lang="en-US" sz="20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897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48841"/>
            <a:ext cx="9372600" cy="1143000"/>
          </a:xfrm>
        </p:spPr>
        <p:txBody>
          <a:bodyPr>
            <a:noAutofit/>
          </a:bodyPr>
          <a:lstStyle/>
          <a:p>
            <a:r>
              <a:rPr lang="en-US" sz="3000" b="1" i="1" dirty="0" smtClean="0">
                <a:solidFill>
                  <a:srgbClr val="008000"/>
                </a:solidFill>
                <a:cs typeface="Century Gothic"/>
              </a:rPr>
              <a:t>Saccharomyces </a:t>
            </a:r>
            <a:r>
              <a:rPr lang="en-US" sz="3000" b="1" i="1" dirty="0">
                <a:solidFill>
                  <a:srgbClr val="008000"/>
                </a:solidFill>
                <a:cs typeface="Century Gothic"/>
              </a:rPr>
              <a:t>cerevisiae </a:t>
            </a:r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is an ideal model </a:t>
            </a:r>
            <a:r>
              <a:rPr lang="en-US" sz="3000" b="1" dirty="0">
                <a:solidFill>
                  <a:srgbClr val="008000"/>
                </a:solidFill>
                <a:cs typeface="Century Gothic"/>
              </a:rPr>
              <a:t>o</a:t>
            </a:r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rganism </a:t>
            </a:r>
            <a:br>
              <a:rPr lang="en-US" sz="3000" b="1" dirty="0" smtClean="0">
                <a:solidFill>
                  <a:srgbClr val="008000"/>
                </a:solidFill>
                <a:cs typeface="Century Gothic"/>
              </a:rPr>
            </a:br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for systems </a:t>
            </a:r>
            <a:r>
              <a:rPr lang="en-US" sz="3000" b="1" dirty="0">
                <a:solidFill>
                  <a:srgbClr val="008000"/>
                </a:solidFill>
                <a:cs typeface="Century Gothic"/>
              </a:rPr>
              <a:t>b</a:t>
            </a:r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iology</a:t>
            </a:r>
            <a:endParaRPr lang="en-US" sz="3000" b="1" i="1" dirty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752" y="1600200"/>
            <a:ext cx="4629048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  <a:cs typeface="Century Gothic"/>
              </a:rPr>
              <a:t>Yeast has a small genome size</a:t>
            </a:r>
            <a:r>
              <a:rPr lang="en-US" sz="2000" dirty="0">
                <a:latin typeface="+mj-lt"/>
                <a:cs typeface="Century Gothic"/>
              </a:rPr>
              <a:t> </a:t>
            </a:r>
            <a:r>
              <a:rPr lang="en-US" sz="2000" dirty="0" smtClean="0">
                <a:latin typeface="+mj-lt"/>
                <a:cs typeface="Century Gothic"/>
              </a:rPr>
              <a:t>of approximately 6000 genes.</a:t>
            </a:r>
          </a:p>
          <a:p>
            <a:r>
              <a:rPr lang="en-US" sz="2000" dirty="0" smtClean="0">
                <a:latin typeface="+mj-lt"/>
                <a:cs typeface="Century Gothic"/>
              </a:rPr>
              <a:t>These genes are regulated by ~250 transcription factors, which can increase or decrease gene expression.</a:t>
            </a:r>
          </a:p>
          <a:p>
            <a:r>
              <a:rPr lang="en-US" sz="2000" dirty="0" smtClean="0">
                <a:latin typeface="+mj-lt"/>
                <a:cs typeface="Century Gothic"/>
              </a:rPr>
              <a:t>Yeast deletion strains and other molecular genetic tools are readily available. </a:t>
            </a:r>
          </a:p>
          <a:p>
            <a:r>
              <a:rPr lang="en-US" sz="2000" dirty="0" smtClean="0">
                <a:latin typeface="+mj-lt"/>
                <a:cs typeface="Century Gothic"/>
              </a:rPr>
              <a:t>Cold shock (10-18</a:t>
            </a:r>
            <a:r>
              <a:rPr lang="en-US" sz="2000" dirty="0">
                <a:latin typeface="+mj-lt"/>
                <a:cs typeface="Century Gothic"/>
              </a:rPr>
              <a:t> </a:t>
            </a:r>
            <a:r>
              <a:rPr lang="en-US" sz="2000" dirty="0">
                <a:cs typeface="Century Gothic"/>
              </a:rPr>
              <a:t>°C</a:t>
            </a:r>
            <a:r>
              <a:rPr lang="en-US" sz="2000" dirty="0" smtClean="0">
                <a:latin typeface="+mj-lt"/>
                <a:cs typeface="Century Gothic"/>
              </a:rPr>
              <a:t>) response is not as well-documented or previously studied as heat shock </a:t>
            </a:r>
          </a:p>
          <a:p>
            <a:pPr marL="0" indent="0">
              <a:buNone/>
            </a:pPr>
            <a:endParaRPr lang="en-US" sz="2000" dirty="0" smtClean="0">
              <a:latin typeface="+mj-lt"/>
              <a:cs typeface="Century Gothic"/>
            </a:endParaRP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" b="474"/>
          <a:stretch/>
        </p:blipFill>
        <p:spPr bwMode="auto">
          <a:xfrm>
            <a:off x="152400" y="1866530"/>
            <a:ext cx="3905352" cy="343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39380" y="4651937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 err="1">
                <a:solidFill>
                  <a:schemeClr val="bg1"/>
                </a:solidFill>
              </a:rPr>
              <a:t>Alberts</a:t>
            </a:r>
            <a:r>
              <a:rPr lang="en-US" altLang="en-US" sz="1200" dirty="0">
                <a:solidFill>
                  <a:schemeClr val="bg1"/>
                </a:solidFill>
              </a:rPr>
              <a:t> </a:t>
            </a:r>
            <a:r>
              <a:rPr lang="en-US" altLang="en-US" sz="1200" i="1" dirty="0">
                <a:solidFill>
                  <a:schemeClr val="bg1"/>
                </a:solidFill>
              </a:rPr>
              <a:t>et al</a:t>
            </a:r>
            <a:r>
              <a:rPr lang="en-US" altLang="en-US" sz="1200" dirty="0">
                <a:solidFill>
                  <a:schemeClr val="bg1"/>
                </a:solidFill>
              </a:rPr>
              <a:t>. (2004)</a:t>
            </a:r>
          </a:p>
        </p:txBody>
      </p:sp>
    </p:spTree>
    <p:extLst>
      <p:ext uri="{BB962C8B-B14F-4D97-AF65-F5344CB8AC3E}">
        <p14:creationId xmlns:p14="http://schemas.microsoft.com/office/powerpoint/2010/main" val="9685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191842"/>
            <a:ext cx="4267200" cy="52505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latin typeface="+mj-lt"/>
              <a:cs typeface="Century Gothic"/>
            </a:endParaRPr>
          </a:p>
          <a:p>
            <a:r>
              <a:rPr lang="en-US" sz="2000" dirty="0">
                <a:latin typeface="+mj-lt"/>
                <a:cs typeface="Century Gothic"/>
              </a:rPr>
              <a:t>Transcription factors control gene expression by binding to regulatory DNA sequences</a:t>
            </a:r>
            <a:r>
              <a:rPr lang="en-US" sz="2000" dirty="0" smtClean="0">
                <a:latin typeface="+mj-lt"/>
                <a:cs typeface="Century Gothic"/>
              </a:rPr>
              <a:t>.</a:t>
            </a:r>
            <a:endParaRPr lang="en-US" sz="2000" dirty="0">
              <a:latin typeface="+mj-lt"/>
              <a:cs typeface="Century Gothic"/>
            </a:endParaRPr>
          </a:p>
          <a:p>
            <a:r>
              <a:rPr lang="en-US" sz="2000" dirty="0" smtClean="0">
                <a:latin typeface="+mj-lt"/>
                <a:cs typeface="Century Gothic"/>
              </a:rPr>
              <a:t>Activators increase expression while repressors decrease expression</a:t>
            </a:r>
          </a:p>
          <a:p>
            <a:r>
              <a:rPr lang="en-US" sz="2000" dirty="0" smtClean="0">
                <a:latin typeface="+mj-lt"/>
                <a:cs typeface="Century Gothic"/>
              </a:rPr>
              <a:t>Transcription </a:t>
            </a:r>
            <a:r>
              <a:rPr lang="en-US" sz="2000" dirty="0">
                <a:latin typeface="+mj-lt"/>
                <a:cs typeface="Century Gothic"/>
              </a:rPr>
              <a:t>factors are </a:t>
            </a:r>
            <a:r>
              <a:rPr lang="en-US" sz="2000" dirty="0" smtClean="0">
                <a:latin typeface="+mj-lt"/>
                <a:cs typeface="Century Gothic"/>
              </a:rPr>
              <a:t>themselves proteins </a:t>
            </a:r>
            <a:r>
              <a:rPr lang="en-US" sz="2000" dirty="0">
                <a:latin typeface="+mj-lt"/>
                <a:cs typeface="Century Gothic"/>
              </a:rPr>
              <a:t>encoded by </a:t>
            </a:r>
            <a:r>
              <a:rPr lang="en-US" sz="2000" dirty="0" smtClean="0">
                <a:latin typeface="+mj-lt"/>
                <a:cs typeface="Century Gothic"/>
              </a:rPr>
              <a:t>genes.</a:t>
            </a:r>
          </a:p>
          <a:p>
            <a:r>
              <a:rPr lang="en-US" sz="2000" dirty="0" smtClean="0">
                <a:latin typeface="+mj-lt"/>
                <a:cs typeface="Century Gothic"/>
              </a:rPr>
              <a:t>A gene regulatory network (GRN) is a set of transcription factors that control the expression of genes encoding other transcription factors.</a:t>
            </a:r>
          </a:p>
          <a:p>
            <a:pPr marL="0" indent="0">
              <a:buNone/>
            </a:pPr>
            <a:endParaRPr lang="en-US" sz="2000" dirty="0" smtClean="0">
              <a:latin typeface="+mj-lt"/>
              <a:cs typeface="Century Gothic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" y="1191841"/>
            <a:ext cx="4106326" cy="308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70488" y="1736619"/>
            <a:ext cx="603765" cy="36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69" tIns="41134" rIns="82269" bIns="41134">
            <a:spAutoFit/>
          </a:bodyPr>
          <a:lstStyle>
            <a:lvl1pPr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+mj-lt"/>
              </a:rPr>
              <a:t>DNA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73785" y="2165607"/>
            <a:ext cx="775286" cy="36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69" tIns="41134" rIns="82269" bIns="41134">
            <a:spAutoFit/>
          </a:bodyPr>
          <a:lstStyle>
            <a:lvl1pPr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+mj-lt"/>
              </a:rPr>
              <a:t>mRNA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91208" y="3505554"/>
            <a:ext cx="864221" cy="36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69" tIns="41134" rIns="82269" bIns="41134">
            <a:spAutoFit/>
          </a:bodyPr>
          <a:lstStyle>
            <a:lvl1pPr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+mj-lt"/>
              </a:rPr>
              <a:t>Protein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1980941"/>
            <a:ext cx="1431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+mj-lt"/>
              </a:rPr>
              <a:t>Transcription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3414344"/>
            <a:ext cx="1242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+mj-lt"/>
              </a:rPr>
              <a:t>Translation</a:t>
            </a:r>
          </a:p>
        </p:txBody>
      </p:sp>
      <p:pic>
        <p:nvPicPr>
          <p:cNvPr id="11" name="Picture 2" descr="Transcrip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4"/>
          <a:stretch>
            <a:fillRect/>
          </a:stretch>
        </p:blipFill>
        <p:spPr>
          <a:xfrm>
            <a:off x="0" y="4277327"/>
            <a:ext cx="3810180" cy="2165055"/>
          </a:xfrm>
          <a:prstGeom prst="rect">
            <a:avLst/>
          </a:prstGeom>
          <a:noFill/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02425" y="4277327"/>
            <a:ext cx="11912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+mj-lt"/>
              </a:rPr>
              <a:t>Freeman (2003)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31446"/>
            <a:ext cx="9144000" cy="1143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Yeast respond to cold shock by changing the level of</a:t>
            </a:r>
            <a:br>
              <a:rPr lang="en-US" sz="3000" b="1" dirty="0" smtClean="0">
                <a:solidFill>
                  <a:srgbClr val="008000"/>
                </a:solidFill>
                <a:cs typeface="Century Gothic"/>
              </a:rPr>
            </a:br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     gene expression</a:t>
            </a:r>
            <a:endParaRPr lang="en-US" sz="3000" b="1" i="1" dirty="0">
              <a:solidFill>
                <a:srgbClr val="008000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38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Outline</a:t>
            </a:r>
            <a:endParaRPr lang="en-US" sz="3000" b="1" i="1" dirty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5219"/>
            <a:ext cx="8229600" cy="5103181"/>
          </a:xfrm>
        </p:spPr>
        <p:txBody>
          <a:bodyPr>
            <a:normAutofit lnSpcReduction="10000"/>
          </a:bodyPr>
          <a:lstStyle/>
          <a:p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Yeast respond to cold shock by changing gene expression.</a:t>
            </a:r>
          </a:p>
          <a:p>
            <a:r>
              <a:rPr lang="en-US" sz="2200" b="1" dirty="0">
                <a:cs typeface="Century Gothic"/>
              </a:rPr>
              <a:t>Microarray data was </a:t>
            </a:r>
            <a:r>
              <a:rPr lang="en-US" sz="2200" b="1" dirty="0" smtClean="0">
                <a:cs typeface="Century Gothic"/>
              </a:rPr>
              <a:t>generated </a:t>
            </a:r>
            <a:r>
              <a:rPr lang="en-US" sz="2200" b="1" dirty="0">
                <a:cs typeface="Century Gothic"/>
              </a:rPr>
              <a:t>for yeast under cold shock </a:t>
            </a:r>
            <a:r>
              <a:rPr lang="en-US" sz="2200" b="1" dirty="0" smtClean="0">
                <a:cs typeface="Century Gothic"/>
              </a:rPr>
              <a:t>conditions.</a:t>
            </a:r>
          </a:p>
          <a:p>
            <a:r>
              <a:rPr lang="en-US" sz="2200" b="1" dirty="0" smtClean="0">
                <a:cs typeface="Century Gothic"/>
              </a:rPr>
              <a:t>Data from the </a:t>
            </a:r>
            <a:r>
              <a:rPr lang="en-US" sz="2200" b="1" i="1" dirty="0" smtClean="0">
                <a:cs typeface="Century Gothic"/>
              </a:rPr>
              <a:t>Δhap4</a:t>
            </a:r>
            <a:r>
              <a:rPr lang="en-US" sz="2200" b="1" dirty="0" smtClean="0">
                <a:cs typeface="Century Gothic"/>
              </a:rPr>
              <a:t> strain was </a:t>
            </a:r>
            <a:r>
              <a:rPr lang="en-US" sz="2200" b="1" dirty="0">
                <a:cs typeface="Century Gothic"/>
              </a:rPr>
              <a:t>used to </a:t>
            </a:r>
            <a:r>
              <a:rPr lang="en-US" sz="2200" b="1" dirty="0" smtClean="0">
                <a:cs typeface="Century Gothic"/>
              </a:rPr>
              <a:t>create gene regulatory </a:t>
            </a:r>
            <a:r>
              <a:rPr lang="en-US" sz="2200" b="1" dirty="0">
                <a:cs typeface="Century Gothic"/>
              </a:rPr>
              <a:t>networks generated from the YEASTRACT </a:t>
            </a:r>
            <a:r>
              <a:rPr lang="en-US" sz="2200" b="1" dirty="0" smtClean="0">
                <a:cs typeface="Century Gothic"/>
              </a:rPr>
              <a:t>database.</a:t>
            </a:r>
          </a:p>
          <a:p>
            <a:r>
              <a:rPr lang="en-US" sz="2200" b="1" dirty="0" smtClean="0">
                <a:cs typeface="Century Gothic"/>
              </a:rPr>
              <a:t>Random </a:t>
            </a:r>
            <a:r>
              <a:rPr lang="en-US" sz="2200" b="1" dirty="0">
                <a:cs typeface="Century Gothic"/>
              </a:rPr>
              <a:t>networks were generated </a:t>
            </a:r>
            <a:r>
              <a:rPr lang="en-US" sz="2200" b="1" dirty="0" smtClean="0">
                <a:cs typeface="Century Gothic"/>
              </a:rPr>
              <a:t>based on this network using </a:t>
            </a:r>
            <a:r>
              <a:rPr lang="en-US" sz="2200" b="1" dirty="0">
                <a:cs typeface="Century Gothic"/>
              </a:rPr>
              <a:t>an </a:t>
            </a:r>
            <a:r>
              <a:rPr lang="en-US" sz="2200" b="1" dirty="0" smtClean="0">
                <a:cs typeface="Century Gothic"/>
              </a:rPr>
              <a:t>R-script.</a:t>
            </a:r>
            <a:endParaRPr lang="en-US" sz="2200" b="1" dirty="0">
              <a:cs typeface="Century Gothic"/>
            </a:endParaRPr>
          </a:p>
          <a:p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The dynamics of each gene in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each network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was modeled using ordinary differential equations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.</a:t>
            </a:r>
          </a:p>
          <a:p>
            <a:r>
              <a:rPr lang="en-US" sz="2200" b="1" dirty="0" err="1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Gephi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was used to analyze connectivity and statistics of nodes in </a:t>
            </a:r>
            <a:r>
              <a:rPr lang="en-US" sz="2200" b="1" i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Δhap4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 data-derived network.</a:t>
            </a:r>
            <a:endParaRPr lang="en-US" sz="2200" b="1" dirty="0">
              <a:solidFill>
                <a:schemeClr val="bg1">
                  <a:lumMod val="65000"/>
                </a:schemeClr>
              </a:solidFill>
              <a:cs typeface="Century Gothic"/>
            </a:endParaRPr>
          </a:p>
          <a:p>
            <a:r>
              <a:rPr lang="en-US" sz="2200" b="1" dirty="0" err="1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Betweenness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 centrality seems to be a better indicator of connectivity than eccentricity. </a:t>
            </a:r>
          </a:p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Century Gothic"/>
              </a:rPr>
              <a:t>Random networks are likely not biologically relevant.</a:t>
            </a:r>
            <a:endParaRPr lang="en-US" sz="2200" b="1" dirty="0">
              <a:solidFill>
                <a:schemeClr val="bg1">
                  <a:lumMod val="65000"/>
                </a:schemeClr>
              </a:solidFill>
              <a:cs typeface="Century Gothic"/>
            </a:endParaRPr>
          </a:p>
          <a:p>
            <a:endParaRPr lang="en-US" sz="20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39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Microarray data is used to </a:t>
            </a:r>
            <a:r>
              <a:rPr lang="en-US" sz="3000" b="1" dirty="0">
                <a:solidFill>
                  <a:srgbClr val="008000"/>
                </a:solidFill>
                <a:cs typeface="Century Gothic"/>
              </a:rPr>
              <a:t>o</a:t>
            </a:r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bserve </a:t>
            </a:r>
            <a:r>
              <a:rPr lang="en-US" sz="3000" b="1" dirty="0">
                <a:solidFill>
                  <a:srgbClr val="008000"/>
                </a:solidFill>
                <a:cs typeface="Century Gothic"/>
              </a:rPr>
              <a:t>c</a:t>
            </a:r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hanges in gene </a:t>
            </a:r>
            <a:r>
              <a:rPr lang="en-US" sz="3000" b="1" dirty="0">
                <a:solidFill>
                  <a:srgbClr val="008000"/>
                </a:solidFill>
                <a:cs typeface="Century Gothic"/>
              </a:rPr>
              <a:t>e</a:t>
            </a:r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xpression for </a:t>
            </a:r>
            <a:r>
              <a:rPr lang="en-US" sz="3000" b="1" dirty="0">
                <a:solidFill>
                  <a:srgbClr val="008000"/>
                </a:solidFill>
                <a:cs typeface="Century Gothic"/>
              </a:rPr>
              <a:t>a</a:t>
            </a:r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ll 6000 </a:t>
            </a:r>
            <a:r>
              <a:rPr lang="en-US" sz="3000" b="1" dirty="0">
                <a:solidFill>
                  <a:srgbClr val="008000"/>
                </a:solidFill>
                <a:cs typeface="Century Gothic"/>
              </a:rPr>
              <a:t>g</a:t>
            </a:r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enes in yeast</a:t>
            </a:r>
            <a:endParaRPr lang="en-US" sz="3000" b="1" i="1" dirty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800" y="1600200"/>
            <a:ext cx="6350000" cy="45259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  <a:cs typeface="Century Gothic"/>
              </a:rPr>
              <a:t>Each spot contains DNA from one gene.</a:t>
            </a:r>
          </a:p>
          <a:p>
            <a:pPr lvl="1"/>
            <a:r>
              <a:rPr lang="en-US" sz="2000" dirty="0" smtClean="0">
                <a:latin typeface="+mj-lt"/>
                <a:cs typeface="Century Gothic"/>
              </a:rPr>
              <a:t>For each spot: </a:t>
            </a:r>
            <a:endParaRPr lang="en-US" sz="2000" dirty="0">
              <a:latin typeface="+mj-lt"/>
              <a:cs typeface="Century Gothic"/>
            </a:endParaRPr>
          </a:p>
          <a:p>
            <a:pPr lvl="2"/>
            <a:r>
              <a:rPr lang="en-US" sz="1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j-lt"/>
                <a:cs typeface="Century Gothic"/>
              </a:rPr>
              <a:t>Increase Expression</a:t>
            </a:r>
            <a:endParaRPr lang="en-US" sz="1600" b="1" dirty="0" smtClean="0">
              <a:latin typeface="+mj-lt"/>
              <a:cs typeface="Century Gothic"/>
            </a:endParaRPr>
          </a:p>
          <a:p>
            <a:pPr lvl="2"/>
            <a:r>
              <a:rPr lang="en-US" sz="1600" b="1" dirty="0" smtClean="0">
                <a:ln w="3175" cmpd="sng">
                  <a:solidFill>
                    <a:srgbClr val="008000"/>
                  </a:solidFill>
                </a:ln>
                <a:solidFill>
                  <a:srgbClr val="008000"/>
                </a:solidFill>
                <a:latin typeface="+mj-lt"/>
                <a:cs typeface="Century Gothic"/>
              </a:rPr>
              <a:t>Decrease </a:t>
            </a:r>
            <a:r>
              <a:rPr lang="en-US" sz="16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+mj-lt"/>
                <a:cs typeface="Century Gothic"/>
              </a:rPr>
              <a:t>Expression</a:t>
            </a:r>
            <a:endParaRPr lang="en-US" sz="1600" b="1" dirty="0">
              <a:solidFill>
                <a:srgbClr val="008000"/>
              </a:solidFill>
              <a:latin typeface="+mj-lt"/>
              <a:cs typeface="Century Gothic"/>
            </a:endParaRPr>
          </a:p>
          <a:p>
            <a:pPr lvl="2"/>
            <a:r>
              <a:rPr lang="en-US" sz="1600" b="1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+mj-lt"/>
                <a:cs typeface="Century Gothic"/>
              </a:rPr>
              <a:t>No Change in </a:t>
            </a:r>
            <a:r>
              <a:rPr lang="en-US" sz="1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j-lt"/>
                <a:cs typeface="Century Gothic"/>
              </a:rPr>
              <a:t>Expression</a:t>
            </a:r>
          </a:p>
          <a:p>
            <a:endParaRPr lang="en-US" sz="2000" dirty="0" smtClean="0">
              <a:latin typeface="+mj-lt"/>
              <a:cs typeface="Century Gothic"/>
            </a:endParaRPr>
          </a:p>
          <a:p>
            <a:r>
              <a:rPr lang="en-US" sz="2000" dirty="0" smtClean="0">
                <a:latin typeface="+mj-lt"/>
                <a:cs typeface="Century Gothic"/>
              </a:rPr>
              <a:t>DNA microarray experiments were performed for the wild type and five transcription factor deletion </a:t>
            </a:r>
            <a:r>
              <a:rPr lang="en-US" sz="2000" dirty="0">
                <a:latin typeface="+mj-lt"/>
                <a:cs typeface="Century Gothic"/>
              </a:rPr>
              <a:t>strains </a:t>
            </a:r>
            <a:r>
              <a:rPr lang="en-US" sz="2000" dirty="0" smtClean="0">
                <a:latin typeface="+mj-lt"/>
                <a:cs typeface="Century Gothic"/>
              </a:rPr>
              <a:t>(</a:t>
            </a:r>
            <a:r>
              <a:rPr lang="en-US" sz="2000" i="1" dirty="0" smtClean="0">
                <a:latin typeface="+mj-lt"/>
                <a:cs typeface="Century Gothic"/>
              </a:rPr>
              <a:t>Δcin5, Δgln3, Δhap4, Δhmo1, </a:t>
            </a:r>
            <a:r>
              <a:rPr lang="en-US" sz="2000" dirty="0">
                <a:latin typeface="+mj-lt"/>
                <a:cs typeface="Century Gothic"/>
              </a:rPr>
              <a:t>and</a:t>
            </a:r>
            <a:r>
              <a:rPr lang="en-US" sz="2000" i="1" dirty="0">
                <a:latin typeface="+mj-lt"/>
                <a:cs typeface="Century Gothic"/>
              </a:rPr>
              <a:t> </a:t>
            </a:r>
            <a:r>
              <a:rPr lang="en-US" sz="2000" i="1" dirty="0" smtClean="0">
                <a:latin typeface="+mj-lt"/>
                <a:cs typeface="Century Gothic"/>
              </a:rPr>
              <a:t>Δzap1</a:t>
            </a:r>
            <a:r>
              <a:rPr lang="en-US" sz="2000" dirty="0" smtClean="0">
                <a:latin typeface="+mj-lt"/>
                <a:cs typeface="Century Gothic"/>
              </a:rPr>
              <a:t>).</a:t>
            </a:r>
          </a:p>
          <a:p>
            <a:endParaRPr lang="en-US" sz="2000" dirty="0" smtClean="0">
              <a:latin typeface="+mj-lt"/>
              <a:cs typeface="Century Gothic"/>
            </a:endParaRPr>
          </a:p>
          <a:p>
            <a:r>
              <a:rPr lang="en-US" sz="2000" dirty="0" smtClean="0">
                <a:latin typeface="+mj-lt"/>
                <a:cs typeface="Century Gothic"/>
              </a:rPr>
              <a:t>For this analysis, only the </a:t>
            </a:r>
            <a:r>
              <a:rPr lang="en-US" sz="2000" i="1" dirty="0" smtClean="0">
                <a:cs typeface="Century Gothic"/>
              </a:rPr>
              <a:t>Δhap4</a:t>
            </a:r>
            <a:r>
              <a:rPr lang="en-US" sz="2000" dirty="0" smtClean="0">
                <a:cs typeface="Century Gothic"/>
              </a:rPr>
              <a:t> data was used.</a:t>
            </a:r>
            <a:endParaRPr lang="en-US" sz="2000" dirty="0" smtClean="0">
              <a:latin typeface="+mj-lt"/>
              <a:cs typeface="Century Gothic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2" t="7217" r="33441" b="6125"/>
          <a:stretch/>
        </p:blipFill>
        <p:spPr bwMode="auto">
          <a:xfrm>
            <a:off x="152217" y="1417638"/>
            <a:ext cx="1257483" cy="399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8221" r="16667" b="16702"/>
          <a:stretch>
            <a:fillRect/>
          </a:stretch>
        </p:blipFill>
        <p:spPr bwMode="auto">
          <a:xfrm>
            <a:off x="1138335" y="3065092"/>
            <a:ext cx="1198465" cy="124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12800" y="2082800"/>
            <a:ext cx="215900" cy="165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28700" y="2082800"/>
            <a:ext cx="1308100" cy="982292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0165" y="2247900"/>
            <a:ext cx="308170" cy="206559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216" y="5541388"/>
            <a:ext cx="2184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  <a:cs typeface="Century Gothic"/>
              </a:rPr>
              <a:t>Sample Microarray Slide from the </a:t>
            </a:r>
            <a:r>
              <a:rPr lang="en-US" sz="1400" dirty="0" err="1" smtClean="0">
                <a:latin typeface="+mj-lt"/>
                <a:cs typeface="Century Gothic"/>
              </a:rPr>
              <a:t>Dahlquist</a:t>
            </a:r>
            <a:r>
              <a:rPr lang="en-US" sz="1400" dirty="0" smtClean="0">
                <a:latin typeface="+mj-lt"/>
                <a:cs typeface="Century Gothic"/>
              </a:rPr>
              <a:t> Lab</a:t>
            </a:r>
            <a:endParaRPr lang="en-US" sz="1400" dirty="0"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582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The </a:t>
            </a:r>
            <a:r>
              <a:rPr lang="en-US" sz="3000" b="1" i="1" dirty="0" smtClean="0">
                <a:solidFill>
                  <a:srgbClr val="008000"/>
                </a:solidFill>
                <a:cs typeface="Century Gothic"/>
              </a:rPr>
              <a:t>Δhap4</a:t>
            </a:r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 strain </a:t>
            </a:r>
            <a:r>
              <a:rPr lang="en-US" sz="3000" b="1" dirty="0">
                <a:solidFill>
                  <a:srgbClr val="008000"/>
                </a:solidFill>
                <a:cs typeface="Century Gothic"/>
              </a:rPr>
              <a:t>m</a:t>
            </a:r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icroarray </a:t>
            </a:r>
            <a:r>
              <a:rPr lang="en-US" sz="3000" b="1" dirty="0">
                <a:solidFill>
                  <a:srgbClr val="008000"/>
                </a:solidFill>
                <a:cs typeface="Century Gothic"/>
              </a:rPr>
              <a:t>d</a:t>
            </a:r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ata was used to derive a GRN from the YEASTRACT database</a:t>
            </a:r>
            <a:endParaRPr lang="en-US" sz="3000" dirty="0">
              <a:solidFill>
                <a:srgbClr val="008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74799" y="1583267"/>
          <a:ext cx="6620933" cy="436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65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437" t="25254" r="52841" b="30972"/>
          <a:stretch/>
        </p:blipFill>
        <p:spPr>
          <a:xfrm>
            <a:off x="152400" y="1600200"/>
            <a:ext cx="4410806" cy="2667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008000"/>
                </a:solidFill>
                <a:cs typeface="Century Gothic"/>
              </a:rPr>
              <a:t>15-gene, 28-edge network was used as template for random networks</a:t>
            </a:r>
            <a:endParaRPr lang="en-US" sz="3000" dirty="0">
              <a:solidFill>
                <a:srgbClr val="008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750" t="39778" r="52499" b="19778"/>
          <a:stretch/>
        </p:blipFill>
        <p:spPr>
          <a:xfrm>
            <a:off x="4648200" y="1752600"/>
            <a:ext cx="4344370" cy="24864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409500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cs typeface="Century Gothic"/>
              </a:rPr>
              <a:t>Randomized network 1</a:t>
            </a:r>
          </a:p>
          <a:p>
            <a:pPr algn="ctr"/>
            <a:r>
              <a:rPr lang="en-US" sz="1600" b="1" dirty="0" smtClean="0"/>
              <a:t>15 nodes, 28 edges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81907" y="409500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cs typeface="Century Gothic"/>
              </a:rPr>
              <a:t>Δhap4</a:t>
            </a:r>
            <a:r>
              <a:rPr lang="en-US" sz="1600" b="1" dirty="0" smtClean="0">
                <a:cs typeface="Century Gothic"/>
              </a:rPr>
              <a:t> data-derived network (db5)</a:t>
            </a:r>
          </a:p>
          <a:p>
            <a:pPr algn="ctr"/>
            <a:r>
              <a:rPr lang="en-US" sz="1600" b="1" dirty="0" smtClean="0"/>
              <a:t>15 nodes, 28 edges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" y="4876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entury Gothic"/>
              </a:rPr>
              <a:t>30 random networks were generated with an R script</a:t>
            </a:r>
            <a:r>
              <a:rPr lang="en-US" dirty="0" smtClean="0">
                <a:cs typeface="Century Gothic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Century 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Century Gothic"/>
              </a:rPr>
              <a:t>A </a:t>
            </a:r>
            <a:r>
              <a:rPr lang="en-US" dirty="0">
                <a:cs typeface="Century Gothic"/>
              </a:rPr>
              <a:t>random network has the same genes and the same number of edges, but the edges </a:t>
            </a:r>
            <a:r>
              <a:rPr lang="en-US" dirty="0" smtClean="0">
                <a:cs typeface="Century Gothic"/>
              </a:rPr>
              <a:t>are </a:t>
            </a:r>
            <a:r>
              <a:rPr lang="en-US" dirty="0">
                <a:cs typeface="Century Gothic"/>
              </a:rPr>
              <a:t>randomized</a:t>
            </a:r>
            <a:r>
              <a:rPr lang="en-US" dirty="0" smtClean="0">
                <a:cs typeface="Century Gothic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Century Gothic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2087</Words>
  <Application>Microsoft Office PowerPoint</Application>
  <PresentationFormat>On-screen Show (4:3)</PresentationFormat>
  <Paragraphs>403</Paragraphs>
  <Slides>24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MS PGothic</vt:lpstr>
      <vt:lpstr>Arial</vt:lpstr>
      <vt:lpstr>Calibri</vt:lpstr>
      <vt:lpstr>Century Gothic</vt:lpstr>
      <vt:lpstr>Office Theme</vt:lpstr>
      <vt:lpstr>Equation</vt:lpstr>
      <vt:lpstr>Systems modeling and statistical analysis allows comparison in the response to cold shock in Saccharomyces cerevisiae between Δhap4-derived and randomly generated networks  </vt:lpstr>
      <vt:lpstr>Outline</vt:lpstr>
      <vt:lpstr>Outline</vt:lpstr>
      <vt:lpstr>Saccharomyces cerevisiae is an ideal model organism  for systems biology</vt:lpstr>
      <vt:lpstr>Yeast respond to cold shock by changing the level of      gene expression</vt:lpstr>
      <vt:lpstr>Outline</vt:lpstr>
      <vt:lpstr>Microarray data is used to observe changes in gene expression for all 6000 genes in yeast</vt:lpstr>
      <vt:lpstr>The Δhap4 strain microarray data was used to derive a GRN from the YEASTRACT database</vt:lpstr>
      <vt:lpstr>15-gene, 28-edge network was used as template for random networks</vt:lpstr>
      <vt:lpstr>Outline</vt:lpstr>
      <vt:lpstr>GRNmap uses ordinary differential equations to  model the dynamics of each gene</vt:lpstr>
      <vt:lpstr>GRNmap uses ordinary differential equations to  model the dynamics of each gene </vt:lpstr>
      <vt:lpstr>Outline</vt:lpstr>
      <vt:lpstr>GRNsight helps visualize the weight parameters</vt:lpstr>
      <vt:lpstr>Eccentricity centrality shows how accessible a node is from others by finding the “longest” shortest path</vt:lpstr>
      <vt:lpstr>Betweenness centrality measures how often a node is found on the shortest path between two other nodes</vt:lpstr>
      <vt:lpstr>Betweenness centrality may be better indicator of  a node’s importance than eccentricity</vt:lpstr>
      <vt:lpstr>Betweenness centrality may be better indicator of  a node’s importance than eccentricity</vt:lpstr>
      <vt:lpstr>Outline</vt:lpstr>
      <vt:lpstr>Betweenness centrality values were much higher in random networks</vt:lpstr>
      <vt:lpstr>Comparison between random network 8  and Δhap4 network</vt:lpstr>
      <vt:lpstr>Conclusions</vt:lpstr>
      <vt:lpstr>Acknowledgements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modeling and statistical analysis allows comparison in the response to cold shock in Saccharomyces cerevisiae between Hap4 and a randomly generated network</dc:title>
  <dc:creator>Horstmann, Kristen</dc:creator>
  <cp:lastModifiedBy>Kristen Horstmann</cp:lastModifiedBy>
  <cp:revision>86</cp:revision>
  <dcterms:created xsi:type="dcterms:W3CDTF">2017-03-02T21:26:28Z</dcterms:created>
  <dcterms:modified xsi:type="dcterms:W3CDTF">2017-03-25T17:27:32Z</dcterms:modified>
</cp:coreProperties>
</file>