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4" r:id="rId6"/>
    <p:sldId id="266" r:id="rId7"/>
    <p:sldId id="257" r:id="rId8"/>
    <p:sldId id="258" r:id="rId9"/>
    <p:sldId id="262" r:id="rId10"/>
    <p:sldId id="263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62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7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8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0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5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29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6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7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4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7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2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3DAD6-B317-4948-9955-26D7CF1AABC2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3A708-6D99-4129-8906-7BAFAB45E9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5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Recombinant Adenovirus In Molecular Biology &amp; Medicine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 Herrick</a:t>
            </a:r>
          </a:p>
          <a:p>
            <a:r>
              <a:rPr lang="en-US" dirty="0" smtClean="0"/>
              <a:t>Peyton Group Meeting</a:t>
            </a:r>
          </a:p>
          <a:p>
            <a:r>
              <a:rPr lang="en-US" dirty="0" smtClean="0"/>
              <a:t>March 20,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658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74" y="274638"/>
            <a:ext cx="3781425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Recombinant Adenovirus Production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Adenovirus plasmid with gene of interest is linearized by </a:t>
            </a:r>
            <a:r>
              <a:rPr lang="en-US" i="1" dirty="0" err="1" smtClean="0"/>
              <a:t>PacI</a:t>
            </a:r>
            <a:r>
              <a:rPr lang="en-US" dirty="0" smtClean="0"/>
              <a:t> digestion, then transfected into mammalian cells </a:t>
            </a:r>
            <a:r>
              <a:rPr lang="en-US" dirty="0" err="1" smtClean="0"/>
              <a:t>expressinh</a:t>
            </a:r>
            <a:r>
              <a:rPr lang="en-US" dirty="0" smtClean="0"/>
              <a:t> E1a and E1b adenovirus genes</a:t>
            </a:r>
          </a:p>
          <a:p>
            <a:pPr lvl="1"/>
            <a:r>
              <a:rPr lang="en-US" i="1" dirty="0" smtClean="0"/>
              <a:t>Necessary for replication, absent from adenovirus plasmid</a:t>
            </a:r>
          </a:p>
          <a:p>
            <a:pPr lvl="1"/>
            <a:r>
              <a:rPr lang="en-US" dirty="0" smtClean="0"/>
              <a:t>Typically, human embryonic kidney (HEK) 293’s are used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590800"/>
            <a:ext cx="4905375" cy="8312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90525" y="2362200"/>
            <a:ext cx="4495800" cy="3962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57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Purifying Viral Titers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HEKs are made to express the adenovirus vector by chemical transfection</a:t>
            </a:r>
          </a:p>
          <a:p>
            <a:r>
              <a:rPr lang="en-US" dirty="0" smtClean="0"/>
              <a:t>Then adenovirus is collected and used to infect more flasks of HEKs</a:t>
            </a:r>
          </a:p>
          <a:p>
            <a:r>
              <a:rPr lang="en-US" dirty="0" smtClean="0"/>
              <a:t>Then more adenovirus collected, more HEKs infected.</a:t>
            </a:r>
          </a:p>
          <a:p>
            <a:r>
              <a:rPr lang="en-US" dirty="0" smtClean="0"/>
              <a:t>Repeat until titer is high, than purify.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Purification:</a:t>
            </a:r>
          </a:p>
          <a:p>
            <a:pPr lvl="1"/>
            <a:r>
              <a:rPr lang="en-US" dirty="0" smtClean="0"/>
              <a:t>Vogelstein method uses cesium chloride ultracentrifugation</a:t>
            </a:r>
          </a:p>
          <a:p>
            <a:pPr lvl="2"/>
            <a:r>
              <a:rPr lang="en-US" dirty="0" smtClean="0"/>
              <a:t>Hard to do unless you own an ultracentrifuge…</a:t>
            </a:r>
          </a:p>
          <a:p>
            <a:pPr lvl="1"/>
            <a:r>
              <a:rPr lang="en-US" dirty="0" smtClean="0"/>
              <a:t>Instead, I used a kit that can be done in the hood and only takes 10 minutes to 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281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Adenovirus are relatively straightforward to make and use</a:t>
            </a:r>
          </a:p>
          <a:p>
            <a:pPr lvl="1"/>
            <a:r>
              <a:rPr lang="en-US" dirty="0" smtClean="0"/>
              <a:t>Very high infection efficiency and gene expression makes them valuable to labs such as ours</a:t>
            </a:r>
          </a:p>
          <a:p>
            <a:r>
              <a:rPr lang="en-US" dirty="0" smtClean="0"/>
              <a:t>They are potentially dangerous and do not create stable cell lines</a:t>
            </a:r>
          </a:p>
          <a:p>
            <a:pPr lvl="1"/>
            <a:r>
              <a:rPr lang="en-US" dirty="0" smtClean="0"/>
              <a:t>So we cannot use them effectively in experiments with much cell proliferation, as new cells won’t have the gene</a:t>
            </a:r>
          </a:p>
          <a:p>
            <a:r>
              <a:rPr lang="en-US" dirty="0" smtClean="0"/>
              <a:t>Questions?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35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Adenoviruses?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Linear </a:t>
            </a:r>
            <a:r>
              <a:rPr lang="en-US" dirty="0" err="1" smtClean="0"/>
              <a:t>dsDNA</a:t>
            </a:r>
            <a:r>
              <a:rPr lang="en-US" dirty="0" smtClean="0"/>
              <a:t> virus</a:t>
            </a:r>
          </a:p>
          <a:p>
            <a:r>
              <a:rPr lang="en-US" dirty="0" smtClean="0"/>
              <a:t>80-100 nm</a:t>
            </a:r>
          </a:p>
          <a:p>
            <a:r>
              <a:rPr lang="en-US" dirty="0" err="1" smtClean="0"/>
              <a:t>Nonenveloped</a:t>
            </a:r>
            <a:endParaRPr lang="en-US" dirty="0" smtClean="0"/>
          </a:p>
          <a:p>
            <a:r>
              <a:rPr lang="en-US" dirty="0" smtClean="0"/>
              <a:t>Icosahedral structure: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1: penton </a:t>
            </a:r>
            <a:r>
              <a:rPr lang="en-US" dirty="0" err="1" smtClean="0"/>
              <a:t>capsomeres</a:t>
            </a:r>
            <a:endParaRPr lang="en-US" dirty="0" smtClean="0"/>
          </a:p>
          <a:p>
            <a:r>
              <a:rPr lang="en-US" dirty="0" smtClean="0"/>
              <a:t>2: </a:t>
            </a:r>
            <a:r>
              <a:rPr lang="en-US" dirty="0" err="1" smtClean="0"/>
              <a:t>hexon</a:t>
            </a:r>
            <a:r>
              <a:rPr lang="en-US" dirty="0" smtClean="0"/>
              <a:t> </a:t>
            </a:r>
            <a:r>
              <a:rPr lang="en-US" dirty="0" err="1" smtClean="0"/>
              <a:t>capsomeres</a:t>
            </a:r>
            <a:endParaRPr lang="en-US" dirty="0" smtClean="0"/>
          </a:p>
          <a:p>
            <a:r>
              <a:rPr lang="en-US" dirty="0" smtClean="0"/>
              <a:t>3: viral genomic DNA</a:t>
            </a:r>
            <a:endParaRPr lang="en-US" dirty="0"/>
          </a:p>
        </p:txBody>
      </p:sp>
      <p:pic>
        <p:nvPicPr>
          <p:cNvPr id="3074" name="Picture 2" descr="http://upload.wikimedia.org/wikipedia/commons/a/a2/Adenovirus_struc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743200"/>
            <a:ext cx="762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19800" y="5943600"/>
            <a:ext cx="312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Capsomeres</a:t>
            </a:r>
            <a:r>
              <a:rPr lang="en-US" sz="1600" dirty="0" smtClean="0"/>
              <a:t> are the protein subunits that self-assemble into a capsid to enclose/protect viral DNA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31038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Adenoviruses in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57 human adenovirus serotypes</a:t>
            </a:r>
          </a:p>
          <a:p>
            <a:r>
              <a:rPr lang="en-US" dirty="0" smtClean="0"/>
              <a:t>Three major possible effects of infection:</a:t>
            </a:r>
          </a:p>
          <a:p>
            <a:pPr lvl="1"/>
            <a:r>
              <a:rPr lang="en-US" dirty="0" smtClean="0"/>
              <a:t>Respiratory disease</a:t>
            </a:r>
          </a:p>
          <a:p>
            <a:pPr lvl="1"/>
            <a:r>
              <a:rPr lang="en-US" dirty="0" smtClean="0"/>
              <a:t>Conjunctivitis</a:t>
            </a:r>
          </a:p>
          <a:p>
            <a:pPr lvl="1"/>
            <a:r>
              <a:rPr lang="en-US" dirty="0" smtClean="0"/>
              <a:t>Gastroenteritis </a:t>
            </a:r>
          </a:p>
          <a:p>
            <a:r>
              <a:rPr lang="en-US" dirty="0" smtClean="0"/>
              <a:t>Enter cells via receptor-mediated endocytosis</a:t>
            </a:r>
          </a:p>
          <a:p>
            <a:pPr lvl="1"/>
            <a:r>
              <a:rPr lang="en-US" dirty="0" smtClean="0"/>
              <a:t>i.e. cell membrane engulfs particle into vesicles called endosomes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Infections:</a:t>
            </a:r>
          </a:p>
          <a:p>
            <a:pPr lvl="1"/>
            <a:r>
              <a:rPr lang="en-US" dirty="0" smtClean="0"/>
              <a:t>Spreads primarily through respiratory droplets</a:t>
            </a:r>
          </a:p>
          <a:p>
            <a:pPr lvl="1"/>
            <a:r>
              <a:rPr lang="en-US" dirty="0" smtClean="0"/>
              <a:t>Can cause severe respiratory problems including pneumonia and symptoms similar to whooping cough, strep throat</a:t>
            </a:r>
          </a:p>
          <a:p>
            <a:pPr lvl="2"/>
            <a:r>
              <a:rPr lang="en-US" dirty="0" smtClean="0"/>
              <a:t>Very rarely fatal</a:t>
            </a:r>
          </a:p>
          <a:p>
            <a:pPr lvl="1"/>
            <a:r>
              <a:rPr lang="en-US" dirty="0" smtClean="0"/>
              <a:t>No vaccines, no therapies, </a:t>
            </a:r>
            <a:r>
              <a:rPr lang="en-US" b="1" dirty="0" smtClean="0"/>
              <a:t>NO TREATMENTS AVAILABLE AT ALL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411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Adenovirus Infection &amp;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Cell surface attachment</a:t>
            </a:r>
          </a:p>
          <a:p>
            <a:pPr lvl="1"/>
            <a:r>
              <a:rPr lang="en-US" dirty="0" smtClean="0"/>
              <a:t>Involving </a:t>
            </a:r>
            <a:r>
              <a:rPr lang="en-US" dirty="0" err="1" smtClean="0"/>
              <a:t>integrins</a:t>
            </a:r>
            <a:r>
              <a:rPr lang="en-US" dirty="0" smtClean="0"/>
              <a:t> (</a:t>
            </a:r>
            <a:r>
              <a:rPr lang="en-US" dirty="0" err="1" smtClean="0"/>
              <a:t>alphaVs</a:t>
            </a:r>
            <a:r>
              <a:rPr lang="en-US" dirty="0" smtClean="0"/>
              <a:t>) and another receptor</a:t>
            </a:r>
          </a:p>
          <a:p>
            <a:r>
              <a:rPr lang="en-US" dirty="0" smtClean="0"/>
              <a:t>Endocytosis and shedding of capsid</a:t>
            </a:r>
          </a:p>
          <a:p>
            <a:r>
              <a:rPr lang="en-US" dirty="0" err="1" smtClean="0"/>
              <a:t>dsDNA</a:t>
            </a:r>
            <a:r>
              <a:rPr lang="en-US" dirty="0" smtClean="0"/>
              <a:t> entry into nucleus</a:t>
            </a:r>
          </a:p>
          <a:p>
            <a:r>
              <a:rPr lang="en-US" dirty="0" smtClean="0"/>
              <a:t>Host RNA polymerase makes viral proteins</a:t>
            </a:r>
          </a:p>
          <a:p>
            <a:pPr lvl="1"/>
            <a:r>
              <a:rPr lang="en-US" dirty="0" smtClean="0"/>
              <a:t>Transcription factors</a:t>
            </a:r>
          </a:p>
          <a:p>
            <a:pPr lvl="1"/>
            <a:r>
              <a:rPr lang="en-US" dirty="0" smtClean="0"/>
              <a:t>Viral DNA polymerase</a:t>
            </a:r>
          </a:p>
          <a:p>
            <a:pPr lvl="1"/>
            <a:r>
              <a:rPr lang="en-US" dirty="0" smtClean="0"/>
              <a:t>Modify host gene expression i.e. block apoptosis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Later, viral DNA polymerase and transcription factors make rest of viral proteins</a:t>
            </a:r>
          </a:p>
          <a:p>
            <a:r>
              <a:rPr lang="en-US" dirty="0" smtClean="0"/>
              <a:t>In nucleus, capsids assemble around viral DNA.</a:t>
            </a:r>
          </a:p>
          <a:p>
            <a:r>
              <a:rPr lang="en-US" dirty="0" smtClean="0"/>
              <a:t>Cell lyses and releases particles.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512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Adenovirus Uses in Medicine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Popular vector for </a:t>
            </a:r>
            <a:r>
              <a:rPr lang="en-US" i="1" dirty="0" smtClean="0"/>
              <a:t>gene therapy</a:t>
            </a:r>
          </a:p>
          <a:p>
            <a:r>
              <a:rPr lang="en-US" dirty="0" smtClean="0"/>
              <a:t>1999: healthy 18-year old dies during clinical trial of adenovirus gene therapy</a:t>
            </a:r>
          </a:p>
          <a:p>
            <a:pPr lvl="1"/>
            <a:r>
              <a:rPr lang="en-US" dirty="0" smtClean="0"/>
              <a:t>Freak occurrence, basically</a:t>
            </a:r>
          </a:p>
          <a:p>
            <a:pPr lvl="1"/>
            <a:r>
              <a:rPr lang="en-US" dirty="0" smtClean="0"/>
              <a:t>But it has greatly slowed work on gene therapy in the USA ever since</a:t>
            </a:r>
          </a:p>
          <a:p>
            <a:pPr lvl="1"/>
            <a:r>
              <a:rPr lang="en-US" dirty="0" smtClean="0"/>
              <a:t>FDA put ‘brakes’ on research, became less popular to study</a:t>
            </a:r>
          </a:p>
          <a:p>
            <a:r>
              <a:rPr lang="en-US" dirty="0" smtClean="0"/>
              <a:t>This gave China, with less regulations, an opportunity..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Without the stigma, China basically copied US ideas.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2003: first adenovirus-based gene therapy approved in China</a:t>
            </a:r>
          </a:p>
          <a:p>
            <a:pPr lvl="1"/>
            <a:r>
              <a:rPr lang="en-US" dirty="0" smtClean="0"/>
              <a:t>pAd-p53: injected directly into tumors to express p53, which suppresses tumor growth and increases </a:t>
            </a:r>
            <a:r>
              <a:rPr lang="en-US" dirty="0" err="1" smtClean="0"/>
              <a:t>chemoradiation</a:t>
            </a:r>
            <a:r>
              <a:rPr lang="en-US" dirty="0" smtClean="0"/>
              <a:t> sensitivity (head &amp; neck cancers)</a:t>
            </a:r>
          </a:p>
          <a:p>
            <a:pPr lvl="1"/>
            <a:r>
              <a:rPr lang="en-US" dirty="0" smtClean="0"/>
              <a:t>$10,000/month! Not approved in USA. Can’t kill metastasized cells.</a:t>
            </a:r>
          </a:p>
          <a:p>
            <a:r>
              <a:rPr lang="en-US" dirty="0" smtClean="0"/>
              <a:t>Under investigation to treat:</a:t>
            </a:r>
          </a:p>
          <a:p>
            <a:pPr lvl="1"/>
            <a:r>
              <a:rPr lang="en-US" dirty="0" smtClean="0"/>
              <a:t>Malignant mesothelioma &amp; many other cancers</a:t>
            </a:r>
          </a:p>
          <a:p>
            <a:pPr lvl="1"/>
            <a:r>
              <a:rPr lang="en-US" dirty="0" smtClean="0"/>
              <a:t>Cardiovascular disease</a:t>
            </a:r>
          </a:p>
          <a:p>
            <a:pPr lvl="2"/>
            <a:r>
              <a:rPr lang="en-US" dirty="0" smtClean="0"/>
              <a:t>VEGF to promote </a:t>
            </a:r>
            <a:r>
              <a:rPr lang="en-US" dirty="0" err="1" smtClean="0"/>
              <a:t>reendothelialization</a:t>
            </a:r>
            <a:r>
              <a:rPr lang="en-US" dirty="0" smtClean="0"/>
              <a:t> with stent implantation</a:t>
            </a:r>
          </a:p>
          <a:p>
            <a:pPr lvl="2"/>
            <a:r>
              <a:rPr lang="en-US" dirty="0" smtClean="0"/>
              <a:t>SERCA to modulate contraction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579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Adenovirus Uses In Molecular Biology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600200"/>
            <a:ext cx="24003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Used primarily to induce expression of a gene or genes of interest.</a:t>
            </a:r>
          </a:p>
          <a:p>
            <a:r>
              <a:rPr lang="en-US" sz="2000" dirty="0" smtClean="0"/>
              <a:t>But why pick adenovirus over </a:t>
            </a:r>
            <a:r>
              <a:rPr lang="en-US" sz="2000" dirty="0" err="1" smtClean="0"/>
              <a:t>lentivirus</a:t>
            </a:r>
            <a:r>
              <a:rPr lang="en-US" sz="2000" dirty="0" smtClean="0"/>
              <a:t>?</a:t>
            </a:r>
          </a:p>
          <a:p>
            <a:pPr lvl="1"/>
            <a:r>
              <a:rPr lang="en-US" sz="1600" dirty="0" smtClean="0"/>
              <a:t>Higher efficiency</a:t>
            </a:r>
          </a:p>
          <a:p>
            <a:pPr lvl="1"/>
            <a:r>
              <a:rPr lang="en-US" sz="1600" dirty="0" smtClean="0"/>
              <a:t>Higher gene expression</a:t>
            </a:r>
          </a:p>
          <a:p>
            <a:pPr lvl="1"/>
            <a:r>
              <a:rPr lang="en-US" sz="1600" dirty="0" smtClean="0"/>
              <a:t>Higher titers</a:t>
            </a:r>
            <a:endParaRPr lang="en-US" sz="1600" dirty="0"/>
          </a:p>
        </p:txBody>
      </p:sp>
      <p:pic>
        <p:nvPicPr>
          <p:cNvPr id="4098" name="Picture 2" descr="http://signagen.com/images/Virus_Comparis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1752600"/>
            <a:ext cx="62484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signagen.com/images/Adnovirus_vs_Lentivirus_vs_AAV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700" y="3657600"/>
            <a:ext cx="6248400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72200" y="2057400"/>
            <a:ext cx="914400" cy="1333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86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Make Recombinant Adenovirus with the </a:t>
            </a:r>
            <a:r>
              <a:rPr lang="en-US" dirty="0" err="1" smtClean="0"/>
              <a:t>AdEasy</a:t>
            </a:r>
            <a:r>
              <a:rPr lang="en-US" dirty="0" smtClean="0"/>
              <a:t> System (Bert Vogelstein Lab)</a:t>
            </a:r>
            <a:endParaRPr lang="en-US" dirty="0"/>
          </a:p>
        </p:txBody>
      </p:sp>
      <p:pic>
        <p:nvPicPr>
          <p:cNvPr id="1026" name="Picture 2" descr="http://www.coloncancer.org/adeasy/pAdEasy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09800"/>
            <a:ext cx="3787588" cy="32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coloncancer.org/adeasy/pAdTrack-CMV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72110"/>
            <a:ext cx="3630576" cy="306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9600" y="5638800"/>
            <a:ext cx="3630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Insert gene of interest into ‘shuttle’ vector with DNA </a:t>
            </a:r>
            <a:r>
              <a:rPr lang="en-US" dirty="0" err="1" smtClean="0"/>
              <a:t>subcloning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00600" y="5638800"/>
            <a:ext cx="3787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Adenovirus plasmid with adenovirus type 5 genome and sequences necessary for replication in </a:t>
            </a:r>
            <a:r>
              <a:rPr lang="en-US" i="1" dirty="0" smtClean="0"/>
              <a:t>E. coli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49785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Insert Gene of Interest into Adenoviral Plasmid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600200"/>
            <a:ext cx="35052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Linearize shuttle vector (left) with </a:t>
            </a:r>
            <a:r>
              <a:rPr lang="en-US" i="1" dirty="0" err="1" smtClean="0"/>
              <a:t>PmeI</a:t>
            </a:r>
            <a:r>
              <a:rPr lang="en-US" dirty="0" smtClean="0"/>
              <a:t> digestion</a:t>
            </a:r>
          </a:p>
          <a:p>
            <a:r>
              <a:rPr lang="en-US" dirty="0" smtClean="0"/>
              <a:t>Co-transform BJ5183 </a:t>
            </a:r>
            <a:r>
              <a:rPr lang="en-US" i="1" dirty="0" smtClean="0"/>
              <a:t>E. coli</a:t>
            </a:r>
            <a:r>
              <a:rPr lang="en-US" dirty="0" smtClean="0"/>
              <a:t> with both plasmids</a:t>
            </a:r>
          </a:p>
          <a:p>
            <a:r>
              <a:rPr lang="en-US" dirty="0" smtClean="0"/>
              <a:t>BJ5183 </a:t>
            </a:r>
            <a:r>
              <a:rPr lang="en-US" i="1" dirty="0" smtClean="0"/>
              <a:t>E. coli</a:t>
            </a:r>
            <a:r>
              <a:rPr lang="en-US" dirty="0" smtClean="0"/>
              <a:t> encode for genes which enable robust </a:t>
            </a:r>
            <a:r>
              <a:rPr lang="en-US" i="1" dirty="0" smtClean="0"/>
              <a:t>homologous recombination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600200"/>
            <a:ext cx="4905375" cy="8312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81000" y="1524000"/>
            <a:ext cx="5029200" cy="2971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24075" y="3343275"/>
            <a:ext cx="457200" cy="4572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93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3810000" cy="41147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Digestion with </a:t>
            </a:r>
            <a:r>
              <a:rPr lang="en-US" i="1" dirty="0" err="1" smtClean="0"/>
              <a:t>PmeI</a:t>
            </a:r>
            <a:r>
              <a:rPr lang="en-US" dirty="0" smtClean="0"/>
              <a:t> allows the left and right arms of the shuttle vector to overlap with regions of the adenovirus vector, and the gene gets inserted by bacterial machinery</a:t>
            </a:r>
          </a:p>
          <a:p>
            <a:r>
              <a:rPr lang="en-US" dirty="0" smtClean="0"/>
              <a:t>Selection with kanamycin only permits survival of colonies containing the intact plasmid with the gene of interest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05375" cy="8312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04800" y="2286000"/>
            <a:ext cx="44958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12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683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Recombinant Adenovirus In Molecular Biology &amp; Medicine</vt:lpstr>
      <vt:lpstr>What Are Adenoviruses?</vt:lpstr>
      <vt:lpstr>Adenoviruses in Disease</vt:lpstr>
      <vt:lpstr>Adenovirus Infection &amp; Replication</vt:lpstr>
      <vt:lpstr>Adenovirus Uses in Medicine</vt:lpstr>
      <vt:lpstr>Adenovirus Uses In Molecular Biology</vt:lpstr>
      <vt:lpstr>How To Make Recombinant Adenovirus with the AdEasy System (Bert Vogelstein Lab)</vt:lpstr>
      <vt:lpstr>Insert Gene of Interest into Adenoviral Plasmid</vt:lpstr>
      <vt:lpstr>PowerPoint Presentation</vt:lpstr>
      <vt:lpstr>Recombinant Adenovirus Production</vt:lpstr>
      <vt:lpstr>Purifying Viral Titers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Recombinant Adenovirus In Molecular Biology</dc:title>
  <dc:creator>Will</dc:creator>
  <cp:lastModifiedBy>Will</cp:lastModifiedBy>
  <cp:revision>31</cp:revision>
  <dcterms:created xsi:type="dcterms:W3CDTF">2013-03-19T15:36:42Z</dcterms:created>
  <dcterms:modified xsi:type="dcterms:W3CDTF">2013-03-19T23:21:58Z</dcterms:modified>
</cp:coreProperties>
</file>