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5" r:id="rId9"/>
    <p:sldId id="267" r:id="rId10"/>
    <p:sldId id="270" r:id="rId11"/>
    <p:sldId id="271" r:id="rId12"/>
    <p:sldId id="268" r:id="rId13"/>
    <p:sldId id="272" r:id="rId14"/>
    <p:sldId id="264" r:id="rId15"/>
    <p:sldId id="266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017" autoAdjust="0"/>
  </p:normalViewPr>
  <p:slideViewPr>
    <p:cSldViewPr snapToGrid="0" snapToObjects="1">
      <p:cViewPr varScale="1">
        <p:scale>
          <a:sx n="84" d="100"/>
          <a:sy n="84" d="100"/>
        </p:scale>
        <p:origin x="-9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A83AA-2062-914A-8CAA-BBC879681DDA}" type="datetimeFigureOut">
              <a:rPr lang="en-US" smtClean="0"/>
              <a:t>4/17/12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84047-051D-1C40-BADE-E01980DD9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59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paper based on idea of genetic variation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Genetic </a:t>
            </a:r>
            <a:r>
              <a:rPr lang="en-US" dirty="0" smtClean="0"/>
              <a:t>variation in lab – refined</a:t>
            </a:r>
            <a:r>
              <a:rPr lang="en-US" baseline="0" dirty="0" smtClean="0"/>
              <a:t> and precise, don’t want </a:t>
            </a:r>
            <a:r>
              <a:rPr lang="en-US" baseline="0" dirty="0" smtClean="0"/>
              <a:t>variants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Genetic variation comes from mutations. How do mutations arise?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62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SLIDE 12</a:t>
            </a:r>
          </a:p>
          <a:p>
            <a:pPr marL="0" indent="0">
              <a:buNone/>
            </a:pPr>
            <a:endParaRPr lang="en-US" dirty="0" smtClean="0"/>
          </a:p>
          <a:p>
            <a:pPr marL="228600" indent="-228600">
              <a:buAutoNum type="arabicParenR"/>
            </a:pPr>
            <a:r>
              <a:rPr lang="en-US" dirty="0" smtClean="0"/>
              <a:t>Slide 6</a:t>
            </a:r>
          </a:p>
          <a:p>
            <a:pPr marL="228600" indent="-228600">
              <a:buAutoNum type="arabicParenR"/>
            </a:pPr>
            <a:r>
              <a:rPr lang="en-US" dirty="0" smtClean="0"/>
              <a:t>Slide 7</a:t>
            </a:r>
          </a:p>
          <a:p>
            <a:pPr marL="228600" indent="-228600">
              <a:buAutoNum type="arabicParenR"/>
            </a:pPr>
            <a:r>
              <a:rPr lang="en-US" dirty="0" smtClean="0"/>
              <a:t>Slide 7,8,9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92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Plated on minimal media</a:t>
            </a:r>
          </a:p>
          <a:p>
            <a:endParaRPr lang="en-US" baseline="0" dirty="0" smtClean="0"/>
          </a:p>
          <a:p>
            <a:pPr marL="171450" indent="-171450">
              <a:buFont typeface="Wingdings" charset="0"/>
              <a:buChar char="à"/>
            </a:pPr>
            <a:r>
              <a:rPr lang="en-US" baseline="0" dirty="0" smtClean="0">
                <a:sym typeface="Wingdings"/>
              </a:rPr>
              <a:t>None of deletions or mutants had effect on fitness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Under stressful conditions, the SOS response </a:t>
            </a:r>
            <a:r>
              <a:rPr lang="en-US" dirty="0" smtClean="0"/>
              <a:t>activated</a:t>
            </a:r>
            <a:endParaRPr lang="en-US" dirty="0" smtClean="0"/>
          </a:p>
          <a:p>
            <a:r>
              <a:rPr lang="en-US" dirty="0" smtClean="0"/>
              <a:t>Includes 3</a:t>
            </a:r>
            <a:r>
              <a:rPr lang="en-US" baseline="0" dirty="0" smtClean="0"/>
              <a:t> DNA polymerases:</a:t>
            </a:r>
            <a:endParaRPr lang="en-US" dirty="0" smtClean="0"/>
          </a:p>
          <a:p>
            <a:r>
              <a:rPr lang="en-US" dirty="0" smtClean="0"/>
              <a:t>Pol II,</a:t>
            </a:r>
            <a:r>
              <a:rPr lang="en-US" baseline="0" dirty="0" smtClean="0"/>
              <a:t> IV, V </a:t>
            </a:r>
            <a:r>
              <a:rPr lang="en-US" baseline="0" dirty="0" smtClean="0"/>
              <a:t>  - known to create mutations</a:t>
            </a:r>
          </a:p>
          <a:p>
            <a:r>
              <a:rPr lang="en-US" b="0" baseline="0" dirty="0" smtClean="0"/>
              <a:t>- Also </a:t>
            </a:r>
            <a:r>
              <a:rPr lang="en-US" b="0" baseline="0" dirty="0" smtClean="0"/>
              <a:t>known to not be necessary for cell survival beyond generating genetic diversity under stressful conditions – cell has alternative pathways for DNA repair</a:t>
            </a:r>
          </a:p>
          <a:p>
            <a:pPr marL="0" indent="0">
              <a:buFontTx/>
              <a:buNone/>
            </a:pPr>
            <a:endParaRPr lang="en-US" b="0" baseline="0" dirty="0" smtClean="0"/>
          </a:p>
          <a:p>
            <a:pPr marL="0" indent="0">
              <a:buFontTx/>
              <a:buNone/>
            </a:pPr>
            <a:r>
              <a:rPr lang="en-US" b="0" baseline="0" dirty="0" smtClean="0"/>
              <a:t>-</a:t>
            </a:r>
            <a:r>
              <a:rPr lang="en-US" b="0" baseline="0" dirty="0" smtClean="0"/>
              <a:t>- cell has ways of creating genetic diversity in </a:t>
            </a:r>
            <a:r>
              <a:rPr lang="en-US" b="0" baseline="0" dirty="0" smtClean="0"/>
              <a:t>nature to adapt to environments, </a:t>
            </a:r>
            <a:r>
              <a:rPr lang="en-US" b="0" baseline="0" dirty="0" smtClean="0"/>
              <a:t>but we don't necessarily want cells to be able to do so in controlled lab </a:t>
            </a:r>
            <a:r>
              <a:rPr lang="en-US" b="0" baseline="0" dirty="0" smtClean="0"/>
              <a:t>experiments</a:t>
            </a: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75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/>
              <a:buNone/>
            </a:pPr>
            <a:r>
              <a:rPr lang="en-US" dirty="0" smtClean="0"/>
              <a:t>Stable-</a:t>
            </a:r>
            <a:r>
              <a:rPr lang="en-US" baseline="0" dirty="0" smtClean="0"/>
              <a:t> minimal </a:t>
            </a:r>
            <a:r>
              <a:rPr lang="en-US" baseline="0" dirty="0" smtClean="0"/>
              <a:t>mutants over time</a:t>
            </a:r>
            <a:endParaRPr lang="en-US" baseline="0" dirty="0" smtClean="0"/>
          </a:p>
          <a:p>
            <a:pPr marL="0" lvl="0" indent="0">
              <a:buFont typeface="Arial"/>
              <a:buNone/>
            </a:pPr>
            <a:r>
              <a:rPr lang="en-US" baseline="0" dirty="0" smtClean="0"/>
              <a:t>Growth-inhibiting </a:t>
            </a:r>
            <a:r>
              <a:rPr lang="en-US" baseline="0" dirty="0" err="1" smtClean="0"/>
              <a:t>biomolec</a:t>
            </a:r>
            <a:r>
              <a:rPr lang="en-US" baseline="0" dirty="0" smtClean="0"/>
              <a:t> – </a:t>
            </a:r>
          </a:p>
          <a:p>
            <a:pPr marL="0" lvl="0" indent="0">
              <a:buFont typeface="Arial"/>
              <a:buNone/>
            </a:pPr>
            <a:r>
              <a:rPr lang="en-US" baseline="0" dirty="0" smtClean="0"/>
              <a:t>	mutants of cells producing growth-inhibiting </a:t>
            </a:r>
            <a:r>
              <a:rPr lang="en-US" baseline="0" dirty="0" err="1" smtClean="0"/>
              <a:t>biomolec</a:t>
            </a:r>
            <a:r>
              <a:rPr lang="en-US" baseline="0" dirty="0" smtClean="0"/>
              <a:t> usually positively selected for </a:t>
            </a:r>
            <a:r>
              <a:rPr lang="en-US" baseline="0" dirty="0" err="1" smtClean="0"/>
              <a:t>bc</a:t>
            </a:r>
            <a:r>
              <a:rPr lang="en-US" baseline="0" dirty="0" smtClean="0"/>
              <a:t> can survive and outgrow those that correctly create growth-inhibiting molecules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61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project </a:t>
            </a:r>
            <a:r>
              <a:rPr lang="en-US" baseline="0" dirty="0" smtClean="0"/>
              <a:t>based on two E coli strains that were already </a:t>
            </a:r>
            <a:r>
              <a:rPr lang="en-US" baseline="0" dirty="0" smtClean="0"/>
              <a:t>established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removing genes for polymerases that contribute to genetic variation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46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MG1655 = WT</a:t>
            </a:r>
          </a:p>
          <a:p>
            <a:r>
              <a:rPr lang="en-US" dirty="0" smtClean="0"/>
              <a:t>MDS42 =</a:t>
            </a:r>
            <a:r>
              <a:rPr lang="en-US" baseline="0" dirty="0" smtClean="0"/>
              <a:t> WT </a:t>
            </a:r>
            <a:r>
              <a:rPr lang="en-US" baseline="0" dirty="0" smtClean="0"/>
              <a:t>minus IS </a:t>
            </a: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Removal of genes</a:t>
            </a:r>
            <a:r>
              <a:rPr lang="en-US" baseline="0" dirty="0" smtClean="0"/>
              <a:t> encoding pol II, pol IV, and pol V</a:t>
            </a:r>
            <a:endParaRPr lang="en-US" dirty="0" smtClean="0"/>
          </a:p>
          <a:p>
            <a:pPr marL="0" indent="0">
              <a:buFont typeface="Wingdings" charset="0"/>
              <a:buNone/>
            </a:pPr>
            <a:r>
              <a:rPr lang="en-US" dirty="0" smtClean="0">
                <a:sym typeface="Wingdings"/>
              </a:rPr>
              <a:t>--&gt; single</a:t>
            </a:r>
            <a:r>
              <a:rPr lang="en-US" dirty="0" smtClean="0">
                <a:sym typeface="Wingdings"/>
              </a:rPr>
              <a:t>, double, triple</a:t>
            </a:r>
            <a:r>
              <a:rPr lang="en-US" baseline="0" dirty="0" smtClean="0">
                <a:sym typeface="Wingdings"/>
              </a:rPr>
              <a:t> mutant</a:t>
            </a:r>
          </a:p>
          <a:p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Measured mutation rate using D-</a:t>
            </a:r>
            <a:r>
              <a:rPr lang="en-US" dirty="0" err="1" smtClean="0"/>
              <a:t>cycloserine</a:t>
            </a:r>
            <a:r>
              <a:rPr lang="en-US" dirty="0" smtClean="0"/>
              <a:t> resistance </a:t>
            </a:r>
            <a:r>
              <a:rPr lang="en-US" dirty="0" smtClean="0"/>
              <a:t>assay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single: 20% decrease in </a:t>
            </a:r>
            <a:r>
              <a:rPr lang="en-US" baseline="0" dirty="0" err="1" smtClean="0"/>
              <a:t>mut</a:t>
            </a:r>
            <a:r>
              <a:rPr lang="en-US" baseline="0" dirty="0" smtClean="0"/>
              <a:t> rate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More gene deletions </a:t>
            </a:r>
            <a:r>
              <a:rPr lang="en-US" baseline="0" dirty="0" smtClean="0">
                <a:sym typeface="Wingdings"/>
              </a:rPr>
              <a:t>--&gt; lower mutation rates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ym typeface="Wingdings"/>
              </a:rPr>
              <a:t>So selected trip gene deletion for further study</a:t>
            </a: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**MDS42pd actually slightly lower </a:t>
            </a:r>
            <a:r>
              <a:rPr lang="en-US" baseline="0" dirty="0" err="1" smtClean="0"/>
              <a:t>mut</a:t>
            </a:r>
            <a:r>
              <a:rPr lang="en-US" baseline="0" dirty="0" smtClean="0"/>
              <a:t> rate than MDS42pdu – didn’t explain why so similar rates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5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*Overproduction of protein stresses cells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endParaRPr lang="en-US" baseline="0" dirty="0" smtClean="0">
              <a:sym typeface="Wingding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r>
              <a:rPr lang="en-US" baseline="0" dirty="0" smtClean="0">
                <a:sym typeface="Wingdings"/>
              </a:rPr>
              <a:t>BL21(DE3) = protein production strain </a:t>
            </a:r>
          </a:p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MG1655 = WT</a:t>
            </a:r>
          </a:p>
          <a:p>
            <a:r>
              <a:rPr lang="en-US" dirty="0" smtClean="0"/>
              <a:t>MDS42 =</a:t>
            </a:r>
            <a:r>
              <a:rPr lang="en-US" baseline="0" dirty="0" smtClean="0"/>
              <a:t> WT minus IS</a:t>
            </a:r>
          </a:p>
          <a:p>
            <a:r>
              <a:rPr lang="en-US" baseline="0" dirty="0" smtClean="0"/>
              <a:t>Triple gene deletion</a:t>
            </a:r>
          </a:p>
          <a:p>
            <a:endParaRPr lang="en-US" baseline="0" dirty="0" smtClean="0"/>
          </a:p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Regulator mutants: inactivate whole SOS response, rather than just the 3 DNA polymerases</a:t>
            </a:r>
          </a:p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See if same effect on mutation rate as elimination of polymerases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endParaRPr lang="en-US" baseline="0" dirty="0" smtClean="0">
              <a:sym typeface="Wingding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r>
              <a:rPr lang="en-US" baseline="0" dirty="0" smtClean="0">
                <a:sym typeface="Wingdings"/>
              </a:rPr>
              <a:t>didn't explain why MDS42lexA(S119A) reacted differently to MDS42recA</a:t>
            </a:r>
            <a:endParaRPr lang="en-US" dirty="0" smtClean="0"/>
          </a:p>
          <a:p>
            <a:pPr marL="0" indent="0">
              <a:buFont typeface="Wingdings" charset="0"/>
              <a:buNone/>
            </a:pPr>
            <a:endParaRPr lang="en-US" baseline="0" dirty="0" smtClean="0">
              <a:sym typeface="Wingdings"/>
            </a:endParaRPr>
          </a:p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--&gt; In general, stresses increased mutation rate (except MDS42recA and MDS42pdu)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0"/>
              <a:buNone/>
              <a:tabLst/>
              <a:defRPr/>
            </a:pPr>
            <a:r>
              <a:rPr lang="en-US" baseline="0" dirty="0" smtClean="0">
                <a:sym typeface="Wingdings"/>
              </a:rPr>
              <a:t>increase mutation rate - compare to yellow bar</a:t>
            </a:r>
          </a:p>
          <a:p>
            <a:pPr marL="0" indent="0">
              <a:buFont typeface="Wingdings" charset="0"/>
              <a:buNone/>
            </a:pPr>
            <a:r>
              <a:rPr lang="en-US" baseline="0" dirty="0" smtClean="0">
                <a:sym typeface="Wingdings"/>
              </a:rPr>
              <a:t>--&gt;Toxic ORF had largest effect</a:t>
            </a:r>
          </a:p>
          <a:p>
            <a:pPr marL="171450" indent="-171450">
              <a:buFont typeface="Wingdings" charset="0"/>
              <a:buChar char="à"/>
            </a:pPr>
            <a:endParaRPr lang="en-US" baseline="0" dirty="0" smtClean="0">
              <a:sym typeface="Wingdings"/>
            </a:endParaRPr>
          </a:p>
          <a:p>
            <a:pPr marL="171450" indent="-171450">
              <a:buFont typeface="Wingdings" charset="0"/>
              <a:buChar char="à"/>
            </a:pPr>
            <a:r>
              <a:rPr lang="en-US" baseline="0" dirty="0" smtClean="0">
                <a:sym typeface="Wingdings"/>
              </a:rPr>
              <a:t>MDS42pdu (trip gene deletion) characterized as genetically most stable  -- even more obvious here with stress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29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pSin32 = gene encoding </a:t>
            </a:r>
            <a:r>
              <a:rPr lang="en-US" dirty="0" err="1" smtClean="0"/>
              <a:t>SinI</a:t>
            </a:r>
            <a:r>
              <a:rPr lang="en-US" dirty="0" smtClean="0"/>
              <a:t>,</a:t>
            </a:r>
            <a:r>
              <a:rPr lang="en-US" baseline="0" dirty="0" smtClean="0"/>
              <a:t> which leads to DNA cleavage ( = toxic effect)</a:t>
            </a:r>
          </a:p>
          <a:p>
            <a:r>
              <a:rPr lang="en-US" baseline="0" dirty="0" smtClean="0"/>
              <a:t>Transformed with BL21…(protein production strain), MDS42 (reduced genome WT), and MDS42pdu (trip gene deletion)</a:t>
            </a:r>
          </a:p>
          <a:p>
            <a:endParaRPr lang="en-US" baseline="0" dirty="0" smtClean="0"/>
          </a:p>
          <a:p>
            <a:r>
              <a:rPr lang="en-US" baseline="0" dirty="0" smtClean="0"/>
              <a:t>System designed so that addition of IPTG would lead to transcription of </a:t>
            </a:r>
            <a:r>
              <a:rPr lang="en-US" baseline="0" dirty="0" err="1" smtClean="0"/>
              <a:t>SinI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/>
              </a:rPr>
              <a:t>--&gt; toxic</a:t>
            </a:r>
            <a:endParaRPr lang="en-US" baseline="0" dirty="0" smtClean="0"/>
          </a:p>
          <a:p>
            <a:r>
              <a:rPr lang="en-US" baseline="0" dirty="0" smtClean="0"/>
              <a:t>Checked that strains were inducible by IPTG --&gt; were (</a:t>
            </a:r>
            <a:r>
              <a:rPr lang="en-US" baseline="0" dirty="0" err="1" smtClean="0"/>
              <a:t>supp</a:t>
            </a:r>
            <a:r>
              <a:rPr lang="en-US" baseline="0" dirty="0" smtClean="0"/>
              <a:t> slides)</a:t>
            </a:r>
          </a:p>
          <a:p>
            <a:endParaRPr lang="en-US" dirty="0" smtClean="0"/>
          </a:p>
          <a:p>
            <a:r>
              <a:rPr lang="en-US" dirty="0" smtClean="0"/>
              <a:t>Measure mutation rates of induced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uninduced</a:t>
            </a:r>
            <a:r>
              <a:rPr lang="en-US" baseline="0" dirty="0" smtClean="0"/>
              <a:t> cells</a:t>
            </a:r>
          </a:p>
          <a:p>
            <a:r>
              <a:rPr lang="en-US" baseline="0" dirty="0" smtClean="0">
                <a:sym typeface="Wingdings"/>
              </a:rPr>
              <a:t>Induced= IPTG = transcription of </a:t>
            </a:r>
            <a:r>
              <a:rPr lang="en-US" baseline="0" dirty="0" err="1" smtClean="0">
                <a:sym typeface="Wingdings"/>
              </a:rPr>
              <a:t>SinI</a:t>
            </a:r>
            <a:r>
              <a:rPr lang="en-US" baseline="0" dirty="0" smtClean="0">
                <a:sym typeface="Wingdings"/>
              </a:rPr>
              <a:t> = toxic</a:t>
            </a:r>
          </a:p>
          <a:p>
            <a:pPr marL="171450" indent="-171450">
              <a:buFont typeface="Wingdings" charset="0"/>
              <a:buChar char="à"/>
            </a:pPr>
            <a:r>
              <a:rPr lang="en-US" baseline="0" dirty="0" smtClean="0">
                <a:sym typeface="Wingdings"/>
              </a:rPr>
              <a:t>Lower mutation rate in trip gene deletion, as supported by previous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86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--&gt; Triple gene</a:t>
            </a:r>
            <a:r>
              <a:rPr lang="en-US" baseline="0" dirty="0" smtClean="0"/>
              <a:t> deletion </a:t>
            </a:r>
            <a:r>
              <a:rPr lang="en-US" dirty="0" smtClean="0"/>
              <a:t>much slower</a:t>
            </a:r>
            <a:r>
              <a:rPr lang="en-US" baseline="0" dirty="0" smtClean="0"/>
              <a:t> in generating mutants --&gt; more stable!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32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 product imposing a metabolic</a:t>
            </a:r>
            <a:r>
              <a:rPr lang="en-US" baseline="0" dirty="0" smtClean="0"/>
              <a:t> burden or being toxic to host – can now be reliably produced over long periods of time without cells mutating</a:t>
            </a:r>
          </a:p>
          <a:p>
            <a:r>
              <a:rPr lang="en-US" baseline="0" dirty="0" smtClean="0"/>
              <a:t>Same desired DNA </a:t>
            </a:r>
            <a:r>
              <a:rPr lang="en-US" baseline="0" dirty="0" err="1" smtClean="0"/>
              <a:t>seq</a:t>
            </a:r>
            <a:r>
              <a:rPr lang="en-US" baseline="0" dirty="0" smtClean="0"/>
              <a:t> carried on over generations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84047-051D-1C40-BADE-E01980DD90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5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4/17/12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6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6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8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4/17/12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1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2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4/17/12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5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4/17/12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3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4/17/12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6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7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4/17/12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5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4986D-6BE9-4264-908F-02DB36FD8D6C}" type="datetime1">
              <a:rPr lang="en-US" smtClean="0"/>
              <a:t>4/17/12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3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0357"/>
            <a:ext cx="7772400" cy="362875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Low-mutation-rate, reduced-genome </a:t>
            </a:r>
            <a:r>
              <a:rPr lang="en-US" sz="4000" i="1" dirty="0" smtClean="0"/>
              <a:t>Escherichia coli</a:t>
            </a:r>
            <a:r>
              <a:rPr lang="en-US" sz="4000" dirty="0" smtClean="0"/>
              <a:t>: an improved host for faithful maintenance of engineered </a:t>
            </a:r>
            <a:br>
              <a:rPr lang="en-US" sz="4000" dirty="0" smtClean="0"/>
            </a:br>
            <a:r>
              <a:rPr lang="en-US" sz="4000" dirty="0" smtClean="0"/>
              <a:t>genetic constructs</a:t>
            </a:r>
            <a:endParaRPr lang="en-US" sz="2800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59112"/>
            <a:ext cx="6400800" cy="2288909"/>
          </a:xfrm>
        </p:spPr>
        <p:txBody>
          <a:bodyPr>
            <a:normAutofit fontScale="92500"/>
          </a:bodyPr>
          <a:lstStyle/>
          <a:p>
            <a:r>
              <a:rPr lang="en-US" sz="2800" dirty="0" err="1" smtClean="0"/>
              <a:t>Csörgő</a:t>
            </a:r>
            <a:r>
              <a:rPr lang="en-US" sz="2800" dirty="0" smtClean="0"/>
              <a:t> B, </a:t>
            </a:r>
            <a:r>
              <a:rPr lang="en-US" sz="2800" dirty="0" err="1" smtClean="0"/>
              <a:t>Fehér</a:t>
            </a:r>
            <a:r>
              <a:rPr lang="en-US" sz="2800" dirty="0" smtClean="0"/>
              <a:t> T, </a:t>
            </a:r>
            <a:r>
              <a:rPr lang="en-US" sz="2800" dirty="0" err="1" smtClean="0"/>
              <a:t>Tímár</a:t>
            </a:r>
            <a:r>
              <a:rPr lang="en-US" sz="2800" dirty="0" smtClean="0"/>
              <a:t>, </a:t>
            </a:r>
            <a:r>
              <a:rPr lang="en-US" sz="2800" dirty="0" err="1" smtClean="0"/>
              <a:t>Blattner</a:t>
            </a:r>
            <a:r>
              <a:rPr lang="en-US" sz="2800" dirty="0" smtClean="0"/>
              <a:t> FR, </a:t>
            </a:r>
            <a:r>
              <a:rPr lang="en-US" sz="2800" dirty="0" err="1" smtClean="0"/>
              <a:t>Pósfai</a:t>
            </a:r>
            <a:r>
              <a:rPr lang="en-US" sz="2800" dirty="0" smtClean="0"/>
              <a:t> G. </a:t>
            </a:r>
            <a:r>
              <a:rPr lang="en-US" sz="2800" i="1" dirty="0" smtClean="0"/>
              <a:t>Microbial Cell Factories </a:t>
            </a:r>
            <a:r>
              <a:rPr lang="en-US" sz="2800" dirty="0" smtClean="0"/>
              <a:t>(2012), 11:11.</a:t>
            </a:r>
          </a:p>
          <a:p>
            <a:endParaRPr lang="en-US" sz="1200" dirty="0"/>
          </a:p>
          <a:p>
            <a:r>
              <a:rPr lang="en-US" sz="2800" dirty="0" smtClean="0"/>
              <a:t>Presented by Queenie Chan</a:t>
            </a:r>
          </a:p>
          <a:p>
            <a:r>
              <a:rPr lang="en-US" sz="2800" dirty="0" smtClean="0"/>
              <a:t>April 18, 2012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9417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3434" cy="4525963"/>
          </a:xfrm>
        </p:spPr>
        <p:txBody>
          <a:bodyPr/>
          <a:lstStyle/>
          <a:p>
            <a:r>
              <a:rPr lang="en-US" dirty="0" smtClean="0"/>
              <a:t>Eliminating 3 polymerases involved in SOS response significantly decreases mutation rates</a:t>
            </a:r>
          </a:p>
          <a:p>
            <a:r>
              <a:rPr lang="en-US" dirty="0" smtClean="0"/>
              <a:t>MDS42pdu most genetically stable variation of MDS42</a:t>
            </a:r>
          </a:p>
          <a:p>
            <a:pPr lvl="1"/>
            <a:r>
              <a:rPr lang="en-US" dirty="0" smtClean="0"/>
              <a:t>Lowest rate of mutation in response to: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tressful conditions</a:t>
            </a:r>
          </a:p>
          <a:p>
            <a:pPr lvl="2"/>
            <a:r>
              <a:rPr lang="en-US" dirty="0" smtClean="0"/>
              <a:t>Production of toxic products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223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chassis that is able to stably produce growth-inhibiting biomolecules</a:t>
            </a:r>
          </a:p>
          <a:p>
            <a:r>
              <a:rPr lang="en-US" dirty="0" smtClean="0"/>
              <a:t>Applications:</a:t>
            </a:r>
          </a:p>
          <a:p>
            <a:pPr lvl="1"/>
            <a:r>
              <a:rPr lang="en-US" dirty="0" smtClean="0"/>
              <a:t>Synthetic &amp; molecular biology</a:t>
            </a:r>
          </a:p>
          <a:p>
            <a:pPr lvl="1"/>
            <a:r>
              <a:rPr lang="en-US" dirty="0" smtClean="0"/>
              <a:t>Biotechnology</a:t>
            </a:r>
          </a:p>
          <a:p>
            <a:pPr lvl="1"/>
            <a:r>
              <a:rPr lang="en-US" dirty="0" smtClean="0"/>
              <a:t>Cloning</a:t>
            </a:r>
          </a:p>
          <a:p>
            <a:pPr lvl="1"/>
            <a:r>
              <a:rPr lang="en-US" dirty="0" smtClean="0"/>
              <a:t>DNA therapeutics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58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Explanation for MDS42pd’s (double gene deletion) slightly lower mutation rate than MDS42pdu (triple gene deletion) 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Explanation for difference in </a:t>
            </a:r>
            <a:r>
              <a:rPr lang="en-US" dirty="0">
                <a:sym typeface="Wingdings"/>
              </a:rPr>
              <a:t>MDS42lexA(S119A</a:t>
            </a:r>
            <a:r>
              <a:rPr lang="en-US" dirty="0" smtClean="0">
                <a:sym typeface="Wingdings"/>
              </a:rPr>
              <a:t>) and MDS42recA (regulator mutants)’s reaction to stress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/>
              <a:t>Inclusion of BL21(DE3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08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ig3.jp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176" b="-4458"/>
          <a:stretch/>
        </p:blipFill>
        <p:spPr>
          <a:xfrm>
            <a:off x="134434" y="2325573"/>
            <a:ext cx="8883736" cy="439414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Supplementary Slides: </a:t>
            </a:r>
            <a:br>
              <a:rPr lang="en-US" dirty="0" smtClean="0"/>
            </a:br>
            <a:r>
              <a:rPr lang="en-US" dirty="0" smtClean="0"/>
              <a:t>Creating Variants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79967" y="2918215"/>
            <a:ext cx="2062870" cy="2160009"/>
          </a:xfrm>
          <a:prstGeom prst="rect">
            <a:avLst/>
          </a:prstGeom>
          <a:noFill/>
          <a:ln w="28575" cmpd="sng">
            <a:solidFill>
              <a:srgbClr val="6076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79967" y="2269509"/>
            <a:ext cx="2062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Single </a:t>
            </a:r>
            <a:r>
              <a:rPr lang="en-US" b="1" dirty="0" smtClean="0">
                <a:solidFill>
                  <a:schemeClr val="accent1"/>
                </a:solidFill>
              </a:rPr>
              <a:t>gene deletion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2837" y="2918215"/>
            <a:ext cx="2014332" cy="2160009"/>
          </a:xfrm>
          <a:prstGeom prst="rect">
            <a:avLst/>
          </a:prstGeom>
          <a:noFill/>
          <a:ln w="28575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BACC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0955" y="2269509"/>
            <a:ext cx="2014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/>
                </a:solidFill>
              </a:rPr>
              <a:t>Double </a:t>
            </a:r>
            <a:r>
              <a:rPr lang="en-US" b="1" dirty="0" smtClean="0">
                <a:solidFill>
                  <a:schemeClr val="accent5"/>
                </a:solidFill>
              </a:rPr>
              <a:t>gene deletion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75287" y="2918215"/>
            <a:ext cx="788745" cy="2160009"/>
          </a:xfrm>
          <a:prstGeom prst="rect">
            <a:avLst/>
          </a:prstGeom>
          <a:noFill/>
          <a:ln w="28575" cmpd="sng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87830" y="1994885"/>
            <a:ext cx="1077264" cy="92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Triple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gene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deletion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0056" y="1472419"/>
            <a:ext cx="7214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Verifying that variations do not affect normal cell growth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7464032" y="2918215"/>
            <a:ext cx="1371014" cy="2160009"/>
          </a:xfrm>
          <a:prstGeom prst="rect">
            <a:avLst/>
          </a:prstGeom>
          <a:noFill/>
          <a:ln w="28575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565843" y="2271884"/>
            <a:ext cx="11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4"/>
                </a:solidFill>
              </a:rPr>
              <a:t>Regulator </a:t>
            </a:r>
          </a:p>
          <a:p>
            <a:pPr algn="ctr"/>
            <a:r>
              <a:rPr lang="en-US" b="1" dirty="0" smtClean="0">
                <a:solidFill>
                  <a:schemeClr val="accent4"/>
                </a:solidFill>
              </a:rPr>
              <a:t>mutants</a:t>
            </a:r>
            <a:endParaRPr lang="en-US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1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Supplementary Slides:</a:t>
            </a:r>
            <a:br>
              <a:rPr lang="en-US" dirty="0" smtClean="0"/>
            </a:br>
            <a:r>
              <a:rPr lang="en-US" dirty="0" smtClean="0"/>
              <a:t>Characterizing Types of Mutations</a:t>
            </a:r>
            <a:endParaRPr lang="en-US" dirty="0"/>
          </a:p>
        </p:txBody>
      </p:sp>
      <p:pic>
        <p:nvPicPr>
          <p:cNvPr id="4" name="Content Placeholder 3" descr="Fig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0" b="4170"/>
          <a:stretch>
            <a:fillRect/>
          </a:stretch>
        </p:blipFill>
        <p:spPr>
          <a:xfrm>
            <a:off x="102159" y="1685542"/>
            <a:ext cx="9041841" cy="4972664"/>
          </a:xfrm>
        </p:spPr>
      </p:pic>
    </p:spTree>
    <p:extLst>
      <p:ext uri="{BB962C8B-B14F-4D97-AF65-F5344CB8AC3E}">
        <p14:creationId xmlns:p14="http://schemas.microsoft.com/office/powerpoint/2010/main" val="2884587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Supplementary Slides:</a:t>
            </a:r>
            <a:br>
              <a:rPr lang="en-US" dirty="0" smtClean="0"/>
            </a:br>
            <a:r>
              <a:rPr lang="en-US" dirty="0" smtClean="0"/>
              <a:t>Checking IPTG </a:t>
            </a:r>
            <a:r>
              <a:rPr lang="en-US" dirty="0" err="1" smtClean="0"/>
              <a:t>Inducibility</a:t>
            </a:r>
            <a:r>
              <a:rPr lang="en-US" dirty="0" smtClean="0"/>
              <a:t> of strains</a:t>
            </a:r>
            <a:endParaRPr lang="en-US" dirty="0"/>
          </a:p>
        </p:txBody>
      </p:sp>
      <p:pic>
        <p:nvPicPr>
          <p:cNvPr id="9" name="Content Placeholder 8" descr="Fig6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886" b="-8886"/>
          <a:stretch>
            <a:fillRect/>
          </a:stretch>
        </p:blipFill>
        <p:spPr>
          <a:xfrm>
            <a:off x="457200" y="2332037"/>
            <a:ext cx="8229600" cy="4525963"/>
          </a:xfrm>
        </p:spPr>
      </p:pic>
      <p:grpSp>
        <p:nvGrpSpPr>
          <p:cNvPr id="4" name="Group 3"/>
          <p:cNvGrpSpPr/>
          <p:nvPr/>
        </p:nvGrpSpPr>
        <p:grpSpPr>
          <a:xfrm>
            <a:off x="2667623" y="1677890"/>
            <a:ext cx="3700615" cy="923330"/>
            <a:chOff x="2662804" y="1417638"/>
            <a:chExt cx="3700615" cy="923330"/>
          </a:xfrm>
        </p:grpSpPr>
        <p:sp>
          <p:nvSpPr>
            <p:cNvPr id="5" name="TextBox 4"/>
            <p:cNvSpPr txBox="1"/>
            <p:nvPr/>
          </p:nvSpPr>
          <p:spPr>
            <a:xfrm>
              <a:off x="2819841" y="1683572"/>
              <a:ext cx="17342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pSin32	+ </a:t>
              </a:r>
              <a:endParaRPr lang="en-US" dirty="0"/>
            </a:p>
          </p:txBody>
        </p:sp>
        <p:sp>
          <p:nvSpPr>
            <p:cNvPr id="6" name="Left Brace 5"/>
            <p:cNvSpPr/>
            <p:nvPr/>
          </p:nvSpPr>
          <p:spPr>
            <a:xfrm>
              <a:off x="4082966" y="1515656"/>
              <a:ext cx="314074" cy="729730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397040" y="1417638"/>
              <a:ext cx="177484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BL21(DE3)</a:t>
              </a:r>
              <a:r>
                <a:rPr lang="en-US" dirty="0" err="1" smtClean="0"/>
                <a:t>mcrBC</a:t>
              </a:r>
              <a:endParaRPr lang="en-US" dirty="0" smtClean="0"/>
            </a:p>
            <a:p>
              <a:r>
                <a:rPr lang="en-US" dirty="0" smtClean="0"/>
                <a:t>MDS42-T7</a:t>
              </a:r>
            </a:p>
            <a:p>
              <a:r>
                <a:rPr lang="en-US" dirty="0" smtClean="0"/>
                <a:t>MDS42pdu-T7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62804" y="1417638"/>
              <a:ext cx="3700615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420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Genetic variation </a:t>
            </a:r>
          </a:p>
          <a:p>
            <a:r>
              <a:rPr lang="en-US" dirty="0" smtClean="0"/>
              <a:t>In </a:t>
            </a:r>
            <a:r>
              <a:rPr lang="en-US" u="sng" dirty="0" smtClean="0"/>
              <a:t>nature</a:t>
            </a:r>
            <a:r>
              <a:rPr lang="en-US" dirty="0" smtClean="0"/>
              <a:t>: leads to evolution &amp; survival of the fittest</a:t>
            </a:r>
            <a:endParaRPr lang="en-US" dirty="0"/>
          </a:p>
          <a:p>
            <a:r>
              <a:rPr lang="en-US" dirty="0" smtClean="0"/>
              <a:t>In </a:t>
            </a:r>
            <a:r>
              <a:rPr lang="en-US" u="sng" dirty="0" smtClean="0"/>
              <a:t>lab </a:t>
            </a:r>
            <a:r>
              <a:rPr lang="en-US" u="sng" dirty="0" smtClean="0"/>
              <a:t>conditions</a:t>
            </a:r>
            <a:r>
              <a:rPr lang="en-US" dirty="0" smtClean="0"/>
              <a:t>: not favorable, can lead </a:t>
            </a:r>
            <a:r>
              <a:rPr lang="en-US" dirty="0" smtClean="0"/>
              <a:t>to </a:t>
            </a:r>
            <a:r>
              <a:rPr lang="en-US" dirty="0" smtClean="0"/>
              <a:t>unwanted genotypic and phenotypic alterations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66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162" y="2786860"/>
            <a:ext cx="5368537" cy="40711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mutations arise?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9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Stress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SOS response</a:t>
            </a:r>
          </a:p>
          <a:p>
            <a:pPr lvl="1"/>
            <a:r>
              <a:rPr lang="en-US" dirty="0" smtClean="0"/>
              <a:t>DNA polymerases: can bypass damaged sites and stalled replication </a:t>
            </a:r>
            <a:r>
              <a:rPr lang="en-US" dirty="0" smtClean="0"/>
              <a:t>forks; create mutations</a:t>
            </a:r>
            <a:endParaRPr lang="en-US" dirty="0" smtClean="0"/>
          </a:p>
          <a:p>
            <a:pPr lvl="2"/>
            <a:r>
              <a:rPr lang="en-US" sz="2800" dirty="0" smtClean="0"/>
              <a:t>Pol II</a:t>
            </a:r>
          </a:p>
          <a:p>
            <a:pPr lvl="2"/>
            <a:r>
              <a:rPr lang="en-US" sz="2800" dirty="0" smtClean="0"/>
              <a:t>Pol IV</a:t>
            </a:r>
          </a:p>
          <a:p>
            <a:pPr lvl="2"/>
            <a:r>
              <a:rPr lang="en-US" sz="2800" dirty="0" smtClean="0"/>
              <a:t>Pol V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049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Create chassis that allows stable production of growth-inhibiting biomolecules for </a:t>
            </a:r>
            <a:r>
              <a:rPr lang="en-US" dirty="0" smtClean="0"/>
              <a:t>applications in synthetic </a:t>
            </a:r>
            <a:r>
              <a:rPr lang="en-US" dirty="0" smtClean="0"/>
              <a:t>and molecular </a:t>
            </a:r>
            <a:r>
              <a:rPr lang="en-US" dirty="0" smtClean="0"/>
              <a:t>bio</a:t>
            </a:r>
            <a:endParaRPr lang="en-US" dirty="0" smtClean="0"/>
          </a:p>
          <a:p>
            <a:endParaRPr lang="en-US" sz="1200" dirty="0"/>
          </a:p>
          <a:p>
            <a:r>
              <a:rPr lang="en-US" dirty="0" smtClean="0"/>
              <a:t>Why growth-inhibiting biomolecules, specifically?</a:t>
            </a:r>
          </a:p>
          <a:p>
            <a:pPr lvl="1"/>
            <a:r>
              <a:rPr lang="en-US" dirty="0" smtClean="0"/>
              <a:t>Mutants usually positively selected for</a:t>
            </a:r>
          </a:p>
        </p:txBody>
      </p:sp>
    </p:spTree>
    <p:extLst>
      <p:ext uri="{BB962C8B-B14F-4D97-AF65-F5344CB8AC3E}">
        <p14:creationId xmlns:p14="http://schemas.microsoft.com/office/powerpoint/2010/main" val="4227303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855" y="1447564"/>
            <a:ext cx="8229600" cy="2127493"/>
          </a:xfrm>
        </p:spPr>
        <p:txBody>
          <a:bodyPr>
            <a:normAutofit/>
          </a:bodyPr>
          <a:lstStyle/>
          <a:p>
            <a:r>
              <a:rPr lang="en-US" dirty="0" smtClean="0"/>
              <a:t>MG1655: wild-type </a:t>
            </a:r>
            <a:r>
              <a:rPr lang="en-US" i="1" dirty="0" smtClean="0"/>
              <a:t>E. coli</a:t>
            </a:r>
            <a:r>
              <a:rPr lang="en-US" dirty="0" smtClean="0"/>
              <a:t> strain</a:t>
            </a:r>
          </a:p>
          <a:p>
            <a:r>
              <a:rPr lang="en-US" dirty="0" smtClean="0"/>
              <a:t>MDS42: reduced genome </a:t>
            </a:r>
            <a:r>
              <a:rPr lang="en-US" i="1" dirty="0" smtClean="0"/>
              <a:t>E. coli</a:t>
            </a:r>
            <a:r>
              <a:rPr lang="en-US" dirty="0" smtClean="0"/>
              <a:t> strain </a:t>
            </a:r>
          </a:p>
          <a:p>
            <a:pPr lvl="1"/>
            <a:r>
              <a:rPr lang="en-US" dirty="0" smtClean="0"/>
              <a:t>Genes irrelevant for lab applications </a:t>
            </a:r>
            <a:r>
              <a:rPr lang="en-US" dirty="0" smtClean="0"/>
              <a:t>(such as insertion sequences) deleted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92013" y="3700379"/>
            <a:ext cx="7414885" cy="2708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00050" indent="-400050">
              <a:spcAft>
                <a:spcPts val="1800"/>
              </a:spcAft>
              <a:buFont typeface="+mj-lt"/>
              <a:buAutoNum type="romanUcPeriod"/>
            </a:pPr>
            <a:r>
              <a:rPr lang="en-US" sz="2800" dirty="0" smtClean="0">
                <a:sym typeface="Wingdings"/>
              </a:rPr>
              <a:t>Modifying MDS42 by creating variants that are more </a:t>
            </a:r>
            <a:r>
              <a:rPr lang="en-US" sz="2800" dirty="0">
                <a:sym typeface="Wingdings"/>
              </a:rPr>
              <a:t>genetically stable</a:t>
            </a:r>
          </a:p>
          <a:p>
            <a:pPr marL="400050" indent="-400050">
              <a:spcAft>
                <a:spcPts val="1800"/>
              </a:spcAft>
              <a:buFont typeface="+mj-lt"/>
              <a:buAutoNum type="romanUcPeriod"/>
            </a:pPr>
            <a:r>
              <a:rPr lang="en-US" sz="2800" dirty="0" smtClean="0">
                <a:sym typeface="Wingdings"/>
              </a:rPr>
              <a:t>Evaluated variants </a:t>
            </a:r>
            <a:r>
              <a:rPr lang="en-US" sz="2800" dirty="0">
                <a:sym typeface="Wingdings"/>
              </a:rPr>
              <a:t>under </a:t>
            </a:r>
            <a:r>
              <a:rPr lang="en-US" sz="2800" dirty="0" smtClean="0">
                <a:sym typeface="Wingdings"/>
              </a:rPr>
              <a:t>stressful conditions</a:t>
            </a:r>
            <a:endParaRPr lang="en-US" sz="2800" dirty="0">
              <a:sym typeface="Wingdings"/>
            </a:endParaRPr>
          </a:p>
          <a:p>
            <a:pPr marL="400050" indent="-400050">
              <a:spcAft>
                <a:spcPts val="1800"/>
              </a:spcAft>
              <a:buFont typeface="+mj-lt"/>
              <a:buAutoNum type="romanUcPeriod"/>
            </a:pPr>
            <a:r>
              <a:rPr lang="en-US" sz="2800" dirty="0" smtClean="0">
                <a:sym typeface="Wingdings"/>
              </a:rPr>
              <a:t>Evaluated variants transformed with toxic</a:t>
            </a:r>
            <a:r>
              <a:rPr lang="en-US" sz="2800" dirty="0" smtClean="0">
                <a:sym typeface="Wingdings"/>
              </a:rPr>
              <a:t>-product-producing </a:t>
            </a:r>
            <a:r>
              <a:rPr lang="en-US" sz="2800" dirty="0" smtClean="0">
                <a:sym typeface="Wingdings"/>
              </a:rPr>
              <a:t>gene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8431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Variants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96" y="1810826"/>
            <a:ext cx="8686801" cy="4430268"/>
          </a:xfrm>
        </p:spPr>
      </p:pic>
      <p:sp>
        <p:nvSpPr>
          <p:cNvPr id="6" name="Rectangle 5"/>
          <p:cNvSpPr/>
          <p:nvPr/>
        </p:nvSpPr>
        <p:spPr>
          <a:xfrm>
            <a:off x="3329886" y="3074810"/>
            <a:ext cx="2372347" cy="2009772"/>
          </a:xfrm>
          <a:prstGeom prst="rect">
            <a:avLst/>
          </a:prstGeom>
          <a:noFill/>
          <a:ln w="28575" cmpd="sng">
            <a:solidFill>
              <a:srgbClr val="6076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57196" y="2761305"/>
            <a:ext cx="2372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Single </a:t>
            </a:r>
            <a:r>
              <a:rPr lang="en-US" b="1" dirty="0" smtClean="0">
                <a:solidFill>
                  <a:schemeClr val="accent1"/>
                </a:solidFill>
              </a:rPr>
              <a:t>gene deletion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6187" y="3074810"/>
            <a:ext cx="2343836" cy="2009772"/>
          </a:xfrm>
          <a:prstGeom prst="rect">
            <a:avLst/>
          </a:prstGeom>
          <a:noFill/>
          <a:ln w="28575" cmpd="sng"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BACC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43496" y="2761305"/>
            <a:ext cx="2316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5"/>
                </a:solidFill>
              </a:rPr>
              <a:t>Double </a:t>
            </a:r>
            <a:r>
              <a:rPr lang="en-US" b="1" dirty="0" smtClean="0">
                <a:solidFill>
                  <a:schemeClr val="accent5"/>
                </a:solidFill>
              </a:rPr>
              <a:t>gene deletion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87334" y="3074810"/>
            <a:ext cx="907074" cy="2009772"/>
          </a:xfrm>
          <a:prstGeom prst="rect">
            <a:avLst/>
          </a:prstGeom>
          <a:noFill/>
          <a:ln w="28575" cmpd="sng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014647" y="2482168"/>
            <a:ext cx="980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Triple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gene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deletion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52811" y="610497"/>
            <a:ext cx="21236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Polymerase : </a:t>
            </a:r>
            <a:r>
              <a:rPr lang="en-US" i="1" u="sng" dirty="0" smtClean="0"/>
              <a:t>gene</a:t>
            </a:r>
          </a:p>
          <a:p>
            <a:pPr lvl="1"/>
            <a:r>
              <a:rPr lang="en-US" dirty="0" smtClean="0"/>
              <a:t>Pol II : </a:t>
            </a:r>
            <a:r>
              <a:rPr lang="en-US" i="1" dirty="0" err="1" smtClean="0"/>
              <a:t>polB</a:t>
            </a:r>
            <a:endParaRPr lang="en-US" dirty="0" smtClean="0"/>
          </a:p>
          <a:p>
            <a:pPr lvl="1"/>
            <a:r>
              <a:rPr lang="en-US" dirty="0" smtClean="0"/>
              <a:t>Pol IV : </a:t>
            </a:r>
            <a:r>
              <a:rPr lang="en-US" i="1" dirty="0" err="1" smtClean="0"/>
              <a:t>dinB</a:t>
            </a:r>
            <a:endParaRPr lang="en-US" i="1" dirty="0" smtClean="0"/>
          </a:p>
          <a:p>
            <a:pPr lvl="1"/>
            <a:r>
              <a:rPr lang="en-US" dirty="0" smtClean="0"/>
              <a:t>Pol V : </a:t>
            </a:r>
            <a:r>
              <a:rPr lang="en-US" i="1" dirty="0" err="1" smtClean="0"/>
              <a:t>umuDC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53277" y="6256295"/>
            <a:ext cx="555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p &lt; 0.05		** p &lt; 0.01	*** p &lt; 0.001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5507" y="1186805"/>
            <a:ext cx="7777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Measuring mutation rates of variants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6555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Evaluating under Stressful Conditions</a:t>
            </a:r>
            <a:endParaRPr lang="en-US" dirty="0"/>
          </a:p>
        </p:txBody>
      </p:sp>
      <p:pic>
        <p:nvPicPr>
          <p:cNvPr id="4" name="Content Placeholder 3" descr="FIg4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b="3"/>
          <a:stretch>
            <a:fillRect/>
          </a:stretch>
        </p:blipFill>
        <p:spPr>
          <a:xfrm>
            <a:off x="0" y="2042663"/>
            <a:ext cx="8709941" cy="4790132"/>
          </a:xfrm>
        </p:spPr>
      </p:pic>
      <p:sp>
        <p:nvSpPr>
          <p:cNvPr id="5" name="TextBox 4"/>
          <p:cNvSpPr txBox="1"/>
          <p:nvPr/>
        </p:nvSpPr>
        <p:spPr>
          <a:xfrm>
            <a:off x="5776236" y="1316871"/>
            <a:ext cx="324998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Overproduction of GFP</a:t>
            </a:r>
          </a:p>
          <a:p>
            <a:r>
              <a:rPr lang="en-US" b="1" dirty="0" smtClean="0">
                <a:solidFill>
                  <a:srgbClr val="C0504D"/>
                </a:solidFill>
              </a:rPr>
              <a:t>Overproduction of toxic protein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Activation of SOS response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2804" y="3183612"/>
            <a:ext cx="1092432" cy="236223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8601" y="2814280"/>
            <a:ext cx="508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WT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923293" y="4480793"/>
            <a:ext cx="1021710" cy="1065055"/>
          </a:xfrm>
          <a:prstGeom prst="rect">
            <a:avLst/>
          </a:prstGeom>
          <a:noFill/>
          <a:ln w="28575" cmpd="sng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64258" y="3593194"/>
            <a:ext cx="9807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Triple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gene</a:t>
            </a:r>
          </a:p>
          <a:p>
            <a:pPr algn="ctr"/>
            <a:r>
              <a:rPr lang="en-US" b="1" dirty="0" smtClean="0">
                <a:solidFill>
                  <a:schemeClr val="accent3"/>
                </a:solidFill>
              </a:rPr>
              <a:t>deletion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55236" y="3183612"/>
            <a:ext cx="1024155" cy="2362237"/>
          </a:xfrm>
          <a:prstGeom prst="rect">
            <a:avLst/>
          </a:prstGeom>
          <a:noFill/>
          <a:ln w="285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779392" y="2924175"/>
            <a:ext cx="2143902" cy="2621674"/>
          </a:xfrm>
          <a:prstGeom prst="rect">
            <a:avLst/>
          </a:prstGeom>
          <a:noFill/>
          <a:ln w="28575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779390" y="2602304"/>
            <a:ext cx="2184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4"/>
                </a:solidFill>
              </a:rPr>
              <a:t>Regulator mutants</a:t>
            </a:r>
            <a:endParaRPr lang="en-US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13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/>
      <p:bldP spid="10" grpId="0" animBg="1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751" y="275445"/>
            <a:ext cx="8229600" cy="1143000"/>
          </a:xfrm>
        </p:spPr>
        <p:txBody>
          <a:bodyPr/>
          <a:lstStyle/>
          <a:p>
            <a:r>
              <a:rPr lang="en-US" dirty="0" smtClean="0"/>
              <a:t>Evaluating with Toxic Protein Gene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667623" y="1418445"/>
            <a:ext cx="3700615" cy="923330"/>
            <a:chOff x="2662804" y="1417638"/>
            <a:chExt cx="3700615" cy="923330"/>
          </a:xfrm>
        </p:grpSpPr>
        <p:sp>
          <p:nvSpPr>
            <p:cNvPr id="8" name="TextBox 7"/>
            <p:cNvSpPr txBox="1"/>
            <p:nvPr/>
          </p:nvSpPr>
          <p:spPr>
            <a:xfrm>
              <a:off x="2819841" y="1683572"/>
              <a:ext cx="17342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pSin32	+ </a:t>
              </a:r>
              <a:endParaRPr lang="en-US" dirty="0"/>
            </a:p>
          </p:txBody>
        </p:sp>
        <p:sp>
          <p:nvSpPr>
            <p:cNvPr id="9" name="Left Brace 8"/>
            <p:cNvSpPr/>
            <p:nvPr/>
          </p:nvSpPr>
          <p:spPr>
            <a:xfrm>
              <a:off x="4082966" y="1515656"/>
              <a:ext cx="314074" cy="729730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397040" y="1417638"/>
              <a:ext cx="177484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BL21(DE3)</a:t>
              </a:r>
              <a:r>
                <a:rPr lang="en-US" dirty="0" err="1" smtClean="0"/>
                <a:t>mcrBC</a:t>
              </a:r>
              <a:endParaRPr lang="en-US" dirty="0" smtClean="0"/>
            </a:p>
            <a:p>
              <a:r>
                <a:rPr lang="en-US" dirty="0" smtClean="0"/>
                <a:t>MDS42-T7</a:t>
              </a:r>
            </a:p>
            <a:p>
              <a:r>
                <a:rPr lang="en-US" dirty="0" smtClean="0"/>
                <a:t>MDS42pdu-T7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62804" y="1417638"/>
              <a:ext cx="3700615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15" descr="Fig6b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85" b="-13185"/>
          <a:stretch>
            <a:fillRect/>
          </a:stretch>
        </p:blipFill>
        <p:spPr>
          <a:xfrm>
            <a:off x="457751" y="2246193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349946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with Toxic Protein Gene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24155" y="1267593"/>
            <a:ext cx="764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Measuring number of mutants in different strains over time</a:t>
            </a:r>
            <a:endParaRPr lang="en-US" sz="24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1425"/>
            <a:ext cx="8229600" cy="3881628"/>
          </a:xfrm>
        </p:spPr>
      </p:pic>
    </p:spTree>
    <p:extLst>
      <p:ext uri="{BB962C8B-B14F-4D97-AF65-F5344CB8AC3E}">
        <p14:creationId xmlns:p14="http://schemas.microsoft.com/office/powerpoint/2010/main" val="3081848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949</Words>
  <Application>Microsoft Macintosh PowerPoint</Application>
  <PresentationFormat>On-screen Show (4:3)</PresentationFormat>
  <Paragraphs>165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Low-mutation-rate, reduced-genome Escherichia coli: an improved host for faithful maintenance of engineered  genetic constructs</vt:lpstr>
      <vt:lpstr>Background</vt:lpstr>
      <vt:lpstr>How do mutations arise?</vt:lpstr>
      <vt:lpstr>Goal</vt:lpstr>
      <vt:lpstr>Project</vt:lpstr>
      <vt:lpstr>Creating Variants</vt:lpstr>
      <vt:lpstr>Evaluating under Stressful Conditions</vt:lpstr>
      <vt:lpstr>Evaluating with Toxic Protein Gene</vt:lpstr>
      <vt:lpstr>Test with Toxic Protein Gene </vt:lpstr>
      <vt:lpstr>Conclusion</vt:lpstr>
      <vt:lpstr>Significance</vt:lpstr>
      <vt:lpstr>Concerns</vt:lpstr>
      <vt:lpstr>Questions?</vt:lpstr>
      <vt:lpstr>Supplementary Slides:  Creating Variants</vt:lpstr>
      <vt:lpstr>Supplementary Slides: Characterizing Types of Mutations</vt:lpstr>
      <vt:lpstr>Supplementary Slides: Checking IPTG Inducibility of strains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Low-mutation-rate, reduced-genome Escherichia coli: an improved host for faithful maintenance of engineered  genetic constructs</dc:title>
  <dc:creator>Queenie Chan</dc:creator>
  <cp:lastModifiedBy>Queenie Chan</cp:lastModifiedBy>
  <cp:revision>39</cp:revision>
  <dcterms:created xsi:type="dcterms:W3CDTF">2012-04-17T19:01:13Z</dcterms:created>
  <dcterms:modified xsi:type="dcterms:W3CDTF">2012-04-18T16:55:49Z</dcterms:modified>
</cp:coreProperties>
</file>