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0BEF7-7C57-4963-B6B8-DA55C051B1B8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8742C-43F5-4927-91DA-B63765C843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8742C-43F5-4927-91DA-B63765C843C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F768F-D516-4F5E-B902-4FE987C53DA4}" type="datetimeFigureOut">
              <a:rPr lang="en-US" smtClean="0"/>
              <a:pPr/>
              <a:t>1/26/2009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7A800-EEDF-46C8-B893-432AF2C876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go.nwrce.org/cgi-bin/pubgb/genomelist.cgi" TargetMode="Externa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totron.com/cybertory/analysis/seqMassager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772400" cy="1470025"/>
          </a:xfrm>
        </p:spPr>
        <p:txBody>
          <a:bodyPr/>
          <a:lstStyle/>
          <a:p>
            <a:r>
              <a:rPr lang="en-US" dirty="0" smtClean="0"/>
              <a:t>Making a mutant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uta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590800"/>
            <a:ext cx="3800475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to create 3 strains of mutants in </a:t>
            </a:r>
            <a:r>
              <a:rPr lang="en-US" i="1" dirty="0" err="1" smtClean="0"/>
              <a:t>Yersinia</a:t>
            </a:r>
            <a:r>
              <a:rPr lang="en-US" i="1" dirty="0" smtClean="0"/>
              <a:t> </a:t>
            </a:r>
            <a:r>
              <a:rPr lang="en-US" i="1" dirty="0" err="1" smtClean="0"/>
              <a:t>pseudotuberculosis</a:t>
            </a:r>
            <a:r>
              <a:rPr lang="en-US" dirty="0" smtClean="0"/>
              <a:t> from previously generated strains of </a:t>
            </a:r>
            <a:r>
              <a:rPr lang="en-US" i="1" dirty="0" err="1" smtClean="0"/>
              <a:t>Yersinia</a:t>
            </a:r>
            <a:r>
              <a:rPr lang="en-US" i="1" dirty="0" smtClean="0"/>
              <a:t> </a:t>
            </a:r>
            <a:r>
              <a:rPr lang="en-US" i="1" dirty="0" err="1" smtClean="0"/>
              <a:t>pestis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Strains:  </a:t>
            </a:r>
            <a:r>
              <a:rPr lang="en-US" i="1" dirty="0" smtClean="0"/>
              <a:t>Y. </a:t>
            </a:r>
            <a:r>
              <a:rPr lang="en-US" i="1" dirty="0" err="1" smtClean="0"/>
              <a:t>pestis</a:t>
            </a:r>
            <a:r>
              <a:rPr lang="en-US" i="1" dirty="0" smtClean="0"/>
              <a:t> </a:t>
            </a:r>
            <a:r>
              <a:rPr lang="el-GR" i="1" dirty="0" smtClean="0"/>
              <a:t>Δ</a:t>
            </a:r>
            <a:r>
              <a:rPr lang="en-US" i="1" dirty="0" err="1" smtClean="0"/>
              <a:t>pmrA</a:t>
            </a:r>
            <a:r>
              <a:rPr lang="en-US" i="1" dirty="0" smtClean="0"/>
              <a:t>, Y. </a:t>
            </a:r>
            <a:r>
              <a:rPr lang="en-US" i="1" dirty="0" err="1" smtClean="0"/>
              <a:t>pestis</a:t>
            </a:r>
            <a:r>
              <a:rPr lang="en-US" i="1" dirty="0" smtClean="0"/>
              <a:t> </a:t>
            </a:r>
            <a:r>
              <a:rPr lang="el-GR" i="1" dirty="0" smtClean="0"/>
              <a:t>Δ</a:t>
            </a:r>
            <a:r>
              <a:rPr lang="en-US" i="1" dirty="0" err="1" smtClean="0"/>
              <a:t>phoP</a:t>
            </a:r>
            <a:r>
              <a:rPr lang="en-US" i="1" dirty="0" smtClean="0"/>
              <a:t>, Y. </a:t>
            </a:r>
            <a:r>
              <a:rPr lang="en-US" i="1" dirty="0" err="1" smtClean="0"/>
              <a:t>pestis</a:t>
            </a:r>
            <a:r>
              <a:rPr lang="en-US" i="1" dirty="0" smtClean="0"/>
              <a:t> </a:t>
            </a:r>
            <a:r>
              <a:rPr lang="el-GR" i="1" dirty="0" smtClean="0"/>
              <a:t>Δ</a:t>
            </a:r>
            <a:r>
              <a:rPr lang="en-US" i="1" dirty="0" err="1" smtClean="0"/>
              <a:t>pmrA</a:t>
            </a:r>
            <a:r>
              <a:rPr lang="en-US" i="1" dirty="0" smtClean="0"/>
              <a:t> </a:t>
            </a:r>
            <a:r>
              <a:rPr lang="el-GR" i="1" dirty="0" smtClean="0"/>
              <a:t>Δ</a:t>
            </a:r>
            <a:r>
              <a:rPr lang="en-US" i="1" dirty="0" err="1" smtClean="0"/>
              <a:t>phoP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phoP gene map.gif"/>
          <p:cNvPicPr>
            <a:picLocks noGrp="1" noChangeAspect="1"/>
          </p:cNvPicPr>
          <p:nvPr>
            <p:ph idx="1"/>
          </p:nvPr>
        </p:nvPicPr>
        <p:blipFill>
          <a:blip r:embed="rId3"/>
          <a:srcRect l="4630" t="13304" r="16667" b="6871"/>
          <a:stretch>
            <a:fillRect/>
          </a:stretch>
        </p:blipFill>
        <p:spPr>
          <a:xfrm>
            <a:off x="1066800" y="1143000"/>
            <a:ext cx="6477000" cy="1371600"/>
          </a:xfrm>
        </p:spPr>
      </p:pic>
      <p:pic>
        <p:nvPicPr>
          <p:cNvPr id="5" name="Picture 4" descr="pmrA gene map.gif"/>
          <p:cNvPicPr>
            <a:picLocks noChangeAspect="1"/>
          </p:cNvPicPr>
          <p:nvPr/>
        </p:nvPicPr>
        <p:blipFill>
          <a:blip r:embed="rId4"/>
          <a:srcRect l="4286" t="16316" r="17473" b="3684"/>
          <a:stretch>
            <a:fillRect/>
          </a:stretch>
        </p:blipFill>
        <p:spPr>
          <a:xfrm>
            <a:off x="914400" y="3886200"/>
            <a:ext cx="6781800" cy="1447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6019800"/>
            <a:ext cx="3352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5"/>
              </a:rPr>
              <a:t>NWRCE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smtClean="0"/>
              <a:t>&gt;y0677|basR|Yersinia </a:t>
            </a:r>
            <a:r>
              <a:rPr lang="en-US" dirty="0" err="1" smtClean="0"/>
              <a:t>pestis</a:t>
            </a:r>
            <a:r>
              <a:rPr lang="en-US" dirty="0" smtClean="0"/>
              <a:t> KIM|500 </a:t>
            </a:r>
            <a:r>
              <a:rPr lang="en-US" dirty="0" err="1" smtClean="0"/>
              <a:t>nt</a:t>
            </a:r>
            <a:r>
              <a:rPr lang="en-US" dirty="0" smtClean="0"/>
              <a:t> upstream|500 </a:t>
            </a:r>
            <a:r>
              <a:rPr lang="en-US" dirty="0" err="1" smtClean="0"/>
              <a:t>nt</a:t>
            </a:r>
            <a:r>
              <a:rPr lang="en-US" dirty="0" smtClean="0"/>
              <a:t> downstream|:c760025-761687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GTCTTCAGAACCATTGG</a:t>
            </a:r>
            <a:r>
              <a:rPr lang="en-US" dirty="0" smtClean="0"/>
              <a:t>TCATCAGCGTTTTGGGGTTCCGGGTACTTGGCGCTCGGGTGCCGATGCCGTTC GCCAAATTTTACGCCAAAAAGCAGGCGTTGATCTTGGTAACAGCATTGTGGTGGATGGATCTGGCCTATC GCGCCATAATCTTATTTCACCAGCAACAATGATGCAGGTTTTGCAATATATTGCTCAAAATGATCAAGAG CTTAATTTTATATCAATGCTGCCTCTAGCAGGATATGACGGTACTCTACGTTATCGTGGTGGCCTGCATG AAGCGGGGGTCAACGGTAAAGTTTCAGCGAAGACGGGTGCACTGCAAGGGGTTTACAATCTTGCCGGTTT CATTACTACCGCTAGTGGGCAACGTATGGCATTTGTACAATTTTTATCCGGCTATGCCGTTCCACCTGAA GACCAAAAAAATCGCCGAGCCCCCTTGGTTCGATTTGAGAGCCGCCTCTATAAAGATATTTATCAGAATA ACTGAGAGCT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ATGAAATTACTGATTGTTGAAGATGATGAACTGCTACAACGCGGTATAGCCATGGCGCTG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ACCAGTGAAGGCTATGTCTGCGACTGCGCAGCTACCGCCGCCGAGGCTCACAGTTTGCTGCAAACCAGTC AGTACAGCATGATTATTCTTGATCTCGGCCTGCCGGATCAGGATGGTACTCTGTTATTACGTCAATGGCG TCGCCAACATGTCACCCTGCCAGTACTCATCCTCACCGCACGTGATGCGCTTGAAGACAGGGTTGACGGG CTGGATGCCGGTGCTGACGATTATCTTGTCAAACCTTTTGCCTTGGCTGAATTACTGGCCCGGGTACGTG CTCTCATCCGCCGTTATCAGGGGCAGAGTGACAACCTGGTACAGCAAGATGACCTGAGCCTTAACTTGTC GACACAACAAGTCTGTTTACAAGGGCAGCCATTAGAGATAACCCCTAAAGAGTTTGCGATCCTCTCACGT CTAATCATGCGAGCTGGGCAAACAGTTAACCGCGAGTTGTTACAACAGGATCTATATACCTGGAATGACG ACCTTAGCTCTAATACGCTGGAAGTTCATATTCATAATTTGCGACGCAAACTGGGTAAAGATCGTATCCG AACCGTTCGAGGTATTGGTTATCGATTGGAAGCCTTATCATGA</a:t>
            </a:r>
            <a:r>
              <a:rPr lang="en-US" dirty="0" smtClean="0"/>
              <a:t>TCAGCATGCGCCGTCGTTTGCTGTTAA TGCTGGCGCTGATTTTACTGGTGACCCAGTTGATCAGCGCATTCTGGCTATGGCATGAAAGTCAGGAACA AATAAGTTTTCTGGTCGATGAAACTCTTAGCGCAAAAGCCCGTAATGAGCAGGTTGATAAAGAAATAGCT GAGGCGATTGCCTCCCTGCTTGCACCGTCGCTAATCATGATGACAATCACTCTGCTGCTGTCTTTCTGGG CAATCAGTTGGATTATTCGTCCACTTGATCAATTACAACAAAAGTTGGCAGAACGCTCCGCAGATAACCT TTCCCCCTTGGTTGTTAACAGTGAAATGCAAGAAATTGTCTCTGTTACCTCAACACTCAATCAATTGTTA TTGCGACTTTCTAATACCATTCAGCAAGAACGGTTGTTTACCGCCGATGCCGCCCATGAACTGCGTACAC CACTCGCAGGAATACGCCTCCACCTAGAATTAATGGAA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AAGCAGGGAATTGCC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 smtClean="0">
                <a:hlinkClick r:id="rId3"/>
              </a:rPr>
              <a:t>Sequence Massager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 descr="Pcvd442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143000"/>
            <a:ext cx="3394472" cy="4525963"/>
          </a:xfrm>
        </p:spPr>
      </p:pic>
      <p:sp>
        <p:nvSpPr>
          <p:cNvPr id="5" name="TextBox 4"/>
          <p:cNvSpPr txBox="1"/>
          <p:nvPr/>
        </p:nvSpPr>
        <p:spPr>
          <a:xfrm>
            <a:off x="4419600" y="1752600"/>
            <a:ext cx="3733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pCVD442 is R6K </a:t>
            </a:r>
            <a:r>
              <a:rPr lang="en-US" dirty="0" err="1" smtClean="0"/>
              <a:t>oriV</a:t>
            </a:r>
            <a:r>
              <a:rPr lang="en-US" dirty="0" smtClean="0"/>
              <a:t> (</a:t>
            </a:r>
            <a:r>
              <a:rPr lang="en-US" i="1" dirty="0" err="1" smtClean="0"/>
              <a:t>pir</a:t>
            </a:r>
            <a:r>
              <a:rPr lang="en-US" i="1" dirty="0" smtClean="0"/>
              <a:t> </a:t>
            </a:r>
            <a:r>
              <a:rPr lang="en-US" dirty="0" smtClean="0"/>
              <a:t>dependent).</a:t>
            </a:r>
          </a:p>
          <a:p>
            <a:endParaRPr lang="en-US" dirty="0"/>
          </a:p>
          <a:p>
            <a:r>
              <a:rPr lang="en-US" dirty="0" smtClean="0"/>
              <a:t>Must integrate into the genome to be replicated in a </a:t>
            </a:r>
            <a:r>
              <a:rPr lang="en-US" i="1" dirty="0" err="1" smtClean="0"/>
              <a:t>pir</a:t>
            </a:r>
            <a:r>
              <a:rPr lang="en-US" i="1" baseline="30000" dirty="0"/>
              <a:t>-</a:t>
            </a:r>
            <a:r>
              <a:rPr lang="en-US" i="1" dirty="0" smtClean="0"/>
              <a:t> </a:t>
            </a:r>
            <a:r>
              <a:rPr lang="en-US" dirty="0" smtClean="0"/>
              <a:t>strain</a:t>
            </a:r>
          </a:p>
          <a:p>
            <a:endParaRPr lang="en-US" dirty="0"/>
          </a:p>
          <a:p>
            <a:r>
              <a:rPr lang="en-US" dirty="0" smtClean="0"/>
              <a:t>Take PCR fragment, digest with enzymes (Xba1) and add CIP (optional)</a:t>
            </a:r>
          </a:p>
          <a:p>
            <a:endParaRPr lang="en-US" dirty="0"/>
          </a:p>
          <a:p>
            <a:r>
              <a:rPr lang="en-US" dirty="0" err="1" smtClean="0"/>
              <a:t>Ligate</a:t>
            </a:r>
            <a:r>
              <a:rPr lang="en-US" dirty="0" smtClean="0"/>
              <a:t> at 16°C overnight</a:t>
            </a:r>
          </a:p>
          <a:p>
            <a:endParaRPr lang="en-US" dirty="0"/>
          </a:p>
          <a:p>
            <a:r>
              <a:rPr lang="en-US" dirty="0" smtClean="0"/>
              <a:t>Transform by </a:t>
            </a:r>
            <a:r>
              <a:rPr lang="en-US" dirty="0" err="1" smtClean="0"/>
              <a:t>electroporation</a:t>
            </a:r>
            <a:r>
              <a:rPr lang="en-US" dirty="0" smtClean="0"/>
              <a:t> or heat shock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pCVD442 is in B083 (</a:t>
            </a:r>
            <a:r>
              <a:rPr lang="en-US" i="1" dirty="0" err="1" smtClean="0"/>
              <a:t>pir</a:t>
            </a:r>
            <a:r>
              <a:rPr lang="en-US" i="1" baseline="30000" dirty="0" smtClean="0"/>
              <a:t>+</a:t>
            </a:r>
            <a:r>
              <a:rPr lang="en-US" dirty="0" smtClean="0"/>
              <a:t> host strain)</a:t>
            </a:r>
          </a:p>
          <a:p>
            <a:r>
              <a:rPr lang="en-US" dirty="0" smtClean="0"/>
              <a:t>Plasmid is not self-transferrable</a:t>
            </a:r>
          </a:p>
          <a:p>
            <a:r>
              <a:rPr lang="en-US" dirty="0" smtClean="0"/>
              <a:t>Need helper strain that has </a:t>
            </a:r>
            <a:r>
              <a:rPr lang="en-US" i="1" dirty="0" err="1" smtClean="0"/>
              <a:t>tra</a:t>
            </a:r>
            <a:r>
              <a:rPr lang="en-US" dirty="0" smtClean="0"/>
              <a:t> genes (B001)</a:t>
            </a:r>
          </a:p>
          <a:p>
            <a:r>
              <a:rPr lang="en-US" dirty="0" smtClean="0"/>
              <a:t>Alternatively, place vector and gene into a </a:t>
            </a:r>
            <a:r>
              <a:rPr lang="en-US" i="1" dirty="0" err="1" smtClean="0"/>
              <a:t>pir</a:t>
            </a:r>
            <a:r>
              <a:rPr lang="en-US" i="1" baseline="30000" dirty="0" smtClean="0"/>
              <a:t>+</a:t>
            </a:r>
            <a:r>
              <a:rPr lang="en-US" dirty="0" smtClean="0"/>
              <a:t> host with </a:t>
            </a:r>
            <a:r>
              <a:rPr lang="en-US" i="1" dirty="0" err="1" smtClean="0"/>
              <a:t>tra</a:t>
            </a:r>
            <a:r>
              <a:rPr lang="en-US" i="1" dirty="0" smtClean="0"/>
              <a:t> </a:t>
            </a:r>
            <a:r>
              <a:rPr lang="en-US" dirty="0" smtClean="0"/>
              <a:t>genes.</a:t>
            </a:r>
          </a:p>
          <a:p>
            <a:r>
              <a:rPr lang="en-US" dirty="0" smtClean="0"/>
              <a:t>Perform tri (bi) </a:t>
            </a:r>
            <a:r>
              <a:rPr lang="en-US" smtClean="0"/>
              <a:t>parental mating.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Selection series: 1</a:t>
            </a:r>
            <a:r>
              <a:rPr lang="en-US" baseline="30000" dirty="0" smtClean="0"/>
              <a:t>st</a:t>
            </a:r>
            <a:r>
              <a:rPr lang="en-US" dirty="0" smtClean="0"/>
              <a:t> round – </a:t>
            </a:r>
            <a:r>
              <a:rPr lang="en-US" dirty="0" err="1" smtClean="0"/>
              <a:t>BHI+Irg+cb</a:t>
            </a:r>
            <a:r>
              <a:rPr lang="en-US" dirty="0" smtClean="0"/>
              <a:t>, why?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round – LB + 10% sucrose, why?</a:t>
            </a:r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round – Screen on LB and LB + </a:t>
            </a:r>
            <a:r>
              <a:rPr lang="en-US" dirty="0" err="1" smtClean="0"/>
              <a:t>cb</a:t>
            </a:r>
            <a:r>
              <a:rPr lang="en-US" dirty="0" smtClean="0"/>
              <a:t>, why?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214</Words>
  <Application>Microsoft Office PowerPoint</Application>
  <PresentationFormat>On-screen Show (4:3)</PresentationFormat>
  <Paragraphs>31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Making a mutant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 mutant</dc:title>
  <dc:creator>Kody Johnson</dc:creator>
  <cp:lastModifiedBy>Kody Johnson</cp:lastModifiedBy>
  <cp:revision>16</cp:revision>
  <dcterms:created xsi:type="dcterms:W3CDTF">2009-01-24T19:24:05Z</dcterms:created>
  <dcterms:modified xsi:type="dcterms:W3CDTF">2009-01-26T20:52:22Z</dcterms:modified>
</cp:coreProperties>
</file>