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A994-E923-44B7-AADD-3DC9D4AB40B7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AD24-BDFC-4A81-8931-EAE172E8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dCIN5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50677-6B05-490C-80BA-E30B850D49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dCIN5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50677-6B05-490C-80BA-E30B850D49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4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7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8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54AD-E9C5-4606-BBCA-E3CD455C3F62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15F6-9A04-48A4-BCF4-FB1FD19BF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9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Grace Johnson and Natalie Williams</a:t>
            </a:r>
          </a:p>
          <a:p>
            <a:r>
              <a:rPr lang="en-US" dirty="0" smtClean="0"/>
              <a:t>June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2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8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One_Input</a:t>
            </a:r>
            <a:r>
              <a:rPr lang="en-US" dirty="0" smtClean="0"/>
              <a:t> genes show dynamics that act in accordance with its regulator’s signal.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Inputs (3):</a:t>
            </a:r>
          </a:p>
          <a:p>
            <a:r>
              <a:rPr lang="en-US" dirty="0" smtClean="0"/>
              <a:t>Fits decently, </a:t>
            </a:r>
            <a:r>
              <a:rPr lang="en-US" dirty="0"/>
              <a:t>but not as tight to the </a:t>
            </a:r>
            <a:r>
              <a:rPr lang="en-US" dirty="0" smtClean="0"/>
              <a:t>data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02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Input (2</a:t>
            </a:r>
            <a:r>
              <a:rPr lang="en-US" dirty="0" smtClean="0"/>
              <a:t>):</a:t>
            </a:r>
            <a:endParaRPr lang="en-US" dirty="0" smtClean="0"/>
          </a:p>
          <a:p>
            <a:r>
              <a:rPr lang="en-US" dirty="0" smtClean="0"/>
              <a:t>Fits were decent to the data points</a:t>
            </a:r>
            <a:endParaRPr lang="en-US" dirty="0"/>
          </a:p>
        </p:txBody>
      </p:sp>
      <p:pic>
        <p:nvPicPr>
          <p:cNvPr id="3074" name="Picture 2" descr="C:\Users\Student\Desktop\Images_wt_alone_2014b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4456"/>
            <a:ext cx="366979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udent\Desktop\Images_wt_alone_2014b\figure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24456"/>
            <a:ext cx="366979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two regulators send the same cues, the model of the target gene has good fit.</a:t>
            </a:r>
            <a:endParaRPr lang="en-US" dirty="0"/>
          </a:p>
        </p:txBody>
      </p:sp>
      <p:pic>
        <p:nvPicPr>
          <p:cNvPr id="3076" name="Picture 4" descr="C:\Users\Student\Desktop\Images_wt_alone_2014b\figure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/>
          <a:stretch/>
        </p:blipFill>
        <p:spPr bwMode="auto">
          <a:xfrm>
            <a:off x="6096000" y="2103120"/>
            <a:ext cx="25908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udent\Desktop\Images_wt_alone_2014b\figur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/>
          <a:stretch/>
        </p:blipFill>
        <p:spPr bwMode="auto">
          <a:xfrm>
            <a:off x="0" y="2103120"/>
            <a:ext cx="25908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tudent\Desktop\Images_wt_alone_2014b\figure_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8"/>
          <a:stretch/>
        </p:blipFill>
        <p:spPr bwMode="auto">
          <a:xfrm>
            <a:off x="3124200" y="2103120"/>
            <a:ext cx="256032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01083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FHL1 &amp; SKN7 both repress HOT1. With both of their dynamics increasing, they send greater signals for down-regulation of HOT1.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opposing signals from regulators, the target gene’s model poorly fits the data.</a:t>
            </a:r>
            <a:endParaRPr lang="en-US" dirty="0"/>
          </a:p>
        </p:txBody>
      </p:sp>
      <p:pic>
        <p:nvPicPr>
          <p:cNvPr id="4098" name="Picture 2" descr="C:\Users\Student\Desktop\Images_wt_alone_2014b\figure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8"/>
          <a:stretch/>
        </p:blipFill>
        <p:spPr bwMode="auto">
          <a:xfrm>
            <a:off x="6324600" y="2079171"/>
            <a:ext cx="25440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\Desktop\Images_wt_alone_2014b\figure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7"/>
          <a:stretch/>
        </p:blipFill>
        <p:spPr bwMode="auto">
          <a:xfrm>
            <a:off x="18143" y="2079171"/>
            <a:ext cx="255451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udent\Desktop\Images_wt_alone_2014b\figure_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2"/>
          <a:stretch/>
        </p:blipFill>
        <p:spPr bwMode="auto">
          <a:xfrm>
            <a:off x="3289953" y="2079171"/>
            <a:ext cx="2577447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841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MBP1 represses MAL33 while SKO1 activates it. When both regulators are up-regulated they send conflicting signals. The up-regulation seen may potentially be due to a factor outside of the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Target genes with the same input command from their regulators have better fitting models.</a:t>
            </a:r>
            <a:endParaRPr lang="en-US" sz="3600" dirty="0"/>
          </a:p>
        </p:txBody>
      </p:sp>
      <p:pic>
        <p:nvPicPr>
          <p:cNvPr id="5122" name="Picture 2" descr="C:\Users\Student\Desktop\Images_wt_alone_2014b\figur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1" y="1905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MSS11 receives activation cues from CIN5, SKN7, and SKO1. </a:t>
            </a:r>
          </a:p>
          <a:p>
            <a:r>
              <a:rPr lang="en-US" dirty="0" smtClean="0"/>
              <a:t>However, the down-regulation could be due to a greater degradation rate than production rate or a missing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2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estimating weights and threshold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genes (2/3) have at least one regulator without dynamics (</a:t>
            </a:r>
            <a:r>
              <a:rPr lang="en-US" dirty="0" smtClean="0"/>
              <a:t>insignificant </a:t>
            </a:r>
            <a:r>
              <a:rPr lang="en-US" dirty="0" smtClean="0"/>
              <a:t>B&amp;H p-value)</a:t>
            </a:r>
          </a:p>
          <a:p>
            <a:r>
              <a:rPr lang="en-US" dirty="0" smtClean="0"/>
              <a:t>9 have half or more regulators with no dynamics</a:t>
            </a:r>
          </a:p>
          <a:p>
            <a:pPr lvl="1"/>
            <a:r>
              <a:rPr lang="en-US" dirty="0" smtClean="0"/>
              <a:t>4 have regulators with no dynamics (FKH2, HMO1, MAL33, MBP1)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J:\GRNmapTesting\wt_alone_2014b\figure_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1865"/>
          <a:stretch/>
        </p:blipFill>
        <p:spPr bwMode="auto">
          <a:xfrm>
            <a:off x="7580024" y="3573308"/>
            <a:ext cx="15169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J:\GRNmapTesting\wt_alone_2014b\figure_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2425"/>
          <a:stretch/>
        </p:blipFill>
        <p:spPr bwMode="auto">
          <a:xfrm>
            <a:off x="85713" y="5257800"/>
            <a:ext cx="149415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J:\GRNmapTesting\wt_alone_2014b\figure_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2556"/>
          <a:stretch/>
        </p:blipFill>
        <p:spPr bwMode="auto">
          <a:xfrm>
            <a:off x="1613364" y="5264989"/>
            <a:ext cx="149290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J:\GRNmapTesting\wt_alone_2014b\figure_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27021"/>
          <a:stretch/>
        </p:blipFill>
        <p:spPr bwMode="auto">
          <a:xfrm>
            <a:off x="3226270" y="5264989"/>
            <a:ext cx="145372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:\GRNmapTesting\wt_alone_2014b\figure_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22842"/>
          <a:stretch/>
        </p:blipFill>
        <p:spPr bwMode="auto">
          <a:xfrm>
            <a:off x="32677" y="3596260"/>
            <a:ext cx="1480953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1541747" y="3596260"/>
            <a:ext cx="15048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3073348" y="3577569"/>
            <a:ext cx="148882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4556604" y="3577569"/>
            <a:ext cx="148079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J:\GRNmapTesting\wt_alone_2014b\figure_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22117"/>
          <a:stretch/>
        </p:blipFill>
        <p:spPr bwMode="auto">
          <a:xfrm>
            <a:off x="6104310" y="3573308"/>
            <a:ext cx="149524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GRNmapTesting\wt_alone_2014b\figure_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23064"/>
          <a:stretch/>
        </p:blipFill>
        <p:spPr bwMode="auto">
          <a:xfrm>
            <a:off x="12549" y="1844135"/>
            <a:ext cx="1475117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:\GRNmapTesting\wt_alone_2014b\figure_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22846"/>
          <a:stretch/>
        </p:blipFill>
        <p:spPr bwMode="auto">
          <a:xfrm>
            <a:off x="1541747" y="1849824"/>
            <a:ext cx="1460741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:\GRNmapTesting\wt_alone_2014b\figure_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21650"/>
          <a:stretch/>
        </p:blipFill>
        <p:spPr bwMode="auto">
          <a:xfrm>
            <a:off x="3039501" y="1844135"/>
            <a:ext cx="148515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J:\GRNmapTesting\wt_alone_2014b\figure_1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21581"/>
          <a:stretch/>
        </p:blipFill>
        <p:spPr bwMode="auto">
          <a:xfrm>
            <a:off x="4512362" y="1854137"/>
            <a:ext cx="1542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:\GRNmapTesting\wt_alone_2014b\figure_1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21595"/>
          <a:stretch/>
        </p:blipFill>
        <p:spPr bwMode="auto">
          <a:xfrm>
            <a:off x="6104310" y="1844135"/>
            <a:ext cx="15219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J:\GRNmapTesting\wt_alone_2014b\figure_1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22355"/>
          <a:stretch/>
        </p:blipFill>
        <p:spPr bwMode="auto">
          <a:xfrm>
            <a:off x="7614261" y="1844135"/>
            <a:ext cx="149798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GRNmapTesting\wt_alone_2014b\figure_1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3"/>
          <a:stretch/>
        </p:blipFill>
        <p:spPr bwMode="auto">
          <a:xfrm>
            <a:off x="-72022" y="138953"/>
            <a:ext cx="155537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GRNmapTesting\wt_alone_2014b\figure_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2950"/>
          <a:stretch/>
        </p:blipFill>
        <p:spPr bwMode="auto">
          <a:xfrm>
            <a:off x="1483354" y="126253"/>
            <a:ext cx="1496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3002488" y="138953"/>
            <a:ext cx="15098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4489880" y="124236"/>
            <a:ext cx="154850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GRNmapTesting\wt_alone_2014b\figure_5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5"/>
          <a:stretch/>
        </p:blipFill>
        <p:spPr bwMode="auto">
          <a:xfrm>
            <a:off x="6038388" y="126253"/>
            <a:ext cx="155089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:\GRNmapTesting\wt_alone_2014b\figure_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22712"/>
          <a:stretch/>
        </p:blipFill>
        <p:spPr bwMode="auto">
          <a:xfrm>
            <a:off x="7626284" y="136936"/>
            <a:ext cx="148596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35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p=0.8702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399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p=0.7161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599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859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p=0.1274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p=0.4125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" y="1928826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p=0.1539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199" y="192882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p=0.0409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5445756" y="18867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p=0.0101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199" y="19288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p=0.6387</a:t>
            </a:r>
            <a:endParaRPr lang="en-US" sz="7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192498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p=0.5240</a:t>
            </a:r>
            <a:endParaRPr lang="en-US" sz="7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9612" y="192690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p=0.1028</a:t>
            </a:r>
            <a:endParaRPr 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363943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p=0.4275</a:t>
            </a:r>
            <a:endParaRPr 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008093" y="362622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362622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361560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3200" y="360074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p=0.6046</a:t>
            </a:r>
            <a:endParaRPr lang="en-US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8102487" y="363943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p=0.6367</a:t>
            </a:r>
            <a:endParaRPr lang="en-US" sz="7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Wt</a:t>
            </a:r>
            <a:r>
              <a:rPr lang="en-US" dirty="0" smtClean="0"/>
              <a:t> strain outputs with </a:t>
            </a:r>
            <a:r>
              <a:rPr lang="en-US" dirty="0" err="1" smtClean="0"/>
              <a:t>wt</a:t>
            </a:r>
            <a:r>
              <a:rPr lang="en-US" dirty="0" smtClean="0"/>
              <a:t> ANOVA B&amp;H p-values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1934" y="536254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p=0.1178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7398" y="535922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p=0.0003</a:t>
            </a:r>
            <a:endParaRPr lang="en-US" sz="700" dirty="0"/>
          </a:p>
        </p:txBody>
      </p:sp>
      <p:sp>
        <p:nvSpPr>
          <p:cNvPr id="44" name="TextBox 43"/>
          <p:cNvSpPr txBox="1"/>
          <p:nvPr/>
        </p:nvSpPr>
        <p:spPr>
          <a:xfrm>
            <a:off x="3696890" y="535613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p=0.0086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5431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GRNmapTesting\dCIN5\figure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0"/>
          <a:stretch/>
        </p:blipFill>
        <p:spPr bwMode="auto">
          <a:xfrm>
            <a:off x="-14187" y="85702"/>
            <a:ext cx="1529287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35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p=0.4087</a:t>
            </a:r>
            <a:endParaRPr lang="en-US" sz="700" dirty="0"/>
          </a:p>
        </p:txBody>
      </p:sp>
      <p:pic>
        <p:nvPicPr>
          <p:cNvPr id="1027" name="Picture 3" descr="J:\GRNmapTesting\dCIN5\figure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4"/>
          <a:stretch/>
        </p:blipFill>
        <p:spPr bwMode="auto">
          <a:xfrm>
            <a:off x="1484108" y="83947"/>
            <a:ext cx="1524000" cy="15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GRNmapTesting\dCIN5\figure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3"/>
          <a:stretch/>
        </p:blipFill>
        <p:spPr bwMode="auto">
          <a:xfrm>
            <a:off x="2990179" y="82154"/>
            <a:ext cx="1529065" cy="15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GRNmapTesting\dCIN5\figure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4"/>
          <a:stretch/>
        </p:blipFill>
        <p:spPr bwMode="auto">
          <a:xfrm>
            <a:off x="4510279" y="90184"/>
            <a:ext cx="152435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GRNmapTesting\dCIN5\figure_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2"/>
          <a:stretch/>
        </p:blipFill>
        <p:spPr bwMode="auto">
          <a:xfrm>
            <a:off x="6034634" y="112432"/>
            <a:ext cx="153084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J:\GRNmapTesting\dCIN5\figure_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6"/>
          <a:stretch/>
        </p:blipFill>
        <p:spPr bwMode="auto">
          <a:xfrm>
            <a:off x="7565483" y="125879"/>
            <a:ext cx="152414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7399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p=0.6684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599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p=0.9208</a:t>
            </a:r>
            <a:endParaRPr lang="en-US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859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p=0.9626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p=0.0570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p=0.5458</a:t>
            </a:r>
            <a:endParaRPr lang="en-US" sz="700" dirty="0"/>
          </a:p>
        </p:txBody>
      </p:sp>
      <p:pic>
        <p:nvPicPr>
          <p:cNvPr id="1032" name="Picture 8" descr="J:\GRNmapTesting\dCIN5\figure_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0"/>
          <a:stretch/>
        </p:blipFill>
        <p:spPr bwMode="auto">
          <a:xfrm>
            <a:off x="-13174" y="1798062"/>
            <a:ext cx="15282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J:\GRNmapTesting\dCIN5\figure_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0"/>
          <a:stretch/>
        </p:blipFill>
        <p:spPr bwMode="auto">
          <a:xfrm>
            <a:off x="1489014" y="1789837"/>
            <a:ext cx="151418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:\GRNmapTesting\dCIN5\figure_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3"/>
          <a:stretch/>
        </p:blipFill>
        <p:spPr bwMode="auto">
          <a:xfrm>
            <a:off x="2994147" y="1789671"/>
            <a:ext cx="151613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J:\GRNmapTesting\dCIN5\figure_1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/>
          <a:stretch/>
        </p:blipFill>
        <p:spPr bwMode="auto">
          <a:xfrm>
            <a:off x="4504070" y="1789671"/>
            <a:ext cx="153056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:\GRNmapTesting\dCIN5\figure_1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5"/>
          <a:stretch/>
        </p:blipFill>
        <p:spPr bwMode="auto">
          <a:xfrm>
            <a:off x="6034634" y="1763685"/>
            <a:ext cx="152394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J:\GRNmapTesting\dCIN5\figure_1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0"/>
          <a:stretch/>
        </p:blipFill>
        <p:spPr bwMode="auto">
          <a:xfrm>
            <a:off x="7601673" y="1759202"/>
            <a:ext cx="152385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7199" y="1928826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p=0.1841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199" y="192882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p=0.0019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5445756" y="184909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p=0.7691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199" y="19288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p=0.1031</a:t>
            </a:r>
            <a:endParaRPr lang="en-US" sz="7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184413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p=0.9383</a:t>
            </a:r>
            <a:endParaRPr lang="en-US" sz="7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9612" y="184413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p=0.3546</a:t>
            </a:r>
            <a:endParaRPr lang="en-US" sz="700" dirty="0"/>
          </a:p>
        </p:txBody>
      </p:sp>
      <p:pic>
        <p:nvPicPr>
          <p:cNvPr id="1038" name="Picture 14" descr="J:\GRNmapTesting\dCIN5\figure_1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9"/>
          <a:stretch/>
        </p:blipFill>
        <p:spPr bwMode="auto">
          <a:xfrm>
            <a:off x="-8261" y="3529027"/>
            <a:ext cx="151743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J:\GRNmapTesting\dCIN5\figure_1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/>
        </p:blipFill>
        <p:spPr bwMode="auto">
          <a:xfrm>
            <a:off x="1489014" y="3526194"/>
            <a:ext cx="15240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:\GRNmapTesting\dCIN5\figure_1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/>
          <a:stretch/>
        </p:blipFill>
        <p:spPr bwMode="auto">
          <a:xfrm>
            <a:off x="3005050" y="3515809"/>
            <a:ext cx="1528481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J:\GRNmapTesting\dCIN5\figure_16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9"/>
          <a:stretch/>
        </p:blipFill>
        <p:spPr bwMode="auto">
          <a:xfrm>
            <a:off x="4520014" y="3502362"/>
            <a:ext cx="151743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:\GRNmapTesting\dCIN5\figure_17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8"/>
          <a:stretch/>
        </p:blipFill>
        <p:spPr bwMode="auto">
          <a:xfrm>
            <a:off x="6037449" y="3477834"/>
            <a:ext cx="152810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J:\GRNmapTesting\dCIN5\figure_18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9"/>
          <a:stretch/>
        </p:blipFill>
        <p:spPr bwMode="auto">
          <a:xfrm>
            <a:off x="7561392" y="3468869"/>
            <a:ext cx="1527497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7200" y="363943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p=0.6064</a:t>
            </a:r>
            <a:endParaRPr 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008093" y="362622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p=0.4645</a:t>
            </a:r>
            <a:endParaRPr lang="en-US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362622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p=0.0185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361560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p=0.2005</a:t>
            </a:r>
            <a:endParaRPr lang="en-US" sz="700" dirty="0"/>
          </a:p>
        </p:txBody>
      </p:sp>
      <p:sp>
        <p:nvSpPr>
          <p:cNvPr id="39" name="TextBox 38"/>
          <p:cNvSpPr txBox="1"/>
          <p:nvPr/>
        </p:nvSpPr>
        <p:spPr>
          <a:xfrm>
            <a:off x="6553200" y="360074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p=0.0523</a:t>
            </a:r>
            <a:endParaRPr lang="en-US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8471344" y="359626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p=0.4371</a:t>
            </a:r>
            <a:endParaRPr lang="en-US" sz="700" dirty="0"/>
          </a:p>
        </p:txBody>
      </p:sp>
      <p:pic>
        <p:nvPicPr>
          <p:cNvPr id="1044" name="Picture 20" descr="J:\GRNmapTesting\dCIN5\figure_19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9"/>
          <a:stretch/>
        </p:blipFill>
        <p:spPr bwMode="auto">
          <a:xfrm>
            <a:off x="11113" y="5257800"/>
            <a:ext cx="151743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J:\GRNmapTesting\dCIN5\figure_20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/>
        </p:blipFill>
        <p:spPr bwMode="auto">
          <a:xfrm>
            <a:off x="1528547" y="5257800"/>
            <a:ext cx="152253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:\GRNmapTesting\dCIN5\figure_21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3"/>
          <a:stretch/>
        </p:blipFill>
        <p:spPr bwMode="auto">
          <a:xfrm>
            <a:off x="3193467" y="5257800"/>
            <a:ext cx="141054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dCIN5 strain outputs with dCIN5 ANOVA B&amp;H p-values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1934" y="536254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p=0.6350</a:t>
            </a:r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2008093" y="537127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p=0.0724</a:t>
            </a:r>
            <a:endParaRPr lang="en-US" sz="700" dirty="0"/>
          </a:p>
        </p:txBody>
      </p:sp>
      <p:sp>
        <p:nvSpPr>
          <p:cNvPr id="47" name="TextBox 46"/>
          <p:cNvSpPr txBox="1"/>
          <p:nvPr/>
        </p:nvSpPr>
        <p:spPr>
          <a:xfrm>
            <a:off x="4038600" y="536230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p=0.2811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259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Testing code updates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 estimation for genes with no inputs should be zero</a:t>
            </a:r>
          </a:p>
          <a:p>
            <a:pPr lvl="1"/>
            <a:r>
              <a:rPr lang="en-US" dirty="0" smtClean="0"/>
              <a:t>Checking min LSE in new </a:t>
            </a:r>
            <a:r>
              <a:rPr lang="en-US" dirty="0" err="1" smtClean="0"/>
              <a:t>optimization_diagnostics</a:t>
            </a:r>
            <a:r>
              <a:rPr lang="en-US" dirty="0" smtClean="0"/>
              <a:t> sheet</a:t>
            </a:r>
          </a:p>
          <a:p>
            <a:pPr lvl="1"/>
            <a:r>
              <a:rPr lang="en-US" dirty="0" smtClean="0"/>
              <a:t>Results of using new alpha (0.001)</a:t>
            </a:r>
          </a:p>
          <a:p>
            <a:r>
              <a:rPr lang="en-US" dirty="0" smtClean="0"/>
              <a:t>Classification of genes in network by connectivity</a:t>
            </a:r>
          </a:p>
          <a:p>
            <a:pPr lvl="1"/>
            <a:r>
              <a:rPr lang="en-US" dirty="0" smtClean="0"/>
              <a:t>Patterns in goodness of fit were seen when looking </a:t>
            </a:r>
            <a:r>
              <a:rPr lang="en-US" smtClean="0"/>
              <a:t>at inputs of genes</a:t>
            </a:r>
            <a:endParaRPr lang="en-US" dirty="0" smtClean="0"/>
          </a:p>
          <a:p>
            <a:pPr lvl="1"/>
            <a:r>
              <a:rPr lang="en-US" dirty="0" smtClean="0"/>
              <a:t>Many regulators have no significant dynamics. This makes it difficult to estimate w’s and b of their target.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Threshold b’s for genes with no inputs were correctly estimated as 0 in beta v1.0.10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40163"/>
          </a:xfrm>
        </p:spPr>
        <p:txBody>
          <a:bodyPr/>
          <a:lstStyle/>
          <a:p>
            <a:r>
              <a:rPr lang="en-US" dirty="0" smtClean="0"/>
              <a:t>Tested twice, new alpha 0.001</a:t>
            </a:r>
          </a:p>
          <a:p>
            <a:pPr lvl="1"/>
            <a:r>
              <a:rPr lang="en-US" dirty="0" err="1" smtClean="0"/>
              <a:t>Wt</a:t>
            </a:r>
            <a:r>
              <a:rPr lang="en-US" dirty="0" smtClean="0"/>
              <a:t> alone, initial weights 1 (421900 iterations)</a:t>
            </a:r>
          </a:p>
          <a:p>
            <a:pPr lvl="1"/>
            <a:r>
              <a:rPr lang="en-US" dirty="0" err="1" smtClean="0"/>
              <a:t>Wt</a:t>
            </a:r>
            <a:r>
              <a:rPr lang="en-US" dirty="0" smtClean="0"/>
              <a:t> alone, initial weights 0 (383000 iterations)</a:t>
            </a:r>
          </a:p>
        </p:txBody>
      </p:sp>
    </p:spTree>
    <p:extLst>
      <p:ext uri="{BB962C8B-B14F-4D97-AF65-F5344CB8AC3E}">
        <p14:creationId xmlns:p14="http://schemas.microsoft.com/office/powerpoint/2010/main" val="193078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 LSE calculated correctly by v1.0.10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For the same network, using only </a:t>
            </a:r>
            <a:r>
              <a:rPr lang="en-US" dirty="0" err="1" smtClean="0"/>
              <a:t>wt</a:t>
            </a:r>
            <a:r>
              <a:rPr lang="en-US" dirty="0" smtClean="0"/>
              <a:t> data:</a:t>
            </a:r>
          </a:p>
          <a:p>
            <a:pPr lvl="1"/>
            <a:r>
              <a:rPr lang="en-US" dirty="0" smtClean="0"/>
              <a:t>LSE output: 0.507517</a:t>
            </a:r>
          </a:p>
          <a:p>
            <a:pPr lvl="1"/>
            <a:r>
              <a:rPr lang="en-US" dirty="0" smtClean="0"/>
              <a:t>min LSE output: 0.487463</a:t>
            </a:r>
          </a:p>
          <a:p>
            <a:pPr lvl="1"/>
            <a:r>
              <a:rPr lang="en-US" dirty="0" err="1" smtClean="0"/>
              <a:t>ss</a:t>
            </a:r>
            <a:r>
              <a:rPr lang="en-US" dirty="0" smtClean="0"/>
              <a:t> manual calculation: 0.487463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a new alpha (0.001) the model takes 15x longer to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548384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Version beta 1.0.10</a:t>
            </a:r>
          </a:p>
          <a:p>
            <a:r>
              <a:rPr lang="en-US" sz="1800" dirty="0" smtClean="0"/>
              <a:t>Alpha: 0.001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More freedom estimating parameters</a:t>
            </a:r>
          </a:p>
          <a:p>
            <a:r>
              <a:rPr lang="en-US" sz="1800" dirty="0" smtClean="0"/>
              <a:t>More extreme estimated parameters</a:t>
            </a:r>
          </a:p>
          <a:p>
            <a:r>
              <a:rPr lang="en-US" sz="1800" dirty="0" smtClean="0"/>
              <a:t>Iterations: ~400,000</a:t>
            </a:r>
          </a:p>
          <a:p>
            <a:r>
              <a:rPr lang="en-US" sz="1800" dirty="0" smtClean="0"/>
              <a:t>Time to run: 2.5 hours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52400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Version from spring 2015</a:t>
            </a:r>
          </a:p>
          <a:p>
            <a:r>
              <a:rPr lang="en-US" sz="1800" dirty="0" smtClean="0"/>
              <a:t>Alpha: 0.01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Less freedom estimating parameters</a:t>
            </a:r>
          </a:p>
          <a:p>
            <a:r>
              <a:rPr lang="en-US" sz="1800" dirty="0" smtClean="0"/>
              <a:t>Estimated parameters are closer to zero</a:t>
            </a:r>
          </a:p>
          <a:p>
            <a:r>
              <a:rPr lang="en-US" sz="1800" dirty="0" smtClean="0"/>
              <a:t>Iterations: ~25,000</a:t>
            </a:r>
          </a:p>
          <a:p>
            <a:r>
              <a:rPr lang="en-US" sz="1800" dirty="0" smtClean="0"/>
              <a:t>Time to run: 10 minutes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" y="3959352"/>
            <a:ext cx="7239000" cy="251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464" y="6472733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production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1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With alpha 0.001, new code produces better fit, but longer running time and more extreme estimated parameters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6753"/>
            <a:ext cx="5257800" cy="183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676" y="500528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new version, model is trying to hit the average of the data points (LSE is close to min LSE)</a:t>
            </a:r>
          </a:p>
        </p:txBody>
      </p:sp>
      <p:pic>
        <p:nvPicPr>
          <p:cNvPr id="2051" name="Picture 3" descr="C:\Users\Student\Desktop\B_estimation_no_input_genes\wt_alone_w0\ZA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12" y="1636775"/>
            <a:ext cx="3726688" cy="27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GRNmapTesting\wt_alone_2014b\figure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16002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812" y="6550223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Estimated b’s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6196" y="4419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Version spring 2014 (alpha 0.01)                                   Version 1.0.10 (alpha 0.001)		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270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alpha 0.001 making penalty term too small?</a:t>
            </a:r>
            <a:endParaRPr lang="en-US" dirty="0"/>
          </a:p>
        </p:txBody>
      </p:sp>
      <p:pic>
        <p:nvPicPr>
          <p:cNvPr id="3074" name="Picture 2" descr="C:\Users\Student\Desktop\B_estimation_no_input_genes\wt_alone_w0\GL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377485"/>
            <a:ext cx="3566160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GRNmapTesting\wt_alone_2014b\figur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7485"/>
            <a:ext cx="3261995" cy="2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4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Version spring 2014 (alpha 0.01)                                   Version 1.0.10 (alpha 0.001)			</a:t>
            </a:r>
            <a:endParaRPr lang="en-US" dirty="0"/>
          </a:p>
        </p:txBody>
      </p:sp>
      <p:pic>
        <p:nvPicPr>
          <p:cNvPr id="3078" name="Picture 6" descr="C:\Users\Student\Desktop\B_estimation_no_input_genes\wt_alone_w0\PH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0768"/>
            <a:ext cx="2896447" cy="21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GRNmapTesting\wt_alone_2014b\figure_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2" y="3854462"/>
            <a:ext cx="2936310" cy="22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genes shows a correlation to fit of the model.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7805" y="1828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1 shows how the genes were classified with the degrees of the genes showing their connectivity in the GRN.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03578"/>
              </p:ext>
            </p:extLst>
          </p:nvPr>
        </p:nvGraphicFramePr>
        <p:xfrm>
          <a:off x="1066800" y="1676400"/>
          <a:ext cx="4343401" cy="4571996"/>
        </p:xfrm>
        <a:graphic>
          <a:graphicData uri="http://schemas.openxmlformats.org/drawingml/2006/table">
            <a:tbl>
              <a:tblPr/>
              <a:tblGrid>
                <a:gridCol w="1719002"/>
                <a:gridCol w="801088"/>
                <a:gridCol w="838640"/>
                <a:gridCol w="984671"/>
              </a:tblGrid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Chacteristic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Degree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 Degree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No_Inputs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FHL1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No_Inputs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No_Inputs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Self_Reg_No_Others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Self_Reg_No_Others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SKN7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Self_Reg_No_Others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FKH2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SMP1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Self_Reg_Others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Three_Input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MSS11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Two_Input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4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model tends to better fit the data of self-regulating genes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Self-Regulating with No Other Inputs (3):</a:t>
            </a:r>
          </a:p>
          <a:p>
            <a:r>
              <a:rPr lang="en-US" dirty="0" smtClean="0"/>
              <a:t>Fit simulated </a:t>
            </a:r>
            <a:r>
              <a:rPr lang="en-US" dirty="0"/>
              <a:t>data pretty </a:t>
            </a:r>
            <a:r>
              <a:rPr lang="en-US" dirty="0" smtClean="0"/>
              <a:t>well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0291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Self-Regulating with Other Inputs (9):</a:t>
            </a:r>
          </a:p>
          <a:p>
            <a:r>
              <a:rPr lang="en-US" dirty="0" smtClean="0"/>
              <a:t>Does a </a:t>
            </a:r>
            <a:r>
              <a:rPr lang="en-US" dirty="0"/>
              <a:t>decent job in modeling the data</a:t>
            </a:r>
            <a:endParaRPr lang="en-US" dirty="0" smtClean="0"/>
          </a:p>
        </p:txBody>
      </p:sp>
      <p:pic>
        <p:nvPicPr>
          <p:cNvPr id="2051" name="Picture 3" descr="C:\Users\Student\Desktop\Images_wt_alone_2014b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97" y="1981200"/>
            <a:ext cx="366979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udent\Desktop\Images_wt_alone_2014b\figur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3" y="1981200"/>
            <a:ext cx="3669793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792</Words>
  <Application>Microsoft Office PowerPoint</Application>
  <PresentationFormat>On-screen Show (4:3)</PresentationFormat>
  <Paragraphs>199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GRNmap Testing</vt:lpstr>
      <vt:lpstr>Outline </vt:lpstr>
      <vt:lpstr>Threshold b’s for genes with no inputs were correctly estimated as 0 in beta v1.0.10</vt:lpstr>
      <vt:lpstr>Min LSE calculated correctly by v1.0.10 code</vt:lpstr>
      <vt:lpstr>With a new alpha (0.001) the model takes 15x longer to run</vt:lpstr>
      <vt:lpstr>With alpha 0.001, new code produces better fit, but longer running time and more extreme estimated parameters </vt:lpstr>
      <vt:lpstr>Is alpha 0.001 making penalty term too small?</vt:lpstr>
      <vt:lpstr>Classification of genes shows a correlation to fit of the model.</vt:lpstr>
      <vt:lpstr>The model tends to better fit the data of self-regulating genes</vt:lpstr>
      <vt:lpstr>One_Input genes show dynamics that act in accordance with its regulator’s signal.</vt:lpstr>
      <vt:lpstr>When two regulators send the same cues, the model of the target gene has good fit.</vt:lpstr>
      <vt:lpstr>With opposing signals from regulators, the target gene’s model poorly fits the data.</vt:lpstr>
      <vt:lpstr>Target genes with the same input command from their regulators have better fitting models.</vt:lpstr>
      <vt:lpstr>Problem estimating weights and threshold values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GRNmap Testing</dc:title>
  <dc:creator>Student</dc:creator>
  <cp:lastModifiedBy>Student</cp:lastModifiedBy>
  <cp:revision>35</cp:revision>
  <dcterms:created xsi:type="dcterms:W3CDTF">2015-06-16T16:22:43Z</dcterms:created>
  <dcterms:modified xsi:type="dcterms:W3CDTF">2015-06-17T18:50:53Z</dcterms:modified>
</cp:coreProperties>
</file>