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embeddings/oleObject1.bin" ContentType="application/vnd.openxmlformats-officedocument.oleObject"/>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30"/>
  </p:notesMasterIdLst>
  <p:sldIdLst>
    <p:sldId id="335" r:id="rId2"/>
    <p:sldId id="336" r:id="rId3"/>
    <p:sldId id="375" r:id="rId4"/>
    <p:sldId id="348" r:id="rId5"/>
    <p:sldId id="377" r:id="rId6"/>
    <p:sldId id="337" r:id="rId7"/>
    <p:sldId id="256" r:id="rId8"/>
    <p:sldId id="264" r:id="rId9"/>
    <p:sldId id="339" r:id="rId10"/>
    <p:sldId id="258" r:id="rId11"/>
    <p:sldId id="338" r:id="rId12"/>
    <p:sldId id="340" r:id="rId13"/>
    <p:sldId id="378" r:id="rId14"/>
    <p:sldId id="272" r:id="rId15"/>
    <p:sldId id="274" r:id="rId16"/>
    <p:sldId id="347" r:id="rId17"/>
    <p:sldId id="379" r:id="rId18"/>
    <p:sldId id="357" r:id="rId19"/>
    <p:sldId id="383" r:id="rId20"/>
    <p:sldId id="381" r:id="rId21"/>
    <p:sldId id="329" r:id="rId22"/>
    <p:sldId id="334" r:id="rId23"/>
    <p:sldId id="331" r:id="rId24"/>
    <p:sldId id="332" r:id="rId25"/>
    <p:sldId id="380" r:id="rId26"/>
    <p:sldId id="344" r:id="rId27"/>
    <p:sldId id="350" r:id="rId28"/>
    <p:sldId id="349" r:id="rId29"/>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2" autoAdjust="0"/>
    <p:restoredTop sz="86909" autoAdjust="0"/>
  </p:normalViewPr>
  <p:slideViewPr>
    <p:cSldViewPr>
      <p:cViewPr varScale="1">
        <p:scale>
          <a:sx n="98" d="100"/>
          <a:sy n="98" d="100"/>
        </p:scale>
        <p:origin x="-104" y="-5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tudent\Downloads\TM_AG_Summary_Workboo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[TM_AG_Summary_Workbook.xlsx]estimated_weights!$B$1</c:f>
              <c:strCache>
                <c:ptCount val="1"/>
                <c:pt idx="0">
                  <c:v>Weights fixed-b</c:v>
                </c:pt>
              </c:strCache>
            </c:strRef>
          </c:tx>
          <c:invertIfNegative val="0"/>
          <c:cat>
            <c:strRef>
              <c:f>[TM_AG_Summary_Workbook.xlsx]estimated_weights!$A$2:$A$52</c:f>
              <c:strCache>
                <c:ptCount val="51"/>
                <c:pt idx="0">
                  <c:v>CIN5-&gt;ASG1</c:v>
                </c:pt>
                <c:pt idx="1">
                  <c:v>CIN5-&gt;CYC8</c:v>
                </c:pt>
                <c:pt idx="2">
                  <c:v>CIN5-&gt;MIG2</c:v>
                </c:pt>
                <c:pt idx="3">
                  <c:v>CIN5-&gt;PDR1</c:v>
                </c:pt>
                <c:pt idx="4">
                  <c:v>CIN5-&gt;SFP1</c:v>
                </c:pt>
                <c:pt idx="5">
                  <c:v>CIN5-&gt;STP5</c:v>
                </c:pt>
                <c:pt idx="6">
                  <c:v>CIN5-&gt;YHP1</c:v>
                </c:pt>
                <c:pt idx="7">
                  <c:v>FKH2-&gt;ACE2</c:v>
                </c:pt>
                <c:pt idx="8">
                  <c:v>FKH2-&gt;ASG1</c:v>
                </c:pt>
                <c:pt idx="9">
                  <c:v>FKH2-&gt;SFP1</c:v>
                </c:pt>
                <c:pt idx="10">
                  <c:v>FKH2-&gt;SNF6</c:v>
                </c:pt>
                <c:pt idx="11">
                  <c:v>FKH2-&gt;SWI5</c:v>
                </c:pt>
                <c:pt idx="12">
                  <c:v>FKH2-&gt;YHP1</c:v>
                </c:pt>
                <c:pt idx="13">
                  <c:v>GCR2-&gt;MSN2</c:v>
                </c:pt>
                <c:pt idx="14">
                  <c:v>HMO1-&gt;CIN5</c:v>
                </c:pt>
                <c:pt idx="15">
                  <c:v>HMO1-&gt;CYC8</c:v>
                </c:pt>
                <c:pt idx="16">
                  <c:v>HMO1-&gt;FKH2</c:v>
                </c:pt>
                <c:pt idx="17">
                  <c:v>HMO1-&gt;HMO1</c:v>
                </c:pt>
                <c:pt idx="18">
                  <c:v>HMO1-&gt;MCM1</c:v>
                </c:pt>
                <c:pt idx="19">
                  <c:v>HMO1-&gt;MSN2</c:v>
                </c:pt>
                <c:pt idx="20">
                  <c:v>HMO1-&gt;MSN4</c:v>
                </c:pt>
                <c:pt idx="21">
                  <c:v>HMO1-&gt;SNF6</c:v>
                </c:pt>
                <c:pt idx="22">
                  <c:v>HMO1-&gt;YLR278C</c:v>
                </c:pt>
                <c:pt idx="23">
                  <c:v>HMO1-&gt;YOX1</c:v>
                </c:pt>
                <c:pt idx="24">
                  <c:v>INO4-&gt;ACE2</c:v>
                </c:pt>
                <c:pt idx="25">
                  <c:v>INO4-&gt;GCR2</c:v>
                </c:pt>
                <c:pt idx="26">
                  <c:v>INO4-&gt;SWI5</c:v>
                </c:pt>
                <c:pt idx="27">
                  <c:v>INO4-&gt;YHP1</c:v>
                </c:pt>
                <c:pt idx="28">
                  <c:v>INO4-&gt;YLR278C</c:v>
                </c:pt>
                <c:pt idx="29">
                  <c:v>MCM1-&gt;ACE2</c:v>
                </c:pt>
                <c:pt idx="30">
                  <c:v>MCM1-&gt;SNF6</c:v>
                </c:pt>
                <c:pt idx="31">
                  <c:v>MCM1-&gt;SWI5</c:v>
                </c:pt>
                <c:pt idx="32">
                  <c:v>MCM1-&gt;YHP1</c:v>
                </c:pt>
                <c:pt idx="33">
                  <c:v>MCM1-&gt;YOX1</c:v>
                </c:pt>
                <c:pt idx="34">
                  <c:v>MIG2-&gt;RIF1</c:v>
                </c:pt>
                <c:pt idx="35">
                  <c:v>MSN2-&gt;CIN5</c:v>
                </c:pt>
                <c:pt idx="36">
                  <c:v>MSN2-&gt;CYC8</c:v>
                </c:pt>
                <c:pt idx="37">
                  <c:v>MSN2-&gt;MIG2</c:v>
                </c:pt>
                <c:pt idx="38">
                  <c:v>MSN2-&gt;MSN4</c:v>
                </c:pt>
                <c:pt idx="39">
                  <c:v>MSN2-&gt;PDR1</c:v>
                </c:pt>
                <c:pt idx="40">
                  <c:v>MSN2-&gt;SFP1</c:v>
                </c:pt>
                <c:pt idx="41">
                  <c:v>MSN2-&gt;YHP1</c:v>
                </c:pt>
                <c:pt idx="42">
                  <c:v>MSN2-&gt;YLR278C</c:v>
                </c:pt>
                <c:pt idx="43">
                  <c:v>MSN2-&gt;YOX1</c:v>
                </c:pt>
                <c:pt idx="44">
                  <c:v>PDR1-&gt;MSN4</c:v>
                </c:pt>
                <c:pt idx="45">
                  <c:v>SFP1-&gt;SWI5</c:v>
                </c:pt>
                <c:pt idx="46">
                  <c:v>STB5-&gt;MSN4</c:v>
                </c:pt>
                <c:pt idx="47">
                  <c:v>STB5-&gt;SFP1</c:v>
                </c:pt>
                <c:pt idx="48">
                  <c:v>YHP1-&gt;GLN3</c:v>
                </c:pt>
                <c:pt idx="49">
                  <c:v>YOX1-&gt;SNF5</c:v>
                </c:pt>
                <c:pt idx="50">
                  <c:v>ZAP1-&gt;ACE2</c:v>
                </c:pt>
              </c:strCache>
            </c:strRef>
          </c:cat>
          <c:val>
            <c:numRef>
              <c:f>[TM_AG_Summary_Workbook.xlsx]estimated_weights!$B$2:$B$52</c:f>
              <c:numCache>
                <c:formatCode>General</c:formatCode>
                <c:ptCount val="51"/>
                <c:pt idx="0">
                  <c:v>-0.295621347816369</c:v>
                </c:pt>
                <c:pt idx="1">
                  <c:v>0.2809521458465</c:v>
                </c:pt>
                <c:pt idx="2">
                  <c:v>1.283004015312682</c:v>
                </c:pt>
                <c:pt idx="3">
                  <c:v>0.480200173581684</c:v>
                </c:pt>
                <c:pt idx="4">
                  <c:v>-0.334562625806382</c:v>
                </c:pt>
                <c:pt idx="5">
                  <c:v>-0.244790848515414</c:v>
                </c:pt>
                <c:pt idx="6">
                  <c:v>1.339465956601227</c:v>
                </c:pt>
                <c:pt idx="7">
                  <c:v>-0.949482403466743</c:v>
                </c:pt>
                <c:pt idx="8">
                  <c:v>0.119304318786009</c:v>
                </c:pt>
                <c:pt idx="9">
                  <c:v>0.258940111791537</c:v>
                </c:pt>
                <c:pt idx="10">
                  <c:v>0.314033058349803</c:v>
                </c:pt>
                <c:pt idx="11">
                  <c:v>-0.930452233562357</c:v>
                </c:pt>
                <c:pt idx="12">
                  <c:v>-0.7845422440234</c:v>
                </c:pt>
                <c:pt idx="13">
                  <c:v>-0.184404479744726</c:v>
                </c:pt>
                <c:pt idx="14">
                  <c:v>0.512576293839989</c:v>
                </c:pt>
                <c:pt idx="15">
                  <c:v>0.213986831996164</c:v>
                </c:pt>
                <c:pt idx="16">
                  <c:v>0.176596442653479</c:v>
                </c:pt>
                <c:pt idx="17">
                  <c:v>0.628535080869305</c:v>
                </c:pt>
                <c:pt idx="18">
                  <c:v>-2.148223617886035</c:v>
                </c:pt>
                <c:pt idx="19">
                  <c:v>0.845963873890302</c:v>
                </c:pt>
                <c:pt idx="20">
                  <c:v>-0.567210764423968</c:v>
                </c:pt>
                <c:pt idx="21">
                  <c:v>-0.950100814713502</c:v>
                </c:pt>
                <c:pt idx="22">
                  <c:v>0.902390163771537</c:v>
                </c:pt>
                <c:pt idx="23">
                  <c:v>0.723830136767321</c:v>
                </c:pt>
                <c:pt idx="24">
                  <c:v>-0.759653014064185</c:v>
                </c:pt>
                <c:pt idx="25">
                  <c:v>0.368892835521105</c:v>
                </c:pt>
                <c:pt idx="26">
                  <c:v>-0.90289102680029</c:v>
                </c:pt>
                <c:pt idx="27">
                  <c:v>-0.712673461513292</c:v>
                </c:pt>
                <c:pt idx="28">
                  <c:v>-1.187670815229802</c:v>
                </c:pt>
                <c:pt idx="29">
                  <c:v>0.674239739166307</c:v>
                </c:pt>
                <c:pt idx="30">
                  <c:v>0.124580554292003</c:v>
                </c:pt>
                <c:pt idx="31">
                  <c:v>-0.131864146630032</c:v>
                </c:pt>
                <c:pt idx="32">
                  <c:v>-0.234468728095716</c:v>
                </c:pt>
                <c:pt idx="33">
                  <c:v>-0.261037648412422</c:v>
                </c:pt>
                <c:pt idx="34">
                  <c:v>-1.125016985753986</c:v>
                </c:pt>
                <c:pt idx="35">
                  <c:v>0.165772228097133</c:v>
                </c:pt>
                <c:pt idx="36">
                  <c:v>-0.0447451229823219</c:v>
                </c:pt>
                <c:pt idx="37">
                  <c:v>1.17339283626789</c:v>
                </c:pt>
                <c:pt idx="38">
                  <c:v>0.00181305401447989</c:v>
                </c:pt>
                <c:pt idx="39">
                  <c:v>-0.094298900622906</c:v>
                </c:pt>
                <c:pt idx="40">
                  <c:v>0.119875472734151</c:v>
                </c:pt>
                <c:pt idx="41">
                  <c:v>0.0153619240888348</c:v>
                </c:pt>
                <c:pt idx="42">
                  <c:v>-0.468864146310682</c:v>
                </c:pt>
                <c:pt idx="43">
                  <c:v>-0.0220604516078199</c:v>
                </c:pt>
                <c:pt idx="44">
                  <c:v>0.314875303086633</c:v>
                </c:pt>
                <c:pt idx="45">
                  <c:v>0.550591633333733</c:v>
                </c:pt>
                <c:pt idx="46">
                  <c:v>0.265422065614051</c:v>
                </c:pt>
                <c:pt idx="47">
                  <c:v>0.268370485272226</c:v>
                </c:pt>
                <c:pt idx="48">
                  <c:v>1.007173575353118</c:v>
                </c:pt>
                <c:pt idx="49">
                  <c:v>0.224462235493261</c:v>
                </c:pt>
                <c:pt idx="50">
                  <c:v>0.362126855884202</c:v>
                </c:pt>
              </c:numCache>
            </c:numRef>
          </c:val>
          <c:extLst>
            <c:ext xmlns:c16="http://schemas.microsoft.com/office/drawing/2014/chart" uri="{C3380CC4-5D6E-409C-BE32-E72D297353CC}">
              <c16:uniqueId val="{00000000-195B-431B-9F2A-E097106FF530}"/>
            </c:ext>
          </c:extLst>
        </c:ser>
        <c:ser>
          <c:idx val="1"/>
          <c:order val="1"/>
          <c:tx>
            <c:strRef>
              <c:f>[TM_AG_Summary_Workbook.xlsx]estimated_weights!$C$1</c:f>
              <c:strCache>
                <c:ptCount val="1"/>
                <c:pt idx="0">
                  <c:v>Weights estimated-b</c:v>
                </c:pt>
              </c:strCache>
            </c:strRef>
          </c:tx>
          <c:invertIfNegative val="0"/>
          <c:cat>
            <c:strRef>
              <c:f>[TM_AG_Summary_Workbook.xlsx]estimated_weights!$A$2:$A$52</c:f>
              <c:strCache>
                <c:ptCount val="51"/>
                <c:pt idx="0">
                  <c:v>CIN5-&gt;ASG1</c:v>
                </c:pt>
                <c:pt idx="1">
                  <c:v>CIN5-&gt;CYC8</c:v>
                </c:pt>
                <c:pt idx="2">
                  <c:v>CIN5-&gt;MIG2</c:v>
                </c:pt>
                <c:pt idx="3">
                  <c:v>CIN5-&gt;PDR1</c:v>
                </c:pt>
                <c:pt idx="4">
                  <c:v>CIN5-&gt;SFP1</c:v>
                </c:pt>
                <c:pt idx="5">
                  <c:v>CIN5-&gt;STP5</c:v>
                </c:pt>
                <c:pt idx="6">
                  <c:v>CIN5-&gt;YHP1</c:v>
                </c:pt>
                <c:pt idx="7">
                  <c:v>FKH2-&gt;ACE2</c:v>
                </c:pt>
                <c:pt idx="8">
                  <c:v>FKH2-&gt;ASG1</c:v>
                </c:pt>
                <c:pt idx="9">
                  <c:v>FKH2-&gt;SFP1</c:v>
                </c:pt>
                <c:pt idx="10">
                  <c:v>FKH2-&gt;SNF6</c:v>
                </c:pt>
                <c:pt idx="11">
                  <c:v>FKH2-&gt;SWI5</c:v>
                </c:pt>
                <c:pt idx="12">
                  <c:v>FKH2-&gt;YHP1</c:v>
                </c:pt>
                <c:pt idx="13">
                  <c:v>GCR2-&gt;MSN2</c:v>
                </c:pt>
                <c:pt idx="14">
                  <c:v>HMO1-&gt;CIN5</c:v>
                </c:pt>
                <c:pt idx="15">
                  <c:v>HMO1-&gt;CYC8</c:v>
                </c:pt>
                <c:pt idx="16">
                  <c:v>HMO1-&gt;FKH2</c:v>
                </c:pt>
                <c:pt idx="17">
                  <c:v>HMO1-&gt;HMO1</c:v>
                </c:pt>
                <c:pt idx="18">
                  <c:v>HMO1-&gt;MCM1</c:v>
                </c:pt>
                <c:pt idx="19">
                  <c:v>HMO1-&gt;MSN2</c:v>
                </c:pt>
                <c:pt idx="20">
                  <c:v>HMO1-&gt;MSN4</c:v>
                </c:pt>
                <c:pt idx="21">
                  <c:v>HMO1-&gt;SNF6</c:v>
                </c:pt>
                <c:pt idx="22">
                  <c:v>HMO1-&gt;YLR278C</c:v>
                </c:pt>
                <c:pt idx="23">
                  <c:v>HMO1-&gt;YOX1</c:v>
                </c:pt>
                <c:pt idx="24">
                  <c:v>INO4-&gt;ACE2</c:v>
                </c:pt>
                <c:pt idx="25">
                  <c:v>INO4-&gt;GCR2</c:v>
                </c:pt>
                <c:pt idx="26">
                  <c:v>INO4-&gt;SWI5</c:v>
                </c:pt>
                <c:pt idx="27">
                  <c:v>INO4-&gt;YHP1</c:v>
                </c:pt>
                <c:pt idx="28">
                  <c:v>INO4-&gt;YLR278C</c:v>
                </c:pt>
                <c:pt idx="29">
                  <c:v>MCM1-&gt;ACE2</c:v>
                </c:pt>
                <c:pt idx="30">
                  <c:v>MCM1-&gt;SNF6</c:v>
                </c:pt>
                <c:pt idx="31">
                  <c:v>MCM1-&gt;SWI5</c:v>
                </c:pt>
                <c:pt idx="32">
                  <c:v>MCM1-&gt;YHP1</c:v>
                </c:pt>
                <c:pt idx="33">
                  <c:v>MCM1-&gt;YOX1</c:v>
                </c:pt>
                <c:pt idx="34">
                  <c:v>MIG2-&gt;RIF1</c:v>
                </c:pt>
                <c:pt idx="35">
                  <c:v>MSN2-&gt;CIN5</c:v>
                </c:pt>
                <c:pt idx="36">
                  <c:v>MSN2-&gt;CYC8</c:v>
                </c:pt>
                <c:pt idx="37">
                  <c:v>MSN2-&gt;MIG2</c:v>
                </c:pt>
                <c:pt idx="38">
                  <c:v>MSN2-&gt;MSN4</c:v>
                </c:pt>
                <c:pt idx="39">
                  <c:v>MSN2-&gt;PDR1</c:v>
                </c:pt>
                <c:pt idx="40">
                  <c:v>MSN2-&gt;SFP1</c:v>
                </c:pt>
                <c:pt idx="41">
                  <c:v>MSN2-&gt;YHP1</c:v>
                </c:pt>
                <c:pt idx="42">
                  <c:v>MSN2-&gt;YLR278C</c:v>
                </c:pt>
                <c:pt idx="43">
                  <c:v>MSN2-&gt;YOX1</c:v>
                </c:pt>
                <c:pt idx="44">
                  <c:v>PDR1-&gt;MSN4</c:v>
                </c:pt>
                <c:pt idx="45">
                  <c:v>SFP1-&gt;SWI5</c:v>
                </c:pt>
                <c:pt idx="46">
                  <c:v>STB5-&gt;MSN4</c:v>
                </c:pt>
                <c:pt idx="47">
                  <c:v>STB5-&gt;SFP1</c:v>
                </c:pt>
                <c:pt idx="48">
                  <c:v>YHP1-&gt;GLN3</c:v>
                </c:pt>
                <c:pt idx="49">
                  <c:v>YOX1-&gt;SNF5</c:v>
                </c:pt>
                <c:pt idx="50">
                  <c:v>ZAP1-&gt;ACE2</c:v>
                </c:pt>
              </c:strCache>
            </c:strRef>
          </c:cat>
          <c:val>
            <c:numRef>
              <c:f>[TM_AG_Summary_Workbook.xlsx]estimated_weights!$C$2:$C$52</c:f>
              <c:numCache>
                <c:formatCode>General</c:formatCode>
                <c:ptCount val="51"/>
                <c:pt idx="0">
                  <c:v>-0.284903310682728</c:v>
                </c:pt>
                <c:pt idx="1">
                  <c:v>0.282384495205074</c:v>
                </c:pt>
                <c:pt idx="2">
                  <c:v>1.617403059865071</c:v>
                </c:pt>
                <c:pt idx="3">
                  <c:v>0.454641256386093</c:v>
                </c:pt>
                <c:pt idx="4">
                  <c:v>-0.330740116265114</c:v>
                </c:pt>
                <c:pt idx="5">
                  <c:v>-0.243846852762289</c:v>
                </c:pt>
                <c:pt idx="6">
                  <c:v>1.284107876536971</c:v>
                </c:pt>
                <c:pt idx="7">
                  <c:v>-0.934928351123424</c:v>
                </c:pt>
                <c:pt idx="8">
                  <c:v>0.130646894163592</c:v>
                </c:pt>
                <c:pt idx="9">
                  <c:v>0.285255566338353</c:v>
                </c:pt>
                <c:pt idx="10">
                  <c:v>0.351184482014286</c:v>
                </c:pt>
                <c:pt idx="11">
                  <c:v>-0.961818346625922</c:v>
                </c:pt>
                <c:pt idx="12">
                  <c:v>-0.825042155917121</c:v>
                </c:pt>
                <c:pt idx="13">
                  <c:v>-0.0688561547369474</c:v>
                </c:pt>
                <c:pt idx="14">
                  <c:v>0.504793462312334</c:v>
                </c:pt>
                <c:pt idx="15">
                  <c:v>0.205280138614069</c:v>
                </c:pt>
                <c:pt idx="16">
                  <c:v>0.170697118342572</c:v>
                </c:pt>
                <c:pt idx="17">
                  <c:v>0.589007963791926</c:v>
                </c:pt>
                <c:pt idx="18">
                  <c:v>-2.011149995780019</c:v>
                </c:pt>
                <c:pt idx="19">
                  <c:v>0.746213388422503</c:v>
                </c:pt>
                <c:pt idx="20">
                  <c:v>-0.566718212560632</c:v>
                </c:pt>
                <c:pt idx="21">
                  <c:v>-0.942820333987409</c:v>
                </c:pt>
                <c:pt idx="22">
                  <c:v>0.809150526652542</c:v>
                </c:pt>
                <c:pt idx="23">
                  <c:v>0.740095875690443</c:v>
                </c:pt>
                <c:pt idx="24">
                  <c:v>-0.745975163505428</c:v>
                </c:pt>
                <c:pt idx="25">
                  <c:v>0.370320059341971</c:v>
                </c:pt>
                <c:pt idx="26">
                  <c:v>-0.935114055719753</c:v>
                </c:pt>
                <c:pt idx="27">
                  <c:v>-0.755214848483985</c:v>
                </c:pt>
                <c:pt idx="28">
                  <c:v>-1.289865391992071</c:v>
                </c:pt>
                <c:pt idx="29">
                  <c:v>0.676543110469873</c:v>
                </c:pt>
                <c:pt idx="30">
                  <c:v>0.146189998048727</c:v>
                </c:pt>
                <c:pt idx="31">
                  <c:v>-0.167402538975677</c:v>
                </c:pt>
                <c:pt idx="32">
                  <c:v>-0.294726362226963</c:v>
                </c:pt>
                <c:pt idx="33">
                  <c:v>-0.345475995208669</c:v>
                </c:pt>
                <c:pt idx="34">
                  <c:v>-1.032212517584807</c:v>
                </c:pt>
                <c:pt idx="35">
                  <c:v>0.136546614430804</c:v>
                </c:pt>
                <c:pt idx="36">
                  <c:v>-0.0758358049957228</c:v>
                </c:pt>
                <c:pt idx="37">
                  <c:v>1.492875678020433</c:v>
                </c:pt>
                <c:pt idx="38">
                  <c:v>0.0618723764189165</c:v>
                </c:pt>
                <c:pt idx="39">
                  <c:v>-0.132825102916211</c:v>
                </c:pt>
                <c:pt idx="40">
                  <c:v>0.178196002048332</c:v>
                </c:pt>
                <c:pt idx="41">
                  <c:v>-0.146511829622272</c:v>
                </c:pt>
                <c:pt idx="42">
                  <c:v>-0.694202744453869</c:v>
                </c:pt>
                <c:pt idx="43">
                  <c:v>-0.157850971000438</c:v>
                </c:pt>
                <c:pt idx="44">
                  <c:v>0.347187720240507</c:v>
                </c:pt>
                <c:pt idx="45">
                  <c:v>0.484995258118699</c:v>
                </c:pt>
                <c:pt idx="46">
                  <c:v>0.290948942612455</c:v>
                </c:pt>
                <c:pt idx="47">
                  <c:v>0.29203500398707</c:v>
                </c:pt>
                <c:pt idx="48">
                  <c:v>0.886510793888297</c:v>
                </c:pt>
                <c:pt idx="49">
                  <c:v>0.218491453726625</c:v>
                </c:pt>
                <c:pt idx="50">
                  <c:v>0.385416641708109</c:v>
                </c:pt>
              </c:numCache>
            </c:numRef>
          </c:val>
          <c:extLst>
            <c:ext xmlns:c16="http://schemas.microsoft.com/office/drawing/2014/chart" uri="{C3380CC4-5D6E-409C-BE32-E72D297353CC}">
              <c16:uniqueId val="{00000001-195B-431B-9F2A-E097106FF530}"/>
            </c:ext>
          </c:extLst>
        </c:ser>
        <c:dLbls>
          <c:showLegendKey val="0"/>
          <c:showVal val="0"/>
          <c:showCatName val="0"/>
          <c:showSerName val="0"/>
          <c:showPercent val="0"/>
          <c:showBubbleSize val="0"/>
        </c:dLbls>
        <c:gapWidth val="150"/>
        <c:axId val="2101989608"/>
        <c:axId val="2101512568"/>
      </c:barChart>
      <c:catAx>
        <c:axId val="2101989608"/>
        <c:scaling>
          <c:orientation val="minMax"/>
        </c:scaling>
        <c:delete val="0"/>
        <c:axPos val="b"/>
        <c:numFmt formatCode="General" sourceLinked="0"/>
        <c:majorTickMark val="out"/>
        <c:minorTickMark val="none"/>
        <c:tickLblPos val="nextTo"/>
        <c:crossAx val="2101512568"/>
        <c:crosses val="autoZero"/>
        <c:auto val="1"/>
        <c:lblAlgn val="ctr"/>
        <c:lblOffset val="100"/>
        <c:noMultiLvlLbl val="0"/>
      </c:catAx>
      <c:valAx>
        <c:axId val="2101512568"/>
        <c:scaling>
          <c:orientation val="minMax"/>
        </c:scaling>
        <c:delete val="0"/>
        <c:axPos val="l"/>
        <c:majorGridlines/>
        <c:numFmt formatCode="General" sourceLinked="1"/>
        <c:majorTickMark val="out"/>
        <c:minorTickMark val="none"/>
        <c:tickLblPos val="nextTo"/>
        <c:crossAx val="21019896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[TM_AG_Summary_Workbook.xlsx]production_rates!$C$1</c:f>
              <c:strCache>
                <c:ptCount val="1"/>
                <c:pt idx="0">
                  <c:v>Fixed_b</c:v>
                </c:pt>
              </c:strCache>
            </c:strRef>
          </c:tx>
          <c:invertIfNegative val="0"/>
          <c:cat>
            <c:strRef>
              <c:f>[TM_AG_Summary_Workbook.xlsx]production_rates!$B$2:$B$25</c:f>
              <c:strCache>
                <c:ptCount val="24"/>
                <c:pt idx="0">
                  <c:v>ACE2</c:v>
                </c:pt>
                <c:pt idx="1">
                  <c:v>ASG1</c:v>
                </c:pt>
                <c:pt idx="2">
                  <c:v>CIN5</c:v>
                </c:pt>
                <c:pt idx="3">
                  <c:v>CYC8</c:v>
                </c:pt>
                <c:pt idx="4">
                  <c:v>FKH2</c:v>
                </c:pt>
                <c:pt idx="5">
                  <c:v>GCR2</c:v>
                </c:pt>
                <c:pt idx="6">
                  <c:v>GLN3</c:v>
                </c:pt>
                <c:pt idx="7">
                  <c:v>HMO1</c:v>
                </c:pt>
                <c:pt idx="8">
                  <c:v>INO4</c:v>
                </c:pt>
                <c:pt idx="9">
                  <c:v>MCM1</c:v>
                </c:pt>
                <c:pt idx="10">
                  <c:v>MIG2</c:v>
                </c:pt>
                <c:pt idx="11">
                  <c:v>MSN2</c:v>
                </c:pt>
                <c:pt idx="12">
                  <c:v>MSN4</c:v>
                </c:pt>
                <c:pt idx="13">
                  <c:v>PDR1</c:v>
                </c:pt>
                <c:pt idx="14">
                  <c:v>RIF1</c:v>
                </c:pt>
                <c:pt idx="15">
                  <c:v>SFP1</c:v>
                </c:pt>
                <c:pt idx="16">
                  <c:v>SNF5</c:v>
                </c:pt>
                <c:pt idx="17">
                  <c:v>SNF6</c:v>
                </c:pt>
                <c:pt idx="18">
                  <c:v>STB5</c:v>
                </c:pt>
                <c:pt idx="19">
                  <c:v>SWI5</c:v>
                </c:pt>
                <c:pt idx="20">
                  <c:v>YHP1</c:v>
                </c:pt>
                <c:pt idx="21">
                  <c:v>YLR278C</c:v>
                </c:pt>
                <c:pt idx="22">
                  <c:v>YOX1</c:v>
                </c:pt>
                <c:pt idx="23">
                  <c:v>ZAP1</c:v>
                </c:pt>
              </c:strCache>
            </c:strRef>
          </c:cat>
          <c:val>
            <c:numRef>
              <c:f>[TM_AG_Summary_Workbook.xlsx]production_rates!$C$2:$C$25</c:f>
              <c:numCache>
                <c:formatCode>General</c:formatCode>
                <c:ptCount val="24"/>
                <c:pt idx="0">
                  <c:v>0.471799400194991</c:v>
                </c:pt>
                <c:pt idx="1">
                  <c:v>0.0556164827560551</c:v>
                </c:pt>
                <c:pt idx="2">
                  <c:v>0.134623435211867</c:v>
                </c:pt>
                <c:pt idx="3">
                  <c:v>0.0374744507125092</c:v>
                </c:pt>
                <c:pt idx="4">
                  <c:v>0.0225497382256122</c:v>
                </c:pt>
                <c:pt idx="5">
                  <c:v>0.050536816627388</c:v>
                </c:pt>
                <c:pt idx="6">
                  <c:v>0.404958614564886</c:v>
                </c:pt>
                <c:pt idx="7">
                  <c:v>0.12138860809811</c:v>
                </c:pt>
                <c:pt idx="8">
                  <c:v>0.0144997273936766</c:v>
                </c:pt>
                <c:pt idx="9">
                  <c:v>0.205525267443852</c:v>
                </c:pt>
                <c:pt idx="10">
                  <c:v>0.0911270169203007</c:v>
                </c:pt>
                <c:pt idx="11">
                  <c:v>0.632701284631865</c:v>
                </c:pt>
                <c:pt idx="12">
                  <c:v>0.170175875917704</c:v>
                </c:pt>
                <c:pt idx="13">
                  <c:v>0.0167189501249858</c:v>
                </c:pt>
                <c:pt idx="14">
                  <c:v>0.219054981819052</c:v>
                </c:pt>
                <c:pt idx="15">
                  <c:v>0.180271869335267</c:v>
                </c:pt>
                <c:pt idx="16">
                  <c:v>0.0292481045102438</c:v>
                </c:pt>
                <c:pt idx="17">
                  <c:v>0.118338815023199</c:v>
                </c:pt>
                <c:pt idx="18">
                  <c:v>0.037072389860236</c:v>
                </c:pt>
                <c:pt idx="19">
                  <c:v>0.0735298841190969</c:v>
                </c:pt>
                <c:pt idx="20">
                  <c:v>0.356402362595872</c:v>
                </c:pt>
                <c:pt idx="21">
                  <c:v>0.029724963151137</c:v>
                </c:pt>
                <c:pt idx="22">
                  <c:v>0.328001348122543</c:v>
                </c:pt>
                <c:pt idx="23">
                  <c:v>0.0146321194814623</c:v>
                </c:pt>
              </c:numCache>
            </c:numRef>
          </c:val>
          <c:extLst>
            <c:ext xmlns:c16="http://schemas.microsoft.com/office/drawing/2014/chart" uri="{C3380CC4-5D6E-409C-BE32-E72D297353CC}">
              <c16:uniqueId val="{00000000-F6F2-4F28-8FB4-2B801F1743C8}"/>
            </c:ext>
          </c:extLst>
        </c:ser>
        <c:ser>
          <c:idx val="1"/>
          <c:order val="1"/>
          <c:tx>
            <c:strRef>
              <c:f>[TM_AG_Summary_Workbook.xlsx]production_rates!$D$1</c:f>
              <c:strCache>
                <c:ptCount val="1"/>
                <c:pt idx="0">
                  <c:v>Estimated_b</c:v>
                </c:pt>
              </c:strCache>
            </c:strRef>
          </c:tx>
          <c:invertIfNegative val="0"/>
          <c:cat>
            <c:strRef>
              <c:f>[TM_AG_Summary_Workbook.xlsx]production_rates!$B$2:$B$25</c:f>
              <c:strCache>
                <c:ptCount val="24"/>
                <c:pt idx="0">
                  <c:v>ACE2</c:v>
                </c:pt>
                <c:pt idx="1">
                  <c:v>ASG1</c:v>
                </c:pt>
                <c:pt idx="2">
                  <c:v>CIN5</c:v>
                </c:pt>
                <c:pt idx="3">
                  <c:v>CYC8</c:v>
                </c:pt>
                <c:pt idx="4">
                  <c:v>FKH2</c:v>
                </c:pt>
                <c:pt idx="5">
                  <c:v>GCR2</c:v>
                </c:pt>
                <c:pt idx="6">
                  <c:v>GLN3</c:v>
                </c:pt>
                <c:pt idx="7">
                  <c:v>HMO1</c:v>
                </c:pt>
                <c:pt idx="8">
                  <c:v>INO4</c:v>
                </c:pt>
                <c:pt idx="9">
                  <c:v>MCM1</c:v>
                </c:pt>
                <c:pt idx="10">
                  <c:v>MIG2</c:v>
                </c:pt>
                <c:pt idx="11">
                  <c:v>MSN2</c:v>
                </c:pt>
                <c:pt idx="12">
                  <c:v>MSN4</c:v>
                </c:pt>
                <c:pt idx="13">
                  <c:v>PDR1</c:v>
                </c:pt>
                <c:pt idx="14">
                  <c:v>RIF1</c:v>
                </c:pt>
                <c:pt idx="15">
                  <c:v>SFP1</c:v>
                </c:pt>
                <c:pt idx="16">
                  <c:v>SNF5</c:v>
                </c:pt>
                <c:pt idx="17">
                  <c:v>SNF6</c:v>
                </c:pt>
                <c:pt idx="18">
                  <c:v>STB5</c:v>
                </c:pt>
                <c:pt idx="19">
                  <c:v>SWI5</c:v>
                </c:pt>
                <c:pt idx="20">
                  <c:v>YHP1</c:v>
                </c:pt>
                <c:pt idx="21">
                  <c:v>YLR278C</c:v>
                </c:pt>
                <c:pt idx="22">
                  <c:v>YOX1</c:v>
                </c:pt>
                <c:pt idx="23">
                  <c:v>ZAP1</c:v>
                </c:pt>
              </c:strCache>
            </c:strRef>
          </c:cat>
          <c:val>
            <c:numRef>
              <c:f>[TM_AG_Summary_Workbook.xlsx]production_rates!$D$2:$D$25</c:f>
              <c:numCache>
                <c:formatCode>General</c:formatCode>
                <c:ptCount val="24"/>
                <c:pt idx="0">
                  <c:v>0.47156268305836</c:v>
                </c:pt>
                <c:pt idx="1">
                  <c:v>0.0576315299945983</c:v>
                </c:pt>
                <c:pt idx="2">
                  <c:v>0.134255864406035</c:v>
                </c:pt>
                <c:pt idx="3">
                  <c:v>0.0366275863220618</c:v>
                </c:pt>
                <c:pt idx="4">
                  <c:v>0.0228114299241047</c:v>
                </c:pt>
                <c:pt idx="5">
                  <c:v>0.0506447952354557</c:v>
                </c:pt>
                <c:pt idx="6">
                  <c:v>0.374711935019105</c:v>
                </c:pt>
                <c:pt idx="7">
                  <c:v>0.115859543839686</c:v>
                </c:pt>
                <c:pt idx="8">
                  <c:v>0.0144626558672652</c:v>
                </c:pt>
                <c:pt idx="9">
                  <c:v>0.251921416863775</c:v>
                </c:pt>
                <c:pt idx="10">
                  <c:v>0.0910407142910726</c:v>
                </c:pt>
                <c:pt idx="11">
                  <c:v>0.618827059554822</c:v>
                </c:pt>
                <c:pt idx="12">
                  <c:v>0.175068091067286</c:v>
                </c:pt>
                <c:pt idx="13">
                  <c:v>0.0159060982340951</c:v>
                </c:pt>
                <c:pt idx="14">
                  <c:v>0.249900141780994</c:v>
                </c:pt>
                <c:pt idx="15">
                  <c:v>0.186205285396887</c:v>
                </c:pt>
                <c:pt idx="16">
                  <c:v>0.0296301629393623</c:v>
                </c:pt>
                <c:pt idx="17">
                  <c:v>0.124135872366547</c:v>
                </c:pt>
                <c:pt idx="18">
                  <c:v>0.0382249783788387</c:v>
                </c:pt>
                <c:pt idx="19">
                  <c:v>0.0694359349367601</c:v>
                </c:pt>
                <c:pt idx="20">
                  <c:v>0.35693221686027</c:v>
                </c:pt>
                <c:pt idx="21">
                  <c:v>0.0254374035845934</c:v>
                </c:pt>
                <c:pt idx="22">
                  <c:v>0.326318997151655</c:v>
                </c:pt>
                <c:pt idx="23">
                  <c:v>0.0146574281290598</c:v>
                </c:pt>
              </c:numCache>
            </c:numRef>
          </c:val>
          <c:extLst>
            <c:ext xmlns:c16="http://schemas.microsoft.com/office/drawing/2014/chart" uri="{C3380CC4-5D6E-409C-BE32-E72D297353CC}">
              <c16:uniqueId val="{00000001-F6F2-4F28-8FB4-2B801F1743C8}"/>
            </c:ext>
          </c:extLst>
        </c:ser>
        <c:dLbls>
          <c:showLegendKey val="0"/>
          <c:showVal val="0"/>
          <c:showCatName val="0"/>
          <c:showSerName val="0"/>
          <c:showPercent val="0"/>
          <c:showBubbleSize val="0"/>
        </c:dLbls>
        <c:gapWidth val="150"/>
        <c:axId val="-2141924152"/>
        <c:axId val="-2141933784"/>
      </c:barChart>
      <c:catAx>
        <c:axId val="-2141924152"/>
        <c:scaling>
          <c:orientation val="minMax"/>
        </c:scaling>
        <c:delete val="0"/>
        <c:axPos val="b"/>
        <c:numFmt formatCode="General" sourceLinked="0"/>
        <c:majorTickMark val="out"/>
        <c:minorTickMark val="none"/>
        <c:tickLblPos val="nextTo"/>
        <c:crossAx val="-2141933784"/>
        <c:crosses val="autoZero"/>
        <c:auto val="1"/>
        <c:lblAlgn val="ctr"/>
        <c:lblOffset val="100"/>
        <c:noMultiLvlLbl val="0"/>
      </c:catAx>
      <c:valAx>
        <c:axId val="-2141933784"/>
        <c:scaling>
          <c:orientation val="minMax"/>
        </c:scaling>
        <c:delete val="0"/>
        <c:axPos val="l"/>
        <c:majorGridlines/>
        <c:numFmt formatCode="General" sourceLinked="1"/>
        <c:majorTickMark val="out"/>
        <c:minorTickMark val="none"/>
        <c:tickLblPos val="nextTo"/>
        <c:crossAx val="-2141924152"/>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874388159"/>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6260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3522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6534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6198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5864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3459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2246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542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5864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586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586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586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321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5864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594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performed</a:t>
            </a:r>
            <a:r>
              <a:rPr lang="en-US" baseline="0" dirty="0" smtClean="0"/>
              <a:t> a statistical analysis on the wild type and the </a:t>
            </a:r>
          </a:p>
          <a:p>
            <a:r>
              <a:rPr lang="en-US" baseline="0" dirty="0" smtClean="0"/>
              <a:t>Purpose of this part was to </a:t>
            </a:r>
            <a:r>
              <a:rPr lang="en-US" dirty="0" smtClean="0"/>
              <a:t>determine</a:t>
            </a:r>
            <a:r>
              <a:rPr lang="en-US" baseline="0" dirty="0" smtClean="0"/>
              <a:t> w</a:t>
            </a:r>
            <a:r>
              <a:rPr lang="en-US" dirty="0" smtClean="0"/>
              <a:t>hich</a:t>
            </a:r>
            <a:r>
              <a:rPr lang="en-US" baseline="0" dirty="0" smtClean="0"/>
              <a:t> genes have a log fold change that is different than zero at one or more time points? </a:t>
            </a:r>
          </a:p>
          <a:p>
            <a:r>
              <a:rPr lang="en-US" baseline="0" dirty="0" smtClean="0"/>
              <a:t>Before moving onto clustering we want to perform a sanity check to make sure that we performed the data analysis correctly. This slide shows the number of genes that are significantly changed at </a:t>
            </a:r>
            <a:r>
              <a:rPr lang="en-US" baseline="0" dirty="0" err="1" smtClean="0"/>
              <a:t>arioous</a:t>
            </a:r>
            <a:r>
              <a:rPr lang="en-US" baseline="0" dirty="0" smtClean="0"/>
              <a:t> p value cutoffs. </a:t>
            </a:r>
          </a:p>
          <a:p>
            <a:r>
              <a:rPr lang="en-US" baseline="0" dirty="0" smtClean="0"/>
              <a:t>This data table showed that the data analysis was performed corrected. The wild type and the dgln3 followed the same pattern where the</a:t>
            </a:r>
          </a:p>
          <a:p>
            <a:endParaRPr lang="en-US" baseline="0" dirty="0" smtClean="0"/>
          </a:p>
        </p:txBody>
      </p:sp>
    </p:spTree>
    <p:extLst>
      <p:ext uri="{BB962C8B-B14F-4D97-AF65-F5344CB8AC3E}">
        <p14:creationId xmlns:p14="http://schemas.microsoft.com/office/powerpoint/2010/main" val="2780285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0031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4588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5/6/15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5/6/15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5/6/15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5/6/15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fld id="{86CB4B4D-7CA3-9044-876B-883B54F867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fld id="{86CB4B4D-7CA3-9044-876B-883B54F8677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5/6/15</a:t>
            </a:fld>
            <a:endParaRPr lang="en-US" dirty="0"/>
          </a:p>
        </p:txBody>
      </p:sp>
      <p:sp>
        <p:nvSpPr>
          <p:cNvPr id="9" name="Slide Number Placeholder 8"/>
          <p:cNvSpPr>
            <a:spLocks noGrp="1"/>
          </p:cNvSpPr>
          <p:nvPr>
            <p:ph type="sldNum" sz="quarter" idx="11"/>
          </p:nvPr>
        </p:nvSpPr>
        <p:spPr/>
        <p:txBody>
          <a:bodyPr/>
          <a:lstStyle/>
          <a:p>
            <a:pPr lvl="0"/>
            <a:fld id="{86CB4B4D-7CA3-9044-876B-883B54F8677D}" type="slidenum">
              <a:rPr lang="en-US" smtClean="0"/>
              <a:t>‹#›</a:t>
            </a:fld>
            <a:endParaRPr lang="en-US"/>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lvl="0"/>
            <a:fld id="{86CB4B4D-7CA3-9044-876B-883B54F8677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5/6/15</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0"/>
            <a:ext cx="8458200" cy="2971800"/>
          </a:xfrm>
        </p:spPr>
        <p:txBody>
          <a:bodyPr/>
          <a:lstStyle/>
          <a:p>
            <a:pPr algn="ctr"/>
            <a:r>
              <a:rPr lang="en-US" sz="3600" dirty="0"/>
              <a:t>Creating a Gene Regulatory Network Comparing </a:t>
            </a:r>
            <a:r>
              <a:rPr lang="en-US" sz="3600" dirty="0" smtClean="0"/>
              <a:t>a Wild Type Strain with a  </a:t>
            </a:r>
            <a:r>
              <a:rPr lang="en-US" sz="3600" dirty="0" smtClean="0"/>
              <a:t>Mutant </a:t>
            </a:r>
            <a:r>
              <a:rPr lang="el-GR" sz="3600" dirty="0" smtClean="0"/>
              <a:t>Δ</a:t>
            </a:r>
            <a:r>
              <a:rPr lang="en-US" sz="3600" dirty="0" smtClean="0"/>
              <a:t>GLN3 </a:t>
            </a:r>
            <a:r>
              <a:rPr lang="en-US" sz="3600" dirty="0"/>
              <a:t>Deletion in </a:t>
            </a:r>
            <a:r>
              <a:rPr lang="en-US" sz="3600" i="1" dirty="0"/>
              <a:t>S. </a:t>
            </a:r>
            <a:r>
              <a:rPr lang="en-US" sz="3600" i="1" dirty="0" err="1" smtClean="0"/>
              <a:t>cerevisiae</a:t>
            </a:r>
            <a:r>
              <a:rPr lang="en-US" sz="3600" i="1" dirty="0"/>
              <a:t> </a:t>
            </a:r>
            <a:r>
              <a:rPr lang="en-US" sz="3600" dirty="0"/>
              <a:t>S</a:t>
            </a:r>
            <a:r>
              <a:rPr lang="en-US" sz="3600" dirty="0" smtClean="0"/>
              <a:t>howed that </a:t>
            </a:r>
            <a:r>
              <a:rPr lang="el-GR" sz="3600" dirty="0" smtClean="0"/>
              <a:t>Δ</a:t>
            </a:r>
            <a:r>
              <a:rPr lang="en-US" sz="3600" dirty="0" smtClean="0"/>
              <a:t>GLN3</a:t>
            </a:r>
            <a:r>
              <a:rPr lang="en-US" sz="3600" i="1" dirty="0" smtClean="0"/>
              <a:t> </a:t>
            </a:r>
            <a:r>
              <a:rPr lang="en-US" sz="3600" dirty="0" smtClean="0"/>
              <a:t>Exhibits No Meaningful Control of </a:t>
            </a:r>
            <a:r>
              <a:rPr lang="en-US" sz="3600" dirty="0" smtClean="0"/>
              <a:t>Cold </a:t>
            </a:r>
            <a:r>
              <a:rPr lang="en-US" sz="3600" dirty="0" smtClean="0"/>
              <a:t>Shock </a:t>
            </a:r>
            <a:r>
              <a:rPr lang="en-US" sz="3600" dirty="0" smtClean="0"/>
              <a:t>Response </a:t>
            </a:r>
            <a:endParaRPr lang="en-US" sz="3600" i="1" dirty="0"/>
          </a:p>
        </p:txBody>
      </p:sp>
      <p:sp>
        <p:nvSpPr>
          <p:cNvPr id="3" name="Subtitle 2"/>
          <p:cNvSpPr>
            <a:spLocks noGrp="1"/>
          </p:cNvSpPr>
          <p:nvPr>
            <p:ph type="subTitle" idx="1"/>
          </p:nvPr>
        </p:nvSpPr>
        <p:spPr>
          <a:xfrm>
            <a:off x="0" y="4267200"/>
            <a:ext cx="8458200" cy="2362200"/>
          </a:xfrm>
        </p:spPr>
        <p:txBody>
          <a:bodyPr>
            <a:normAutofit/>
          </a:bodyPr>
          <a:lstStyle/>
          <a:p>
            <a:pPr algn="ctr"/>
            <a:r>
              <a:rPr lang="en-US" dirty="0" smtClean="0">
                <a:solidFill>
                  <a:schemeClr val="tx1"/>
                </a:solidFill>
              </a:rPr>
              <a:t>Alyssa N. Gomes &amp; Tessa A. Morris</a:t>
            </a:r>
          </a:p>
          <a:p>
            <a:pPr algn="ctr"/>
            <a:r>
              <a:rPr lang="en-US" dirty="0" smtClean="0">
                <a:solidFill>
                  <a:schemeClr val="tx1"/>
                </a:solidFill>
              </a:rPr>
              <a:t>Loyola Marymount University</a:t>
            </a:r>
          </a:p>
          <a:p>
            <a:pPr algn="ctr"/>
            <a:r>
              <a:rPr lang="en-US" dirty="0" err="1" smtClean="0">
                <a:solidFill>
                  <a:schemeClr val="tx1"/>
                </a:solidFill>
              </a:rPr>
              <a:t>Biomathematical</a:t>
            </a:r>
            <a:r>
              <a:rPr lang="en-US" dirty="0" smtClean="0">
                <a:solidFill>
                  <a:schemeClr val="tx1"/>
                </a:solidFill>
              </a:rPr>
              <a:t> Modeling</a:t>
            </a:r>
          </a:p>
          <a:p>
            <a:pPr algn="ctr"/>
            <a:r>
              <a:rPr lang="en-US" dirty="0" smtClean="0">
                <a:solidFill>
                  <a:schemeClr val="tx1"/>
                </a:solidFill>
              </a:rPr>
              <a:t>Dr. </a:t>
            </a:r>
            <a:r>
              <a:rPr lang="en-US" dirty="0" err="1" smtClean="0">
                <a:solidFill>
                  <a:schemeClr val="tx1"/>
                </a:solidFill>
              </a:rPr>
              <a:t>Dahlquist</a:t>
            </a:r>
            <a:r>
              <a:rPr lang="en-US" dirty="0" smtClean="0">
                <a:solidFill>
                  <a:schemeClr val="tx1"/>
                </a:solidFill>
              </a:rPr>
              <a:t> &amp; Fitzpatrick</a:t>
            </a:r>
          </a:p>
          <a:p>
            <a:pPr algn="ctr"/>
            <a:r>
              <a:rPr lang="en-US" dirty="0" smtClean="0">
                <a:solidFill>
                  <a:schemeClr val="tx1"/>
                </a:solidFill>
              </a:rPr>
              <a:t>May 7, 2015</a:t>
            </a:r>
            <a:endParaRPr lang="en-US" dirty="0">
              <a:solidFill>
                <a:schemeClr val="tx1"/>
              </a:solidFill>
            </a:endParaRPr>
          </a:p>
        </p:txBody>
      </p:sp>
    </p:spTree>
    <p:extLst>
      <p:ext uri="{BB962C8B-B14F-4D97-AF65-F5344CB8AC3E}">
        <p14:creationId xmlns:p14="http://schemas.microsoft.com/office/powerpoint/2010/main" val="451031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xfrm>
            <a:off x="457200" y="274638"/>
            <a:ext cx="8229600" cy="1143001"/>
          </a:xfrm>
          <a:prstGeom prst="rect">
            <a:avLst/>
          </a:prstGeom>
        </p:spPr>
        <p:txBody>
          <a:bodyPr/>
          <a:lstStyle/>
          <a:p>
            <a:pPr lvl="0">
              <a:defRPr sz="1800"/>
            </a:pPr>
            <a:r>
              <a:rPr lang="en-US" sz="3200" dirty="0" smtClean="0"/>
              <a:t>Profile #45 had the Most </a:t>
            </a:r>
            <a:r>
              <a:rPr lang="en-US" sz="3200" dirty="0"/>
              <a:t>S</a:t>
            </a:r>
            <a:r>
              <a:rPr lang="en-US" sz="3200" dirty="0" smtClean="0"/>
              <a:t>ignificant p-value for the  </a:t>
            </a:r>
            <a:r>
              <a:rPr lang="el-GR" sz="3200" dirty="0"/>
              <a:t>ΔGLN3 </a:t>
            </a:r>
            <a:r>
              <a:rPr lang="en-US" sz="3200" dirty="0"/>
              <a:t>M</a:t>
            </a:r>
            <a:r>
              <a:rPr lang="en-US" sz="3200" dirty="0" smtClean="0"/>
              <a:t>utant </a:t>
            </a:r>
            <a:endParaRPr sz="3200" dirty="0"/>
          </a:p>
        </p:txBody>
      </p:sp>
      <p:pic>
        <p:nvPicPr>
          <p:cNvPr id="2" name="Picture 1" descr="Screen Shot 2015-05-06 at 5.31.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71600"/>
            <a:ext cx="6718251" cy="5240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xfrm>
            <a:off x="457200" y="274638"/>
            <a:ext cx="8229600" cy="1143001"/>
          </a:xfrm>
          <a:prstGeom prst="rect">
            <a:avLst/>
          </a:prstGeom>
        </p:spPr>
        <p:txBody>
          <a:bodyPr/>
          <a:lstStyle/>
          <a:p>
            <a:pPr lvl="0">
              <a:defRPr sz="1800"/>
            </a:pPr>
            <a:r>
              <a:rPr lang="en-US" sz="3200" dirty="0" smtClean="0"/>
              <a:t>Profile 45 for Wild </a:t>
            </a:r>
            <a:r>
              <a:rPr lang="en-US" sz="3200" dirty="0"/>
              <a:t>Type and ΔGLN3 </a:t>
            </a:r>
            <a:r>
              <a:rPr lang="en-US" sz="3200" dirty="0" smtClean="0"/>
              <a:t>Had a Pattern of Up-Regulated genes During the Significant Time points </a:t>
            </a:r>
            <a:endParaRPr sz="3200" dirty="0"/>
          </a:p>
        </p:txBody>
      </p:sp>
      <p:pic>
        <p:nvPicPr>
          <p:cNvPr id="2" name="Picture 1" descr="Screen Shot 2015-05-06 at 5.29.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752600"/>
            <a:ext cx="7086600" cy="3618412"/>
          </a:xfrm>
          <a:prstGeom prst="rect">
            <a:avLst/>
          </a:prstGeom>
        </p:spPr>
      </p:pic>
    </p:spTree>
    <p:extLst>
      <p:ext uri="{BB962C8B-B14F-4D97-AF65-F5344CB8AC3E}">
        <p14:creationId xmlns:p14="http://schemas.microsoft.com/office/powerpoint/2010/main" val="386570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Majority of GO list terms Dealt with Ribosome Biogenesis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3511543"/>
              </p:ext>
            </p:extLst>
          </p:nvPr>
        </p:nvGraphicFramePr>
        <p:xfrm>
          <a:off x="457200" y="2057400"/>
          <a:ext cx="2983944" cy="3205480"/>
        </p:xfrm>
        <a:graphic>
          <a:graphicData uri="http://schemas.openxmlformats.org/drawingml/2006/table">
            <a:tbl>
              <a:tblPr firstRow="1" bandRow="1">
                <a:tableStyleId>{5940675A-B579-460E-94D1-54222C63F5DA}</a:tableStyleId>
              </a:tblPr>
              <a:tblGrid>
                <a:gridCol w="1491972">
                  <a:extLst>
                    <a:ext uri="{9D8B030D-6E8A-4147-A177-3AD203B41FA5}">
                      <a16:colId xmlns:a16="http://schemas.microsoft.com/office/drawing/2014/main" xmlns="" val="20000"/>
                    </a:ext>
                  </a:extLst>
                </a:gridCol>
                <a:gridCol w="1491972">
                  <a:extLst>
                    <a:ext uri="{9D8B030D-6E8A-4147-A177-3AD203B41FA5}">
                      <a16:colId xmlns:a16="http://schemas.microsoft.com/office/drawing/2014/main" xmlns="" val="20001"/>
                    </a:ext>
                  </a:extLst>
                </a:gridCol>
              </a:tblGrid>
              <a:tr h="370840">
                <a:tc>
                  <a:txBody>
                    <a:bodyPr/>
                    <a:lstStyle/>
                    <a:p>
                      <a:r>
                        <a:rPr lang="en-US" dirty="0" smtClean="0"/>
                        <a:t>WILD</a:t>
                      </a:r>
                      <a:r>
                        <a:rPr lang="en-US" baseline="0" dirty="0" smtClean="0"/>
                        <a:t> TYPE</a:t>
                      </a:r>
                      <a:endParaRPr lang="en-US" dirty="0"/>
                    </a:p>
                  </a:txBody>
                  <a:tcPr/>
                </a:tc>
                <a:tc>
                  <a:txBody>
                    <a:bodyPr/>
                    <a:lstStyle/>
                    <a:p>
                      <a:r>
                        <a:rPr lang="en-US" sz="1800" dirty="0" smtClean="0"/>
                        <a:t>ΔGLN3</a:t>
                      </a:r>
                      <a:endParaRPr lang="en-US" dirty="0"/>
                    </a:p>
                  </a:txBody>
                  <a:tcPr/>
                </a:tc>
                <a:extLst>
                  <a:ext uri="{0D108BD9-81ED-4DB2-BD59-A6C34878D82A}">
                    <a16:rowId xmlns:a16="http://schemas.microsoft.com/office/drawing/2014/main" xmlns="" val="10000"/>
                  </a:ext>
                </a:extLst>
              </a:tr>
              <a:tr h="370840">
                <a:tc>
                  <a:txBody>
                    <a:bodyPr/>
                    <a:lstStyle/>
                    <a:p>
                      <a:r>
                        <a:rPr lang="en-US" sz="1800" kern="1200" dirty="0" smtClean="0">
                          <a:solidFill>
                            <a:schemeClr val="tx1"/>
                          </a:solidFill>
                          <a:effectLst/>
                          <a:latin typeface="+mn-lt"/>
                          <a:ea typeface="+mn-ea"/>
                          <a:cs typeface="+mn-cs"/>
                        </a:rPr>
                        <a:t>GO:0005730</a:t>
                      </a:r>
                    </a:p>
                    <a:p>
                      <a:r>
                        <a:rPr lang="en-US" sz="1800" kern="1200" dirty="0" smtClean="0">
                          <a:solidFill>
                            <a:schemeClr val="tx1"/>
                          </a:solidFill>
                          <a:effectLst/>
                          <a:latin typeface="+mn-lt"/>
                          <a:ea typeface="+mn-ea"/>
                          <a:cs typeface="+mn-cs"/>
                        </a:rPr>
                        <a:t>GO:0022613</a:t>
                      </a:r>
                    </a:p>
                    <a:p>
                      <a:r>
                        <a:rPr lang="en-US" sz="1800" kern="1200" dirty="0" smtClean="0">
                          <a:solidFill>
                            <a:schemeClr val="tx1"/>
                          </a:solidFill>
                          <a:effectLst/>
                          <a:latin typeface="+mn-lt"/>
                          <a:ea typeface="+mn-ea"/>
                          <a:cs typeface="+mn-cs"/>
                        </a:rPr>
                        <a:t>GO:0042254</a:t>
                      </a:r>
                    </a:p>
                    <a:p>
                      <a:r>
                        <a:rPr lang="en-US" sz="1800" kern="1200" dirty="0" smtClean="0">
                          <a:solidFill>
                            <a:schemeClr val="tx1"/>
                          </a:solidFill>
                          <a:effectLst/>
                          <a:latin typeface="+mn-lt"/>
                          <a:ea typeface="+mn-ea"/>
                          <a:cs typeface="+mn-cs"/>
                        </a:rPr>
                        <a:t>GO:0016072</a:t>
                      </a:r>
                    </a:p>
                    <a:p>
                      <a:r>
                        <a:rPr lang="en-US" sz="1800" kern="1200" dirty="0" smtClean="0">
                          <a:solidFill>
                            <a:schemeClr val="tx1"/>
                          </a:solidFill>
                          <a:effectLst/>
                          <a:latin typeface="+mn-lt"/>
                          <a:ea typeface="+mn-ea"/>
                          <a:cs typeface="+mn-cs"/>
                        </a:rPr>
                        <a:t>GO:0006364</a:t>
                      </a:r>
                    </a:p>
                    <a:p>
                      <a:r>
                        <a:rPr lang="en-US" sz="1800" kern="1200" dirty="0" smtClean="0">
                          <a:solidFill>
                            <a:schemeClr val="tx1"/>
                          </a:solidFill>
                          <a:effectLst/>
                          <a:latin typeface="+mn-lt"/>
                          <a:ea typeface="+mn-ea"/>
                          <a:cs typeface="+mn-cs"/>
                        </a:rPr>
                        <a:t>GO:0034660</a:t>
                      </a:r>
                    </a:p>
                    <a:p>
                      <a:r>
                        <a:rPr lang="en-US" sz="1800" kern="1200" dirty="0" smtClean="0">
                          <a:solidFill>
                            <a:schemeClr val="tx1"/>
                          </a:solidFill>
                          <a:effectLst/>
                          <a:latin typeface="+mn-lt"/>
                          <a:ea typeface="+mn-ea"/>
                          <a:cs typeface="+mn-cs"/>
                        </a:rPr>
                        <a:t>GO:0034470</a:t>
                      </a:r>
                    </a:p>
                    <a:p>
                      <a:r>
                        <a:rPr lang="en-US" sz="1800" kern="1200" dirty="0" smtClean="0">
                          <a:solidFill>
                            <a:schemeClr val="tx1"/>
                          </a:solidFill>
                          <a:effectLst/>
                          <a:latin typeface="+mn-lt"/>
                          <a:ea typeface="+mn-ea"/>
                          <a:cs typeface="+mn-cs"/>
                        </a:rPr>
                        <a:t>GO:0031981</a:t>
                      </a:r>
                    </a:p>
                    <a:p>
                      <a:r>
                        <a:rPr lang="en-US" sz="1800" kern="1200" dirty="0" smtClean="0">
                          <a:solidFill>
                            <a:schemeClr val="tx1"/>
                          </a:solidFill>
                          <a:effectLst/>
                          <a:latin typeface="+mn-lt"/>
                          <a:ea typeface="+mn-ea"/>
                          <a:cs typeface="+mn-cs"/>
                        </a:rPr>
                        <a:t>GO:0030684</a:t>
                      </a:r>
                    </a:p>
                    <a:p>
                      <a:r>
                        <a:rPr lang="en-US" sz="1800" kern="1200" dirty="0" smtClean="0">
                          <a:solidFill>
                            <a:schemeClr val="tx1"/>
                          </a:solidFill>
                          <a:effectLst/>
                          <a:latin typeface="+mn-lt"/>
                          <a:ea typeface="+mn-ea"/>
                          <a:cs typeface="+mn-cs"/>
                        </a:rPr>
                        <a:t>GO:0043233</a:t>
                      </a:r>
                      <a:endParaRPr lang="en-US" sz="1800" kern="1200" dirty="0">
                        <a:solidFill>
                          <a:schemeClr val="tx1"/>
                        </a:solidFill>
                        <a:effectLst/>
                        <a:latin typeface="+mn-lt"/>
                        <a:ea typeface="+mn-ea"/>
                        <a:cs typeface="+mn-cs"/>
                      </a:endParaRPr>
                    </a:p>
                  </a:txBody>
                  <a:tcPr/>
                </a:tc>
                <a:tc>
                  <a:txBody>
                    <a:bodyPr/>
                    <a:lstStyle/>
                    <a:p>
                      <a:pPr lvl="0"/>
                      <a:r>
                        <a:rPr lang="en-US" sz="1800" kern="1200" dirty="0" smtClean="0">
                          <a:solidFill>
                            <a:schemeClr val="tx1"/>
                          </a:solidFill>
                          <a:effectLst/>
                          <a:latin typeface="+mn-lt"/>
                          <a:ea typeface="+mn-ea"/>
                          <a:cs typeface="+mn-cs"/>
                        </a:rPr>
                        <a:t>GO:0022613 </a:t>
                      </a:r>
                    </a:p>
                    <a:p>
                      <a:pPr lvl="0"/>
                      <a:r>
                        <a:rPr lang="en-US" sz="1800" kern="1200" dirty="0" smtClean="0">
                          <a:solidFill>
                            <a:schemeClr val="tx1"/>
                          </a:solidFill>
                          <a:effectLst/>
                          <a:latin typeface="+mn-lt"/>
                          <a:ea typeface="+mn-ea"/>
                          <a:cs typeface="+mn-cs"/>
                        </a:rPr>
                        <a:t>GO:0042254</a:t>
                      </a:r>
                    </a:p>
                    <a:p>
                      <a:pPr lvl="0"/>
                      <a:r>
                        <a:rPr lang="en-US" sz="1800" kern="1200" dirty="0" smtClean="0">
                          <a:solidFill>
                            <a:schemeClr val="tx1"/>
                          </a:solidFill>
                          <a:effectLst/>
                          <a:latin typeface="+mn-lt"/>
                          <a:ea typeface="+mn-ea"/>
                          <a:cs typeface="+mn-cs"/>
                        </a:rPr>
                        <a:t>GO:0005730 </a:t>
                      </a:r>
                    </a:p>
                    <a:p>
                      <a:pPr lvl="0"/>
                      <a:r>
                        <a:rPr lang="en-US" sz="1800" kern="1200" dirty="0" smtClean="0">
                          <a:solidFill>
                            <a:schemeClr val="tx1"/>
                          </a:solidFill>
                          <a:effectLst/>
                          <a:latin typeface="+mn-lt"/>
                          <a:ea typeface="+mn-ea"/>
                          <a:cs typeface="+mn-cs"/>
                        </a:rPr>
                        <a:t>GO:0034470 </a:t>
                      </a:r>
                    </a:p>
                    <a:p>
                      <a:pPr lvl="0"/>
                      <a:r>
                        <a:rPr lang="en-US" sz="1800" kern="1200" dirty="0" smtClean="0">
                          <a:solidFill>
                            <a:schemeClr val="tx1"/>
                          </a:solidFill>
                          <a:effectLst/>
                          <a:latin typeface="+mn-lt"/>
                          <a:ea typeface="+mn-ea"/>
                          <a:cs typeface="+mn-cs"/>
                        </a:rPr>
                        <a:t>GO:0006364</a:t>
                      </a:r>
                    </a:p>
                    <a:p>
                      <a:pPr lvl="0"/>
                      <a:r>
                        <a:rPr lang="en-US" sz="1800" kern="1200" dirty="0" smtClean="0">
                          <a:solidFill>
                            <a:schemeClr val="tx1"/>
                          </a:solidFill>
                          <a:effectLst/>
                          <a:latin typeface="+mn-lt"/>
                          <a:ea typeface="+mn-ea"/>
                          <a:cs typeface="+mn-cs"/>
                        </a:rPr>
                        <a:t>GO:0016072 </a:t>
                      </a:r>
                    </a:p>
                    <a:p>
                      <a:pPr lvl="0"/>
                      <a:r>
                        <a:rPr lang="en-US" sz="1800" kern="1200" dirty="0" smtClean="0">
                          <a:solidFill>
                            <a:schemeClr val="tx1"/>
                          </a:solidFill>
                          <a:effectLst/>
                          <a:latin typeface="+mn-lt"/>
                          <a:ea typeface="+mn-ea"/>
                          <a:cs typeface="+mn-cs"/>
                        </a:rPr>
                        <a:t>GO:0030684 </a:t>
                      </a:r>
                    </a:p>
                    <a:p>
                      <a:pPr lvl="0"/>
                      <a:r>
                        <a:rPr lang="en-US" sz="1800" kern="1200" dirty="0" smtClean="0">
                          <a:solidFill>
                            <a:schemeClr val="tx1"/>
                          </a:solidFill>
                          <a:effectLst/>
                          <a:latin typeface="+mn-lt"/>
                          <a:ea typeface="+mn-ea"/>
                          <a:cs typeface="+mn-cs"/>
                        </a:rPr>
                        <a:t>GO:0034660</a:t>
                      </a:r>
                    </a:p>
                    <a:p>
                      <a:pPr lvl="0"/>
                      <a:r>
                        <a:rPr lang="en-US" sz="1800" kern="1200" dirty="0" smtClean="0">
                          <a:solidFill>
                            <a:schemeClr val="tx1"/>
                          </a:solidFill>
                          <a:effectLst/>
                          <a:latin typeface="+mn-lt"/>
                          <a:ea typeface="+mn-ea"/>
                          <a:cs typeface="+mn-cs"/>
                        </a:rPr>
                        <a:t>GO:0031981 </a:t>
                      </a:r>
                    </a:p>
                    <a:p>
                      <a:pPr lvl="0"/>
                      <a:r>
                        <a:rPr lang="en-US" sz="1800" kern="1200" dirty="0" smtClean="0">
                          <a:solidFill>
                            <a:schemeClr val="tx1"/>
                          </a:solidFill>
                          <a:effectLst/>
                          <a:latin typeface="+mn-lt"/>
                          <a:ea typeface="+mn-ea"/>
                          <a:cs typeface="+mn-cs"/>
                        </a:rPr>
                        <a:t>GO:0016070 </a:t>
                      </a:r>
                    </a:p>
                  </a:txBody>
                  <a:tcPr/>
                </a:tc>
                <a:extLst>
                  <a:ext uri="{0D108BD9-81ED-4DB2-BD59-A6C34878D82A}">
                    <a16:rowId xmlns:a16="http://schemas.microsoft.com/office/drawing/2014/main" xmlns="" val="10001"/>
                  </a:ext>
                </a:extLst>
              </a:tr>
            </a:tbl>
          </a:graphicData>
        </a:graphic>
      </p:graphicFrame>
      <p:sp>
        <p:nvSpPr>
          <p:cNvPr id="6" name="Content Placeholder 2"/>
          <p:cNvSpPr txBox="1">
            <a:spLocks/>
          </p:cNvSpPr>
          <p:nvPr/>
        </p:nvSpPr>
        <p:spPr>
          <a:xfrm>
            <a:off x="3505200" y="1600200"/>
            <a:ext cx="4724400" cy="43434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All of the terms in both of our lists </a:t>
            </a:r>
            <a:r>
              <a:rPr lang="en-US" dirty="0" smtClean="0"/>
              <a:t>dealt </a:t>
            </a:r>
            <a:r>
              <a:rPr lang="en-US" dirty="0"/>
              <a:t>with ribosome biogenesis, the process of making new ribosomes</a:t>
            </a:r>
          </a:p>
          <a:p>
            <a:r>
              <a:rPr lang="en-US" dirty="0"/>
              <a:t>Cold temperatures stabilize RNA secondary structures, which causes ribosomes to be immobilized, slowing the normal functions of the </a:t>
            </a:r>
            <a:r>
              <a:rPr lang="en-US" dirty="0" smtClean="0"/>
              <a:t>cell (transcription, translation) </a:t>
            </a:r>
            <a:endParaRPr lang="en-US" dirty="0"/>
          </a:p>
          <a:p>
            <a:r>
              <a:rPr lang="en-US" dirty="0"/>
              <a:t>To compensate, the cell makes more ribosomes </a:t>
            </a:r>
          </a:p>
          <a:p>
            <a:endParaRPr lang="en-US" dirty="0"/>
          </a:p>
        </p:txBody>
      </p:sp>
    </p:spTree>
    <p:extLst>
      <p:ext uri="{BB962C8B-B14F-4D97-AF65-F5344CB8AC3E}">
        <p14:creationId xmlns:p14="http://schemas.microsoft.com/office/powerpoint/2010/main" val="46783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Understand the Effect of Deleting gene, </a:t>
            </a:r>
            <a:r>
              <a:rPr lang="en-US" sz="3200" dirty="0" smtClean="0">
                <a:solidFill>
                  <a:srgbClr val="000090"/>
                </a:solidFill>
              </a:rPr>
              <a:t>ΔGLN3, on the Cell’s Cold Shock Response </a:t>
            </a:r>
            <a:endParaRPr lang="en-US" sz="3200" dirty="0"/>
          </a:p>
        </p:txBody>
      </p:sp>
      <p:sp>
        <p:nvSpPr>
          <p:cNvPr id="3" name="Content Placeholder 2"/>
          <p:cNvSpPr>
            <a:spLocks noGrp="1"/>
          </p:cNvSpPr>
          <p:nvPr>
            <p:ph idx="1"/>
          </p:nvPr>
        </p:nvSpPr>
        <p:spPr>
          <a:xfrm>
            <a:off x="457200" y="1447800"/>
            <a:ext cx="7620000" cy="4953000"/>
          </a:xfrm>
        </p:spPr>
        <p:txBody>
          <a:bodyPr>
            <a:noAutofit/>
          </a:bodyPr>
          <a:lstStyle/>
          <a:p>
            <a:r>
              <a:rPr lang="en-US" sz="1600" dirty="0">
                <a:solidFill>
                  <a:schemeClr val="bg1">
                    <a:lumMod val="50000"/>
                  </a:schemeClr>
                </a:solidFill>
              </a:rPr>
              <a:t>What </a:t>
            </a:r>
            <a:r>
              <a:rPr lang="en-US" sz="1600" dirty="0" smtClean="0">
                <a:solidFill>
                  <a:schemeClr val="bg1">
                    <a:lumMod val="50000"/>
                  </a:schemeClr>
                </a:solidFill>
              </a:rPr>
              <a:t>transcription factors </a:t>
            </a:r>
            <a:r>
              <a:rPr lang="en-US" sz="1600" dirty="0">
                <a:solidFill>
                  <a:schemeClr val="bg1">
                    <a:lumMod val="50000"/>
                  </a:schemeClr>
                </a:solidFill>
              </a:rPr>
              <a:t>in </a:t>
            </a:r>
            <a:r>
              <a:rPr lang="en-US" sz="1600" i="1" dirty="0">
                <a:solidFill>
                  <a:schemeClr val="bg1">
                    <a:lumMod val="50000"/>
                  </a:schemeClr>
                </a:solidFill>
              </a:rPr>
              <a:t>S. </a:t>
            </a:r>
            <a:r>
              <a:rPr lang="en-US" sz="1600" i="1" dirty="0" err="1">
                <a:solidFill>
                  <a:schemeClr val="bg1">
                    <a:lumMod val="50000"/>
                  </a:schemeClr>
                </a:solidFill>
              </a:rPr>
              <a:t>cerevisiae</a:t>
            </a:r>
            <a:r>
              <a:rPr lang="en-US" sz="1600" dirty="0">
                <a:solidFill>
                  <a:schemeClr val="bg1">
                    <a:lumMod val="50000"/>
                  </a:schemeClr>
                </a:solidFill>
              </a:rPr>
              <a:t> </a:t>
            </a:r>
            <a:r>
              <a:rPr lang="en-US" sz="1600" dirty="0" smtClean="0">
                <a:solidFill>
                  <a:schemeClr val="bg1">
                    <a:lumMod val="50000"/>
                  </a:schemeClr>
                </a:solidFill>
              </a:rPr>
              <a:t>control </a:t>
            </a:r>
            <a:r>
              <a:rPr lang="en-US" sz="1600" dirty="0">
                <a:solidFill>
                  <a:schemeClr val="bg1">
                    <a:lumMod val="50000"/>
                  </a:schemeClr>
                </a:solidFill>
              </a:rPr>
              <a:t>the </a:t>
            </a:r>
            <a:r>
              <a:rPr lang="en-US" sz="1600" dirty="0" smtClean="0">
                <a:solidFill>
                  <a:schemeClr val="bg1">
                    <a:lumMod val="50000"/>
                  </a:schemeClr>
                </a:solidFill>
              </a:rPr>
              <a:t>cold shock response responsible for maintaining homeostasis?</a:t>
            </a:r>
          </a:p>
          <a:p>
            <a:pPr lvl="1"/>
            <a:r>
              <a:rPr lang="en-US" sz="1600" dirty="0" smtClean="0">
                <a:solidFill>
                  <a:schemeClr val="bg1">
                    <a:lumMod val="50000"/>
                  </a:schemeClr>
                </a:solidFill>
              </a:rPr>
              <a:t>Discuss the importance of cold </a:t>
            </a:r>
            <a:r>
              <a:rPr lang="en-US" sz="1600" dirty="0" smtClean="0">
                <a:solidFill>
                  <a:schemeClr val="bg1">
                    <a:lumMod val="50000"/>
                  </a:schemeClr>
                </a:solidFill>
              </a:rPr>
              <a:t>shock, microarray analysis, </a:t>
            </a:r>
            <a:r>
              <a:rPr lang="en-US" sz="1600" dirty="0">
                <a:solidFill>
                  <a:schemeClr val="bg1">
                    <a:lumMod val="50000"/>
                  </a:schemeClr>
                </a:solidFill>
              </a:rPr>
              <a:t>ΔGLN3</a:t>
            </a:r>
            <a:endParaRPr lang="en-US" sz="1600" dirty="0" smtClean="0">
              <a:solidFill>
                <a:schemeClr val="bg1">
                  <a:lumMod val="50000"/>
                </a:schemeClr>
              </a:solidFill>
            </a:endParaRPr>
          </a:p>
          <a:p>
            <a:pPr lvl="1"/>
            <a:r>
              <a:rPr lang="en-US" sz="1600" dirty="0" smtClean="0">
                <a:solidFill>
                  <a:schemeClr val="bg1">
                    <a:lumMod val="50000"/>
                  </a:schemeClr>
                </a:solidFill>
              </a:rPr>
              <a:t>Statistical analysis leading to profile selection </a:t>
            </a:r>
          </a:p>
          <a:p>
            <a:r>
              <a:rPr lang="en-US" sz="1600" dirty="0">
                <a:solidFill>
                  <a:schemeClr val="bg1">
                    <a:lumMod val="50000"/>
                  </a:schemeClr>
                </a:solidFill>
              </a:rPr>
              <a:t>Choosing </a:t>
            </a:r>
            <a:r>
              <a:rPr lang="en-US" sz="1600" dirty="0" smtClean="0">
                <a:solidFill>
                  <a:schemeClr val="bg1">
                    <a:lumMod val="50000"/>
                  </a:schemeClr>
                </a:solidFill>
              </a:rPr>
              <a:t>profile </a:t>
            </a:r>
            <a:r>
              <a:rPr lang="en-US" sz="1600" dirty="0">
                <a:solidFill>
                  <a:schemeClr val="bg1">
                    <a:lumMod val="50000"/>
                  </a:schemeClr>
                </a:solidFill>
              </a:rPr>
              <a:t>45 </a:t>
            </a:r>
            <a:r>
              <a:rPr lang="en-US" sz="1600" dirty="0" smtClean="0">
                <a:solidFill>
                  <a:schemeClr val="bg1">
                    <a:lumMod val="50000"/>
                  </a:schemeClr>
                </a:solidFill>
              </a:rPr>
              <a:t>to create </a:t>
            </a:r>
            <a:r>
              <a:rPr lang="en-US" sz="1600" dirty="0">
                <a:solidFill>
                  <a:schemeClr val="bg1">
                    <a:lumMod val="50000"/>
                  </a:schemeClr>
                </a:solidFill>
              </a:rPr>
              <a:t>a </a:t>
            </a:r>
            <a:r>
              <a:rPr lang="en-US" sz="1600" dirty="0" smtClean="0">
                <a:solidFill>
                  <a:schemeClr val="bg1">
                    <a:lumMod val="50000"/>
                  </a:schemeClr>
                </a:solidFill>
              </a:rPr>
              <a:t>gene regulatory </a:t>
            </a:r>
            <a:r>
              <a:rPr lang="en-US" sz="1600" dirty="0" smtClean="0">
                <a:solidFill>
                  <a:schemeClr val="bg1">
                    <a:lumMod val="50000"/>
                  </a:schemeClr>
                </a:solidFill>
              </a:rPr>
              <a:t>network</a:t>
            </a:r>
            <a:endParaRPr lang="en-US" sz="1600" dirty="0" smtClean="0">
              <a:solidFill>
                <a:schemeClr val="bg1">
                  <a:lumMod val="50000"/>
                </a:schemeClr>
              </a:solidFill>
            </a:endParaRPr>
          </a:p>
          <a:p>
            <a:pPr lvl="1"/>
            <a:r>
              <a:rPr lang="en-US" sz="1600" dirty="0" smtClean="0">
                <a:solidFill>
                  <a:schemeClr val="bg1">
                    <a:lumMod val="50000"/>
                  </a:schemeClr>
                </a:solidFill>
              </a:rPr>
              <a:t>Statistical </a:t>
            </a:r>
            <a:r>
              <a:rPr lang="en-US" sz="1600" dirty="0">
                <a:solidFill>
                  <a:schemeClr val="bg1">
                    <a:lumMod val="50000"/>
                  </a:schemeClr>
                </a:solidFill>
              </a:rPr>
              <a:t>Analysis: </a:t>
            </a:r>
            <a:r>
              <a:rPr lang="en-US" sz="1600" dirty="0" smtClean="0">
                <a:solidFill>
                  <a:schemeClr val="bg1">
                    <a:lumMod val="50000"/>
                  </a:schemeClr>
                </a:solidFill>
              </a:rPr>
              <a:t>p</a:t>
            </a:r>
            <a:r>
              <a:rPr lang="en-US" sz="1600" dirty="0">
                <a:solidFill>
                  <a:schemeClr val="bg1">
                    <a:lumMod val="50000"/>
                  </a:schemeClr>
                </a:solidFill>
              </a:rPr>
              <a:t>-values, </a:t>
            </a:r>
            <a:r>
              <a:rPr lang="en-US" sz="1600" dirty="0" err="1">
                <a:solidFill>
                  <a:schemeClr val="bg1">
                    <a:lumMod val="50000"/>
                  </a:schemeClr>
                </a:solidFill>
              </a:rPr>
              <a:t>Bonferroni</a:t>
            </a:r>
            <a:r>
              <a:rPr lang="en-US" sz="1600" dirty="0">
                <a:solidFill>
                  <a:schemeClr val="bg1">
                    <a:lumMod val="50000"/>
                  </a:schemeClr>
                </a:solidFill>
              </a:rPr>
              <a:t>, B-H tests</a:t>
            </a:r>
          </a:p>
          <a:p>
            <a:pPr lvl="1"/>
            <a:r>
              <a:rPr lang="en-US" sz="1600" dirty="0">
                <a:solidFill>
                  <a:schemeClr val="bg1">
                    <a:lumMod val="50000"/>
                  </a:schemeClr>
                </a:solidFill>
              </a:rPr>
              <a:t>Clustering and Gene Oncology Analysis with </a:t>
            </a:r>
            <a:r>
              <a:rPr lang="en-US" sz="1600" dirty="0" smtClean="0">
                <a:solidFill>
                  <a:schemeClr val="bg1">
                    <a:lumMod val="50000"/>
                  </a:schemeClr>
                </a:solidFill>
              </a:rPr>
              <a:t>STEM: STEM analysis, GO terms, </a:t>
            </a:r>
            <a:r>
              <a:rPr lang="en-US" sz="1600" dirty="0">
                <a:solidFill>
                  <a:schemeClr val="bg1">
                    <a:lumMod val="50000"/>
                  </a:schemeClr>
                </a:solidFill>
              </a:rPr>
              <a:t>significant </a:t>
            </a:r>
            <a:r>
              <a:rPr lang="en-US" sz="1600" dirty="0" smtClean="0">
                <a:solidFill>
                  <a:schemeClr val="bg1">
                    <a:lumMod val="50000"/>
                  </a:schemeClr>
                </a:solidFill>
              </a:rPr>
              <a:t>profiles</a:t>
            </a:r>
          </a:p>
          <a:p>
            <a:r>
              <a:rPr lang="en-US" sz="1600" dirty="0"/>
              <a:t>Use YEASTRACT and </a:t>
            </a:r>
            <a:r>
              <a:rPr lang="en-US" sz="1600" dirty="0" err="1"/>
              <a:t>GRNsight</a:t>
            </a:r>
            <a:r>
              <a:rPr lang="en-US" sz="1600" dirty="0"/>
              <a:t> to determine which transcription factors regulate a cluster of genes and that “ONLY DNA binding” should be pursued further </a:t>
            </a:r>
          </a:p>
          <a:p>
            <a:r>
              <a:rPr lang="en-US" sz="1600" dirty="0" smtClean="0">
                <a:solidFill>
                  <a:srgbClr val="7F7F7F"/>
                </a:solidFill>
              </a:rPr>
              <a:t>Run </a:t>
            </a:r>
            <a:r>
              <a:rPr lang="en-US" sz="1600" dirty="0">
                <a:solidFill>
                  <a:srgbClr val="7F7F7F"/>
                </a:solidFill>
              </a:rPr>
              <a:t>model one where the threshold parameters b are not estimated and one where they are estimated </a:t>
            </a:r>
            <a:endParaRPr lang="en-US" sz="1600" dirty="0" smtClean="0">
              <a:solidFill>
                <a:srgbClr val="7F7F7F"/>
              </a:solidFill>
            </a:endParaRPr>
          </a:p>
          <a:p>
            <a:r>
              <a:rPr lang="el-GR" sz="1600" dirty="0">
                <a:solidFill>
                  <a:srgbClr val="7F7F7F"/>
                </a:solidFill>
              </a:rPr>
              <a:t>Δ</a:t>
            </a:r>
            <a:r>
              <a:rPr lang="en-US" sz="1600" dirty="0">
                <a:solidFill>
                  <a:srgbClr val="7F7F7F"/>
                </a:solidFill>
              </a:rPr>
              <a:t>GLN3</a:t>
            </a:r>
            <a:r>
              <a:rPr lang="en-US" sz="1600" i="1" dirty="0">
                <a:solidFill>
                  <a:srgbClr val="7F7F7F"/>
                </a:solidFill>
              </a:rPr>
              <a:t> </a:t>
            </a:r>
            <a:r>
              <a:rPr lang="en-US" sz="1600" dirty="0" smtClean="0">
                <a:solidFill>
                  <a:srgbClr val="7F7F7F"/>
                </a:solidFill>
              </a:rPr>
              <a:t>exhibits no meaningful control </a:t>
            </a:r>
            <a:r>
              <a:rPr lang="en-US" sz="1600" dirty="0">
                <a:solidFill>
                  <a:srgbClr val="7F7F7F"/>
                </a:solidFill>
              </a:rPr>
              <a:t>of </a:t>
            </a:r>
            <a:r>
              <a:rPr lang="en-US" sz="1600" dirty="0" smtClean="0">
                <a:solidFill>
                  <a:srgbClr val="7F7F7F"/>
                </a:solidFill>
              </a:rPr>
              <a:t>cold shock response, other more connected genes should be studied. </a:t>
            </a:r>
            <a:endParaRPr lang="en-US" sz="1600" dirty="0" smtClean="0">
              <a:solidFill>
                <a:srgbClr val="7F7F7F"/>
              </a:solidFill>
            </a:endParaRPr>
          </a:p>
        </p:txBody>
      </p:sp>
    </p:spTree>
    <p:extLst>
      <p:ext uri="{BB962C8B-B14F-4D97-AF65-F5344CB8AC3E}">
        <p14:creationId xmlns:p14="http://schemas.microsoft.com/office/powerpoint/2010/main" val="31112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457200" y="274638"/>
            <a:ext cx="8229600" cy="1143001"/>
          </a:xfrm>
          <a:prstGeom prst="rect">
            <a:avLst/>
          </a:prstGeom>
        </p:spPr>
        <p:txBody>
          <a:bodyPr>
            <a:normAutofit fontScale="90000"/>
          </a:bodyPr>
          <a:lstStyle>
            <a:lvl1pPr defTabSz="832104">
              <a:defRPr sz="3549"/>
            </a:lvl1pPr>
          </a:lstStyle>
          <a:p>
            <a:pPr lvl="0">
              <a:defRPr sz="1800"/>
            </a:pPr>
            <a:r>
              <a:rPr sz="3549" dirty="0" smtClean="0"/>
              <a:t>GRNSight Only DNA Binding Degree</a:t>
            </a:r>
            <a:r>
              <a:rPr lang="en-US" sz="3549" dirty="0" smtClean="0"/>
              <a:t> Had a Managable Gene Regulatory Network</a:t>
            </a:r>
            <a:endParaRPr sz="3549" dirty="0"/>
          </a:p>
        </p:txBody>
      </p:sp>
      <p:pic>
        <p:nvPicPr>
          <p:cNvPr id="3" name="Picture 2" descr="Screen Shot 2015-05-06 at 6.48.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446256"/>
            <a:ext cx="2472452" cy="5410200"/>
          </a:xfrm>
          <a:prstGeom prst="rect">
            <a:avLst/>
          </a:prstGeom>
        </p:spPr>
      </p:pic>
      <p:sp>
        <p:nvSpPr>
          <p:cNvPr id="10" name="Content Placeholder 4"/>
          <p:cNvSpPr>
            <a:spLocks noGrp="1"/>
          </p:cNvSpPr>
          <p:nvPr>
            <p:ph idx="1"/>
          </p:nvPr>
        </p:nvSpPr>
        <p:spPr>
          <a:xfrm>
            <a:off x="2743200" y="1600200"/>
            <a:ext cx="5334000" cy="4267200"/>
          </a:xfrm>
        </p:spPr>
        <p:txBody>
          <a:bodyPr>
            <a:noAutofit/>
          </a:bodyPr>
          <a:lstStyle/>
          <a:p>
            <a:pPr lvl="1"/>
            <a:r>
              <a:rPr lang="en-US" dirty="0" smtClean="0"/>
              <a:t>“</a:t>
            </a:r>
            <a:r>
              <a:rPr lang="en-US" dirty="0"/>
              <a:t>DNA binding AND expression evidence” required there to be both DNA binding and expression evidence present, there was the least amount of connections shown by the </a:t>
            </a:r>
            <a:r>
              <a:rPr lang="en-US" dirty="0" err="1"/>
              <a:t>GRNsight</a:t>
            </a:r>
            <a:r>
              <a:rPr lang="en-US" dirty="0"/>
              <a:t> maps. </a:t>
            </a:r>
            <a:endParaRPr lang="en-US" dirty="0" smtClean="0"/>
          </a:p>
          <a:p>
            <a:pPr lvl="2"/>
            <a:r>
              <a:rPr lang="en-US" dirty="0"/>
              <a:t>T</a:t>
            </a:r>
            <a:r>
              <a:rPr lang="en-US" dirty="0" smtClean="0"/>
              <a:t>here </a:t>
            </a:r>
            <a:r>
              <a:rPr lang="en-US" dirty="0"/>
              <a:t>were not 15-30 transcription factors </a:t>
            </a:r>
            <a:r>
              <a:rPr lang="en-US" dirty="0" smtClean="0"/>
              <a:t>present</a:t>
            </a:r>
            <a:endParaRPr lang="en-US" dirty="0"/>
          </a:p>
          <a:p>
            <a:pPr lvl="1"/>
            <a:r>
              <a:rPr lang="en-US" dirty="0" smtClean="0"/>
              <a:t>“</a:t>
            </a:r>
            <a:r>
              <a:rPr lang="en-US" dirty="0"/>
              <a:t>DNA binding PLUS expression evidence” only required there </a:t>
            </a:r>
            <a:r>
              <a:rPr lang="en-US" dirty="0" smtClean="0"/>
              <a:t>to be </a:t>
            </a:r>
            <a:r>
              <a:rPr lang="en-US" dirty="0"/>
              <a:t>DNA binding or expression evidence present, there was the most amount of connections shown by the </a:t>
            </a:r>
            <a:r>
              <a:rPr lang="en-US" dirty="0" err="1"/>
              <a:t>GRNsight</a:t>
            </a:r>
            <a:r>
              <a:rPr lang="en-US" dirty="0"/>
              <a:t> </a:t>
            </a:r>
            <a:r>
              <a:rPr lang="en-US" dirty="0" smtClean="0"/>
              <a:t>maps</a:t>
            </a:r>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457200" y="274638"/>
            <a:ext cx="8229600" cy="1143001"/>
          </a:xfrm>
          <a:prstGeom prst="rect">
            <a:avLst/>
          </a:prstGeom>
        </p:spPr>
        <p:txBody>
          <a:bodyPr/>
          <a:lstStyle>
            <a:lvl1pPr defTabSz="896111">
              <a:defRPr sz="4312"/>
            </a:lvl1pPr>
          </a:lstStyle>
          <a:p>
            <a:pPr>
              <a:defRPr sz="1800"/>
            </a:pPr>
            <a:r>
              <a:rPr sz="3200" dirty="0" smtClean="0"/>
              <a:t>GRNSight</a:t>
            </a:r>
            <a:r>
              <a:rPr lang="en-US" sz="3200" dirty="0"/>
              <a:t> DNA only binding had the </a:t>
            </a:r>
            <a:r>
              <a:rPr lang="en-US" sz="3200" dirty="0" smtClean="0"/>
              <a:t>optimal number </a:t>
            </a:r>
            <a:r>
              <a:rPr lang="en-US" sz="3200" dirty="0"/>
              <a:t>of </a:t>
            </a:r>
            <a:r>
              <a:rPr lang="en-US" sz="3200" dirty="0" smtClean="0"/>
              <a:t>edges</a:t>
            </a:r>
            <a:endParaRPr sz="3200" dirty="0"/>
          </a:p>
        </p:txBody>
      </p:sp>
      <p:pic>
        <p:nvPicPr>
          <p:cNvPr id="3" name="Picture 2" descr="Screen Shot 2015-05-06 at 6.48.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71600"/>
            <a:ext cx="2590800" cy="5270939"/>
          </a:xfrm>
          <a:prstGeom prst="rect">
            <a:avLst/>
          </a:prstGeom>
        </p:spPr>
      </p:pic>
      <p:sp>
        <p:nvSpPr>
          <p:cNvPr id="9" name="Content Placeholder 4"/>
          <p:cNvSpPr txBox="1">
            <a:spLocks/>
          </p:cNvSpPr>
          <p:nvPr/>
        </p:nvSpPr>
        <p:spPr>
          <a:xfrm>
            <a:off x="2438400" y="1447800"/>
            <a:ext cx="6172200" cy="48006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r>
              <a:rPr lang="en-US" sz="1800" dirty="0" smtClean="0"/>
              <a:t>“DNA binding PLUS expression evidence” 185 edges</a:t>
            </a:r>
          </a:p>
          <a:p>
            <a:pPr lvl="1"/>
            <a:r>
              <a:rPr lang="en-US" sz="1800" dirty="0" smtClean="0"/>
              <a:t>“DNA binding AND expression evidence” 7 edges </a:t>
            </a:r>
          </a:p>
          <a:p>
            <a:pPr lvl="1"/>
            <a:r>
              <a:rPr lang="en-US" sz="1800" dirty="0" smtClean="0"/>
              <a:t>“Only DNA binding evidence” 51 edges</a:t>
            </a:r>
          </a:p>
          <a:p>
            <a:pPr lvl="1"/>
            <a:r>
              <a:rPr lang="en-US" sz="1800" dirty="0" smtClean="0"/>
              <a:t>The frequency distribution for “DNA binding AND expression evidence” had very little data, so it is difficult to come to conclusions. </a:t>
            </a:r>
          </a:p>
          <a:p>
            <a:pPr lvl="1"/>
            <a:r>
              <a:rPr lang="en-US" sz="1800" dirty="0" smtClean="0"/>
              <a:t>The distribution for “DNA binding PLUS expression evidence” was roughly bell-shaped, with the most frequent number being 7. </a:t>
            </a:r>
          </a:p>
          <a:p>
            <a:pPr lvl="1"/>
            <a:r>
              <a:rPr lang="en-US" sz="1800" dirty="0" smtClean="0"/>
              <a:t>“DNA binding AND expression evidence” had a skewed right plot with it being most common to have a low number of connections.</a:t>
            </a:r>
          </a:p>
          <a:p>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GRNSight</a:t>
            </a:r>
            <a:r>
              <a:rPr lang="en-US" sz="3200" dirty="0"/>
              <a:t> </a:t>
            </a:r>
            <a:r>
              <a:rPr lang="en-US" sz="3200" dirty="0" smtClean="0"/>
              <a:t>“Only </a:t>
            </a:r>
            <a:r>
              <a:rPr lang="en-US" sz="3200" dirty="0"/>
              <a:t>DNA </a:t>
            </a:r>
            <a:r>
              <a:rPr lang="en-US" sz="3200" dirty="0" smtClean="0"/>
              <a:t>Binding” Had </a:t>
            </a:r>
            <a:r>
              <a:rPr lang="en-US" sz="3200" dirty="0"/>
              <a:t>Optimal </a:t>
            </a:r>
            <a:r>
              <a:rPr lang="en-US" sz="3200" dirty="0" smtClean="0"/>
              <a:t>Edges </a:t>
            </a:r>
            <a:r>
              <a:rPr lang="en-US" sz="3200" dirty="0"/>
              <a:t>a gene regulatory network </a:t>
            </a:r>
          </a:p>
        </p:txBody>
      </p:sp>
      <p:sp>
        <p:nvSpPr>
          <p:cNvPr id="5" name="Content Placeholder 4"/>
          <p:cNvSpPr>
            <a:spLocks noGrp="1"/>
          </p:cNvSpPr>
          <p:nvPr>
            <p:ph idx="1"/>
          </p:nvPr>
        </p:nvSpPr>
        <p:spPr>
          <a:xfrm>
            <a:off x="4724400" y="2286000"/>
            <a:ext cx="3352800" cy="3276600"/>
          </a:xfrm>
        </p:spPr>
        <p:txBody>
          <a:bodyPr/>
          <a:lstStyle/>
          <a:p>
            <a:pPr marL="114300" lvl="1" indent="0">
              <a:buClr>
                <a:schemeClr val="accent1"/>
              </a:buClr>
              <a:buNone/>
            </a:pPr>
            <a:r>
              <a:rPr lang="en-US" dirty="0" smtClean="0"/>
              <a:t>The </a:t>
            </a:r>
            <a:r>
              <a:rPr lang="en-US" dirty="0"/>
              <a:t>desired amount of edges was 40-60, so the “Only DNA binding evidence” was the most optimal for further </a:t>
            </a:r>
            <a:r>
              <a:rPr lang="en-US" dirty="0" smtClean="0"/>
              <a:t>study </a:t>
            </a:r>
            <a:endParaRPr lang="en-US" dirty="0"/>
          </a:p>
          <a:p>
            <a:endParaRPr lang="en-US" dirty="0"/>
          </a:p>
        </p:txBody>
      </p:sp>
      <p:pic>
        <p:nvPicPr>
          <p:cNvPr id="6" name="Picture 5" descr="Screen Shot 2015-05-06 at 5.35.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3999"/>
            <a:ext cx="4648200" cy="4450727"/>
          </a:xfrm>
          <a:prstGeom prst="rect">
            <a:avLst/>
          </a:prstGeom>
        </p:spPr>
      </p:pic>
    </p:spTree>
    <p:extLst>
      <p:ext uri="{BB962C8B-B14F-4D97-AF65-F5344CB8AC3E}">
        <p14:creationId xmlns:p14="http://schemas.microsoft.com/office/powerpoint/2010/main" val="263344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Understand the Effect of Deleting gene, </a:t>
            </a:r>
            <a:r>
              <a:rPr lang="en-US" sz="3200" dirty="0" smtClean="0">
                <a:solidFill>
                  <a:srgbClr val="000090"/>
                </a:solidFill>
              </a:rPr>
              <a:t>ΔGLN3, on the Cell’s Cold Shock Response </a:t>
            </a:r>
            <a:endParaRPr lang="en-US" sz="3200" dirty="0"/>
          </a:p>
        </p:txBody>
      </p:sp>
      <p:sp>
        <p:nvSpPr>
          <p:cNvPr id="3" name="Content Placeholder 2"/>
          <p:cNvSpPr>
            <a:spLocks noGrp="1"/>
          </p:cNvSpPr>
          <p:nvPr>
            <p:ph idx="1"/>
          </p:nvPr>
        </p:nvSpPr>
        <p:spPr>
          <a:xfrm>
            <a:off x="457200" y="1447800"/>
            <a:ext cx="7620000" cy="4953000"/>
          </a:xfrm>
        </p:spPr>
        <p:txBody>
          <a:bodyPr>
            <a:noAutofit/>
          </a:bodyPr>
          <a:lstStyle/>
          <a:p>
            <a:r>
              <a:rPr lang="en-US" sz="1600" dirty="0">
                <a:solidFill>
                  <a:srgbClr val="7F7F7F"/>
                </a:solidFill>
              </a:rPr>
              <a:t>What </a:t>
            </a:r>
            <a:r>
              <a:rPr lang="en-US" sz="1600" dirty="0" smtClean="0">
                <a:solidFill>
                  <a:srgbClr val="7F7F7F"/>
                </a:solidFill>
              </a:rPr>
              <a:t>transcription factors </a:t>
            </a:r>
            <a:r>
              <a:rPr lang="en-US" sz="1600" dirty="0">
                <a:solidFill>
                  <a:srgbClr val="7F7F7F"/>
                </a:solidFill>
              </a:rPr>
              <a:t>in </a:t>
            </a:r>
            <a:r>
              <a:rPr lang="en-US" sz="1600" i="1" dirty="0">
                <a:solidFill>
                  <a:srgbClr val="7F7F7F"/>
                </a:solidFill>
              </a:rPr>
              <a:t>S. </a:t>
            </a:r>
            <a:r>
              <a:rPr lang="en-US" sz="1600" i="1" dirty="0" err="1">
                <a:solidFill>
                  <a:srgbClr val="7F7F7F"/>
                </a:solidFill>
              </a:rPr>
              <a:t>cerevisiae</a:t>
            </a:r>
            <a:r>
              <a:rPr lang="en-US" sz="1600" dirty="0">
                <a:solidFill>
                  <a:srgbClr val="7F7F7F"/>
                </a:solidFill>
              </a:rPr>
              <a:t> </a:t>
            </a:r>
            <a:r>
              <a:rPr lang="en-US" sz="1600" dirty="0" smtClean="0">
                <a:solidFill>
                  <a:srgbClr val="7F7F7F"/>
                </a:solidFill>
              </a:rPr>
              <a:t>control </a:t>
            </a:r>
            <a:r>
              <a:rPr lang="en-US" sz="1600" dirty="0">
                <a:solidFill>
                  <a:srgbClr val="7F7F7F"/>
                </a:solidFill>
              </a:rPr>
              <a:t>the </a:t>
            </a:r>
            <a:r>
              <a:rPr lang="en-US" sz="1600" dirty="0" smtClean="0">
                <a:solidFill>
                  <a:srgbClr val="7F7F7F"/>
                </a:solidFill>
              </a:rPr>
              <a:t>cold shock response responsible for maintaining homeostasis?</a:t>
            </a:r>
          </a:p>
          <a:p>
            <a:pPr lvl="1"/>
            <a:r>
              <a:rPr lang="en-US" sz="1600" dirty="0" smtClean="0">
                <a:solidFill>
                  <a:srgbClr val="7F7F7F"/>
                </a:solidFill>
              </a:rPr>
              <a:t>Discuss the importance of cold </a:t>
            </a:r>
            <a:r>
              <a:rPr lang="en-US" sz="1600" dirty="0" smtClean="0">
                <a:solidFill>
                  <a:srgbClr val="7F7F7F"/>
                </a:solidFill>
              </a:rPr>
              <a:t>shock, microarray analysis, </a:t>
            </a:r>
            <a:r>
              <a:rPr lang="en-US" sz="1600" dirty="0">
                <a:solidFill>
                  <a:srgbClr val="7F7F7F"/>
                </a:solidFill>
              </a:rPr>
              <a:t>ΔGLN3</a:t>
            </a:r>
            <a:endParaRPr lang="en-US" sz="1600" dirty="0" smtClean="0">
              <a:solidFill>
                <a:srgbClr val="7F7F7F"/>
              </a:solidFill>
            </a:endParaRPr>
          </a:p>
          <a:p>
            <a:pPr lvl="1"/>
            <a:r>
              <a:rPr lang="en-US" sz="1600" dirty="0" smtClean="0">
                <a:solidFill>
                  <a:srgbClr val="7F7F7F"/>
                </a:solidFill>
              </a:rPr>
              <a:t>Statistical analysis leading to profile selection </a:t>
            </a:r>
          </a:p>
          <a:p>
            <a:r>
              <a:rPr lang="en-US" sz="1600" dirty="0">
                <a:solidFill>
                  <a:srgbClr val="7F7F7F"/>
                </a:solidFill>
              </a:rPr>
              <a:t>Choosing </a:t>
            </a:r>
            <a:r>
              <a:rPr lang="en-US" sz="1600" dirty="0" smtClean="0">
                <a:solidFill>
                  <a:srgbClr val="7F7F7F"/>
                </a:solidFill>
              </a:rPr>
              <a:t>profile </a:t>
            </a:r>
            <a:r>
              <a:rPr lang="en-US" sz="1600" dirty="0">
                <a:solidFill>
                  <a:srgbClr val="7F7F7F"/>
                </a:solidFill>
              </a:rPr>
              <a:t>45 </a:t>
            </a:r>
            <a:r>
              <a:rPr lang="en-US" sz="1600" dirty="0" smtClean="0">
                <a:solidFill>
                  <a:srgbClr val="7F7F7F"/>
                </a:solidFill>
              </a:rPr>
              <a:t>to create </a:t>
            </a:r>
            <a:r>
              <a:rPr lang="en-US" sz="1600" dirty="0">
                <a:solidFill>
                  <a:srgbClr val="7F7F7F"/>
                </a:solidFill>
              </a:rPr>
              <a:t>a </a:t>
            </a:r>
            <a:r>
              <a:rPr lang="en-US" sz="1600" dirty="0" smtClean="0">
                <a:solidFill>
                  <a:srgbClr val="7F7F7F"/>
                </a:solidFill>
              </a:rPr>
              <a:t>gene regulatory </a:t>
            </a:r>
            <a:r>
              <a:rPr lang="en-US" sz="1600" dirty="0" smtClean="0">
                <a:solidFill>
                  <a:srgbClr val="7F7F7F"/>
                </a:solidFill>
              </a:rPr>
              <a:t>network</a:t>
            </a:r>
            <a:endParaRPr lang="en-US" sz="1600" dirty="0" smtClean="0">
              <a:solidFill>
                <a:srgbClr val="7F7F7F"/>
              </a:solidFill>
            </a:endParaRPr>
          </a:p>
          <a:p>
            <a:pPr lvl="1"/>
            <a:r>
              <a:rPr lang="en-US" sz="1600" dirty="0" smtClean="0">
                <a:solidFill>
                  <a:srgbClr val="7F7F7F"/>
                </a:solidFill>
              </a:rPr>
              <a:t>Statistical </a:t>
            </a:r>
            <a:r>
              <a:rPr lang="en-US" sz="1600" dirty="0">
                <a:solidFill>
                  <a:srgbClr val="7F7F7F"/>
                </a:solidFill>
              </a:rPr>
              <a:t>Analysis: </a:t>
            </a:r>
            <a:r>
              <a:rPr lang="en-US" sz="1600" dirty="0" smtClean="0">
                <a:solidFill>
                  <a:srgbClr val="7F7F7F"/>
                </a:solidFill>
              </a:rPr>
              <a:t>p</a:t>
            </a:r>
            <a:r>
              <a:rPr lang="en-US" sz="1600" dirty="0">
                <a:solidFill>
                  <a:srgbClr val="7F7F7F"/>
                </a:solidFill>
              </a:rPr>
              <a:t>-values, </a:t>
            </a:r>
            <a:r>
              <a:rPr lang="en-US" sz="1600" dirty="0" err="1">
                <a:solidFill>
                  <a:srgbClr val="7F7F7F"/>
                </a:solidFill>
              </a:rPr>
              <a:t>Bonferroni</a:t>
            </a:r>
            <a:r>
              <a:rPr lang="en-US" sz="1600" dirty="0">
                <a:solidFill>
                  <a:srgbClr val="7F7F7F"/>
                </a:solidFill>
              </a:rPr>
              <a:t>, B-H tests</a:t>
            </a:r>
          </a:p>
          <a:p>
            <a:pPr lvl="1"/>
            <a:r>
              <a:rPr lang="en-US" sz="1600" dirty="0">
                <a:solidFill>
                  <a:srgbClr val="7F7F7F"/>
                </a:solidFill>
              </a:rPr>
              <a:t>Clustering and Gene Oncology Analysis with </a:t>
            </a:r>
            <a:r>
              <a:rPr lang="en-US" sz="1600" dirty="0" smtClean="0">
                <a:solidFill>
                  <a:srgbClr val="7F7F7F"/>
                </a:solidFill>
              </a:rPr>
              <a:t>STEM: STEM analysis, GO terms, </a:t>
            </a:r>
            <a:r>
              <a:rPr lang="en-US" sz="1600" dirty="0">
                <a:solidFill>
                  <a:srgbClr val="7F7F7F"/>
                </a:solidFill>
              </a:rPr>
              <a:t>significant </a:t>
            </a:r>
            <a:r>
              <a:rPr lang="en-US" sz="1600" dirty="0" smtClean="0">
                <a:solidFill>
                  <a:srgbClr val="7F7F7F"/>
                </a:solidFill>
              </a:rPr>
              <a:t>profiles</a:t>
            </a:r>
          </a:p>
          <a:p>
            <a:r>
              <a:rPr lang="en-US" sz="1600" dirty="0">
                <a:solidFill>
                  <a:srgbClr val="7F7F7F"/>
                </a:solidFill>
              </a:rPr>
              <a:t>Use YEASTRACT and </a:t>
            </a:r>
            <a:r>
              <a:rPr lang="en-US" sz="1600" dirty="0" err="1">
                <a:solidFill>
                  <a:srgbClr val="7F7F7F"/>
                </a:solidFill>
              </a:rPr>
              <a:t>GRNsight</a:t>
            </a:r>
            <a:r>
              <a:rPr lang="en-US" sz="1600" dirty="0">
                <a:solidFill>
                  <a:srgbClr val="7F7F7F"/>
                </a:solidFill>
              </a:rPr>
              <a:t> to determine which transcription factors regulate a cluster of genes and that “ONLY DNA binding” should be pursued further </a:t>
            </a:r>
          </a:p>
          <a:p>
            <a:r>
              <a:rPr lang="en-US" sz="1600" dirty="0" smtClean="0"/>
              <a:t>Run </a:t>
            </a:r>
            <a:r>
              <a:rPr lang="en-US" sz="1600" dirty="0"/>
              <a:t>model one where the threshold parameters b are not estimated and one where they are estimated </a:t>
            </a:r>
            <a:endParaRPr lang="en-US" sz="1600" dirty="0" smtClean="0"/>
          </a:p>
          <a:p>
            <a:r>
              <a:rPr lang="el-GR" sz="1600" dirty="0">
                <a:solidFill>
                  <a:srgbClr val="7F7F7F"/>
                </a:solidFill>
              </a:rPr>
              <a:t>Δ</a:t>
            </a:r>
            <a:r>
              <a:rPr lang="en-US" sz="1600" dirty="0">
                <a:solidFill>
                  <a:srgbClr val="7F7F7F"/>
                </a:solidFill>
              </a:rPr>
              <a:t>GLN3</a:t>
            </a:r>
            <a:r>
              <a:rPr lang="en-US" sz="1600" i="1" dirty="0">
                <a:solidFill>
                  <a:srgbClr val="7F7F7F"/>
                </a:solidFill>
              </a:rPr>
              <a:t> </a:t>
            </a:r>
            <a:r>
              <a:rPr lang="en-US" sz="1600" dirty="0" smtClean="0">
                <a:solidFill>
                  <a:srgbClr val="7F7F7F"/>
                </a:solidFill>
              </a:rPr>
              <a:t>exhibits no meaningful control </a:t>
            </a:r>
            <a:r>
              <a:rPr lang="en-US" sz="1600" dirty="0">
                <a:solidFill>
                  <a:srgbClr val="7F7F7F"/>
                </a:solidFill>
              </a:rPr>
              <a:t>of </a:t>
            </a:r>
            <a:r>
              <a:rPr lang="en-US" sz="1600" dirty="0" smtClean="0">
                <a:solidFill>
                  <a:srgbClr val="7F7F7F"/>
                </a:solidFill>
              </a:rPr>
              <a:t>cold shock response, other more connected genes should be studied. </a:t>
            </a:r>
            <a:endParaRPr lang="en-US" sz="1600" dirty="0" smtClean="0">
              <a:solidFill>
                <a:srgbClr val="7F7F7F"/>
              </a:solidFill>
            </a:endParaRPr>
          </a:p>
        </p:txBody>
      </p:sp>
    </p:spTree>
    <p:extLst>
      <p:ext uri="{BB962C8B-B14F-4D97-AF65-F5344CB8AC3E}">
        <p14:creationId xmlns:p14="http://schemas.microsoft.com/office/powerpoint/2010/main" val="311121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457200" y="274638"/>
            <a:ext cx="8229600" cy="1143001"/>
          </a:xfrm>
          <a:prstGeom prst="rect">
            <a:avLst/>
          </a:prstGeom>
        </p:spPr>
        <p:txBody>
          <a:bodyPr lIns="0" tIns="0" rIns="0" bIns="0">
            <a:normAutofit fontScale="90000"/>
          </a:bodyPr>
          <a:lstStyle/>
          <a:p>
            <a:pPr lvl="0" defTabSz="795527">
              <a:defRPr sz="1800" spc="0">
                <a:solidFill>
                  <a:srgbClr val="000000"/>
                </a:solidFill>
              </a:defRPr>
            </a:pPr>
            <a:r>
              <a:rPr lang="en-US" sz="3300" spc="-100" dirty="0" smtClean="0">
                <a:solidFill>
                  <a:srgbClr val="073E87"/>
                </a:solidFill>
              </a:rPr>
              <a:t/>
            </a:r>
            <a:br>
              <a:rPr lang="en-US" sz="3300" spc="-100" dirty="0" smtClean="0">
                <a:solidFill>
                  <a:srgbClr val="073E87"/>
                </a:solidFill>
              </a:rPr>
            </a:br>
            <a:r>
              <a:rPr sz="3300" spc="-100" dirty="0" smtClean="0">
                <a:solidFill>
                  <a:srgbClr val="073E87"/>
                </a:solidFill>
              </a:rPr>
              <a:t>GLN3 </a:t>
            </a:r>
            <a:r>
              <a:rPr sz="3500" spc="-100" dirty="0"/>
              <a:t>(b=0 on the left, b=1 right)</a:t>
            </a:r>
            <a:br>
              <a:rPr sz="3500" spc="-100" dirty="0"/>
            </a:br>
            <a:endParaRPr sz="3500" spc="-100" dirty="0"/>
          </a:p>
        </p:txBody>
      </p:sp>
      <p:pic>
        <p:nvPicPr>
          <p:cNvPr id="126" name="image13.jpeg" descr="GLN3.jpg"/>
          <p:cNvPicPr/>
          <p:nvPr/>
        </p:nvPicPr>
        <p:blipFill>
          <a:blip r:embed="rId2">
            <a:extLst/>
          </a:blip>
          <a:stretch>
            <a:fillRect/>
          </a:stretch>
        </p:blipFill>
        <p:spPr>
          <a:xfrm>
            <a:off x="3429000" y="2133600"/>
            <a:ext cx="4724400" cy="3421063"/>
          </a:xfrm>
          <a:prstGeom prst="rect">
            <a:avLst/>
          </a:prstGeom>
          <a:ln w="12700">
            <a:miter lim="400000"/>
          </a:ln>
        </p:spPr>
      </p:pic>
      <p:pic>
        <p:nvPicPr>
          <p:cNvPr id="127" name="image14.jpeg"/>
          <p:cNvPicPr/>
          <p:nvPr/>
        </p:nvPicPr>
        <p:blipFill>
          <a:blip r:embed="rId3">
            <a:extLst/>
          </a:blip>
          <a:srcRect r="29058"/>
          <a:stretch>
            <a:fillRect/>
          </a:stretch>
        </p:blipFill>
        <p:spPr>
          <a:xfrm>
            <a:off x="95248" y="2186781"/>
            <a:ext cx="3283965" cy="3471863"/>
          </a:xfrm>
          <a:prstGeom prst="rect">
            <a:avLst/>
          </a:prstGeom>
          <a:ln w="12700">
            <a:miter lim="400000"/>
          </a:ln>
        </p:spPr>
      </p:pic>
    </p:spTree>
    <p:extLst>
      <p:ext uri="{BB962C8B-B14F-4D97-AF65-F5344CB8AC3E}">
        <p14:creationId xmlns:p14="http://schemas.microsoft.com/office/powerpoint/2010/main" val="2116147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lstStyle/>
          <a:p>
            <a:r>
              <a:rPr lang="en-US" sz="3200" dirty="0" smtClean="0"/>
              <a:t>The Wild Type and </a:t>
            </a:r>
            <a:r>
              <a:rPr lang="el-GR" sz="3200" dirty="0"/>
              <a:t>Δ</a:t>
            </a:r>
            <a:r>
              <a:rPr lang="en-US" sz="3200" dirty="0" smtClean="0"/>
              <a:t>GLN3 </a:t>
            </a:r>
            <a:r>
              <a:rPr lang="en-US" sz="3200" dirty="0"/>
              <a:t>S</a:t>
            </a:r>
            <a:r>
              <a:rPr lang="en-US" sz="3200" dirty="0" smtClean="0"/>
              <a:t>train </a:t>
            </a:r>
            <a:r>
              <a:rPr lang="en-US" sz="3200" dirty="0"/>
              <a:t>D</a:t>
            </a:r>
            <a:r>
              <a:rPr lang="en-US" sz="3200" dirty="0" smtClean="0"/>
              <a:t>iverge </a:t>
            </a:r>
            <a:r>
              <a:rPr lang="en-US" sz="3200" dirty="0"/>
              <a:t>D</a:t>
            </a:r>
            <a:r>
              <a:rPr lang="en-US" sz="3200" dirty="0" smtClean="0"/>
              <a:t>ramatically, But </a:t>
            </a:r>
            <a:r>
              <a:rPr lang="en-US" sz="3200" dirty="0"/>
              <a:t>the </a:t>
            </a:r>
            <a:r>
              <a:rPr lang="en-US" sz="3200" dirty="0" smtClean="0"/>
              <a:t>Model </a:t>
            </a:r>
            <a:r>
              <a:rPr lang="en-US" sz="3200" dirty="0"/>
              <a:t>D</a:t>
            </a:r>
            <a:r>
              <a:rPr lang="en-US" sz="3200" dirty="0" smtClean="0"/>
              <a:t>oes </a:t>
            </a:r>
            <a:r>
              <a:rPr lang="en-US" sz="3200" dirty="0"/>
              <a:t>N</a:t>
            </a:r>
            <a:r>
              <a:rPr lang="en-US" sz="3200" dirty="0" smtClean="0"/>
              <a:t>ot </a:t>
            </a:r>
            <a:r>
              <a:rPr lang="en-US" sz="3200" dirty="0"/>
              <a:t>and </a:t>
            </a:r>
            <a:r>
              <a:rPr lang="en-US" sz="3200" dirty="0" smtClean="0"/>
              <a:t>Therefore </a:t>
            </a:r>
            <a:r>
              <a:rPr lang="en-US" sz="3200" dirty="0"/>
              <a:t>D</a:t>
            </a:r>
            <a:r>
              <a:rPr lang="en-US" sz="3200" dirty="0" smtClean="0"/>
              <a:t>oes </a:t>
            </a:r>
            <a:r>
              <a:rPr lang="en-US" sz="3200" dirty="0"/>
              <a:t>N</a:t>
            </a:r>
            <a:r>
              <a:rPr lang="en-US" sz="3200" dirty="0" smtClean="0"/>
              <a:t>ot </a:t>
            </a:r>
            <a:r>
              <a:rPr lang="en-US" sz="3200" dirty="0"/>
              <a:t>F</a:t>
            </a:r>
            <a:r>
              <a:rPr lang="en-US" sz="3200" dirty="0" smtClean="0"/>
              <a:t>it </a:t>
            </a:r>
            <a:r>
              <a:rPr lang="en-US" sz="3200" dirty="0"/>
              <a:t>the </a:t>
            </a:r>
            <a:r>
              <a:rPr lang="en-US" sz="3200" dirty="0" smtClean="0"/>
              <a:t>Individual </a:t>
            </a:r>
            <a:r>
              <a:rPr lang="en-US" sz="3200" dirty="0"/>
              <a:t>S</a:t>
            </a:r>
            <a:r>
              <a:rPr lang="en-US" sz="3200" dirty="0" smtClean="0"/>
              <a:t>train Data Well </a:t>
            </a:r>
            <a:endParaRPr lang="en-US" sz="3200" dirty="0"/>
          </a:p>
        </p:txBody>
      </p:sp>
      <p:pic>
        <p:nvPicPr>
          <p:cNvPr id="6" name="Picture 5" descr="Screen Shot 2015-05-06 at 11.13.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343400"/>
            <a:ext cx="4724400" cy="2253713"/>
          </a:xfrm>
          <a:prstGeom prst="rect">
            <a:avLst/>
          </a:prstGeom>
        </p:spPr>
      </p:pic>
      <p:pic>
        <p:nvPicPr>
          <p:cNvPr id="8" name="Picture 7" descr="Screen Shot 2015-05-06 at 11.13.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133600"/>
            <a:ext cx="4933875" cy="2243371"/>
          </a:xfrm>
          <a:prstGeom prst="rect">
            <a:avLst/>
          </a:prstGeom>
        </p:spPr>
      </p:pic>
      <p:pic>
        <p:nvPicPr>
          <p:cNvPr id="10" name="Picture 9" descr="Screen Shot 2015-05-06 at 11.13.3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133600"/>
            <a:ext cx="4419600" cy="2103593"/>
          </a:xfrm>
          <a:prstGeom prst="rect">
            <a:avLst/>
          </a:prstGeom>
        </p:spPr>
      </p:pic>
      <p:pic>
        <p:nvPicPr>
          <p:cNvPr id="12" name="Picture 11" descr="Screen Shot 2015-05-06 at 11.13.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4343400"/>
            <a:ext cx="4724400" cy="2212509"/>
          </a:xfrm>
          <a:prstGeom prst="rect">
            <a:avLst/>
          </a:prstGeom>
        </p:spPr>
      </p:pic>
    </p:spTree>
    <p:extLst>
      <p:ext uri="{BB962C8B-B14F-4D97-AF65-F5344CB8AC3E}">
        <p14:creationId xmlns:p14="http://schemas.microsoft.com/office/powerpoint/2010/main" val="245015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Understand the Effect of Deleting gene, </a:t>
            </a:r>
            <a:r>
              <a:rPr lang="en-US" sz="3200" dirty="0" smtClean="0">
                <a:solidFill>
                  <a:srgbClr val="000090"/>
                </a:solidFill>
              </a:rPr>
              <a:t>ΔGLN3, on the Cell’s Cold Shock Response </a:t>
            </a:r>
            <a:endParaRPr lang="en-US" sz="3200" dirty="0"/>
          </a:p>
        </p:txBody>
      </p:sp>
      <p:sp>
        <p:nvSpPr>
          <p:cNvPr id="3" name="Content Placeholder 2"/>
          <p:cNvSpPr>
            <a:spLocks noGrp="1"/>
          </p:cNvSpPr>
          <p:nvPr>
            <p:ph idx="1"/>
          </p:nvPr>
        </p:nvSpPr>
        <p:spPr>
          <a:xfrm>
            <a:off x="457200" y="1447800"/>
            <a:ext cx="7620000" cy="4953000"/>
          </a:xfrm>
        </p:spPr>
        <p:txBody>
          <a:bodyPr>
            <a:noAutofit/>
          </a:bodyPr>
          <a:lstStyle/>
          <a:p>
            <a:r>
              <a:rPr lang="en-US" sz="1600" dirty="0"/>
              <a:t>What </a:t>
            </a:r>
            <a:r>
              <a:rPr lang="en-US" sz="1600" dirty="0" smtClean="0"/>
              <a:t>transcription factors </a:t>
            </a:r>
            <a:r>
              <a:rPr lang="en-US" sz="1600" dirty="0"/>
              <a:t>in </a:t>
            </a:r>
            <a:r>
              <a:rPr lang="en-US" sz="1600" i="1" dirty="0"/>
              <a:t>S. </a:t>
            </a:r>
            <a:r>
              <a:rPr lang="en-US" sz="1600" i="1" dirty="0" err="1"/>
              <a:t>cerevisiae</a:t>
            </a:r>
            <a:r>
              <a:rPr lang="en-US" sz="1600" dirty="0"/>
              <a:t> </a:t>
            </a:r>
            <a:r>
              <a:rPr lang="en-US" sz="1600" dirty="0" smtClean="0"/>
              <a:t>control </a:t>
            </a:r>
            <a:r>
              <a:rPr lang="en-US" sz="1600" dirty="0"/>
              <a:t>the </a:t>
            </a:r>
            <a:r>
              <a:rPr lang="en-US" sz="1600" dirty="0" smtClean="0"/>
              <a:t>cold shock response responsible for maintaining homeostasis?</a:t>
            </a:r>
          </a:p>
          <a:p>
            <a:pPr lvl="1"/>
            <a:r>
              <a:rPr lang="en-US" sz="1600" dirty="0" smtClean="0"/>
              <a:t>Discuss the importance of cold </a:t>
            </a:r>
            <a:r>
              <a:rPr lang="en-US" sz="1600" dirty="0" smtClean="0"/>
              <a:t>shock, microarray analysis</a:t>
            </a:r>
            <a:r>
              <a:rPr lang="en-US" sz="1600" dirty="0" smtClean="0">
                <a:solidFill>
                  <a:schemeClr val="tx1">
                    <a:lumMod val="95000"/>
                    <a:lumOff val="5000"/>
                  </a:schemeClr>
                </a:solidFill>
              </a:rPr>
              <a:t>, </a:t>
            </a:r>
            <a:r>
              <a:rPr lang="en-US" sz="1600" dirty="0">
                <a:solidFill>
                  <a:schemeClr val="tx1">
                    <a:lumMod val="95000"/>
                    <a:lumOff val="5000"/>
                  </a:schemeClr>
                </a:solidFill>
              </a:rPr>
              <a:t>ΔGLN3</a:t>
            </a:r>
            <a:endParaRPr lang="en-US" sz="1600" dirty="0" smtClean="0">
              <a:solidFill>
                <a:schemeClr val="tx1">
                  <a:lumMod val="95000"/>
                  <a:lumOff val="5000"/>
                </a:schemeClr>
              </a:solidFill>
            </a:endParaRPr>
          </a:p>
          <a:p>
            <a:pPr lvl="1"/>
            <a:r>
              <a:rPr lang="en-US" sz="1600" dirty="0" smtClean="0"/>
              <a:t>Statistical analysis leading to profile selection </a:t>
            </a:r>
          </a:p>
          <a:p>
            <a:r>
              <a:rPr lang="en-US" sz="1600" dirty="0"/>
              <a:t>Choosing </a:t>
            </a:r>
            <a:r>
              <a:rPr lang="en-US" sz="1600" dirty="0" smtClean="0"/>
              <a:t>profile </a:t>
            </a:r>
            <a:r>
              <a:rPr lang="en-US" sz="1600" dirty="0"/>
              <a:t>45 </a:t>
            </a:r>
            <a:r>
              <a:rPr lang="en-US" sz="1600" dirty="0" smtClean="0"/>
              <a:t>to create </a:t>
            </a:r>
            <a:r>
              <a:rPr lang="en-US" sz="1600" dirty="0"/>
              <a:t>a </a:t>
            </a:r>
            <a:r>
              <a:rPr lang="en-US" sz="1600" dirty="0" smtClean="0"/>
              <a:t>gene regulatory </a:t>
            </a:r>
            <a:r>
              <a:rPr lang="en-US" sz="1600" dirty="0" smtClean="0"/>
              <a:t>network</a:t>
            </a:r>
            <a:endParaRPr lang="en-US" sz="1600" dirty="0" smtClean="0"/>
          </a:p>
          <a:p>
            <a:pPr lvl="1"/>
            <a:r>
              <a:rPr lang="en-US" sz="1600" dirty="0" smtClean="0"/>
              <a:t>Statistical </a:t>
            </a:r>
            <a:r>
              <a:rPr lang="en-US" sz="1600" dirty="0"/>
              <a:t>Analysis: </a:t>
            </a:r>
            <a:r>
              <a:rPr lang="en-US" sz="1600" dirty="0" smtClean="0"/>
              <a:t>p</a:t>
            </a:r>
            <a:r>
              <a:rPr lang="en-US" sz="1600" dirty="0"/>
              <a:t>-values, </a:t>
            </a:r>
            <a:r>
              <a:rPr lang="en-US" sz="1600" dirty="0" err="1"/>
              <a:t>Bonferroni</a:t>
            </a:r>
            <a:r>
              <a:rPr lang="en-US" sz="1600" dirty="0"/>
              <a:t>, B-H tests</a:t>
            </a:r>
          </a:p>
          <a:p>
            <a:pPr lvl="1"/>
            <a:r>
              <a:rPr lang="en-US" sz="1600" dirty="0"/>
              <a:t>Clustering and Gene Oncology Analysis with </a:t>
            </a:r>
            <a:r>
              <a:rPr lang="en-US" sz="1600" dirty="0" smtClean="0"/>
              <a:t>STEM: STEM analysis, GO terms, </a:t>
            </a:r>
            <a:r>
              <a:rPr lang="en-US" sz="1600" dirty="0"/>
              <a:t>significant </a:t>
            </a:r>
            <a:r>
              <a:rPr lang="en-US" sz="1600" dirty="0" smtClean="0"/>
              <a:t>profiles</a:t>
            </a:r>
          </a:p>
          <a:p>
            <a:r>
              <a:rPr lang="en-US" sz="1600" dirty="0"/>
              <a:t>Use YEASTRACT and </a:t>
            </a:r>
            <a:r>
              <a:rPr lang="en-US" sz="1600" dirty="0" err="1"/>
              <a:t>GRNsight</a:t>
            </a:r>
            <a:r>
              <a:rPr lang="en-US" sz="1600" dirty="0"/>
              <a:t> to determine which transcription factors regulate a cluster of genes and that “ONLY DNA binding” should be pursued further </a:t>
            </a:r>
          </a:p>
          <a:p>
            <a:r>
              <a:rPr lang="en-US" sz="1600" dirty="0" smtClean="0"/>
              <a:t>Run </a:t>
            </a:r>
            <a:r>
              <a:rPr lang="en-US" sz="1600" dirty="0"/>
              <a:t>model one where the threshold parameters b are not estimated and one where they are estimated </a:t>
            </a:r>
            <a:endParaRPr lang="en-US" sz="1600" dirty="0" smtClean="0"/>
          </a:p>
          <a:p>
            <a:r>
              <a:rPr lang="el-GR" sz="1600" dirty="0"/>
              <a:t>Δ</a:t>
            </a:r>
            <a:r>
              <a:rPr lang="en-US" sz="1600" dirty="0"/>
              <a:t>GLN3</a:t>
            </a:r>
            <a:r>
              <a:rPr lang="en-US" sz="1600" i="1" dirty="0"/>
              <a:t> </a:t>
            </a:r>
            <a:r>
              <a:rPr lang="en-US" sz="1600" dirty="0" smtClean="0"/>
              <a:t>exhibits no meaningful control </a:t>
            </a:r>
            <a:r>
              <a:rPr lang="en-US" sz="1600" dirty="0"/>
              <a:t>of </a:t>
            </a:r>
            <a:r>
              <a:rPr lang="en-US" sz="1600" dirty="0" smtClean="0"/>
              <a:t>cold shock response, other more connected genes should be studied. </a:t>
            </a:r>
            <a:endParaRPr lang="en-US" sz="1600" dirty="0" smtClean="0"/>
          </a:p>
        </p:txBody>
      </p:sp>
    </p:spTree>
    <p:extLst>
      <p:ext uri="{BB962C8B-B14F-4D97-AF65-F5344CB8AC3E}">
        <p14:creationId xmlns:p14="http://schemas.microsoft.com/office/powerpoint/2010/main" val="3771455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Many Genes Showed Non-Zero Dynamics within the Model</a:t>
            </a:r>
            <a:endParaRPr lang="en-US" sz="3200" dirty="0"/>
          </a:p>
        </p:txBody>
      </p:sp>
      <p:pic>
        <p:nvPicPr>
          <p:cNvPr id="4" name="image5.jpeg" descr="CIN5.jpg"/>
          <p:cNvPicPr/>
          <p:nvPr/>
        </p:nvPicPr>
        <p:blipFill>
          <a:blip r:embed="rId2">
            <a:extLst/>
          </a:blip>
          <a:stretch>
            <a:fillRect/>
          </a:stretch>
        </p:blipFill>
        <p:spPr>
          <a:xfrm>
            <a:off x="1752600" y="1600200"/>
            <a:ext cx="2209800" cy="2057400"/>
          </a:xfrm>
          <a:prstGeom prst="rect">
            <a:avLst/>
          </a:prstGeom>
          <a:ln w="12700">
            <a:miter lim="400000"/>
          </a:ln>
        </p:spPr>
      </p:pic>
      <p:pic>
        <p:nvPicPr>
          <p:cNvPr id="5" name="image6.jpeg"/>
          <p:cNvPicPr/>
          <p:nvPr/>
        </p:nvPicPr>
        <p:blipFill>
          <a:blip r:embed="rId3">
            <a:extLst/>
          </a:blip>
          <a:srcRect r="29892"/>
          <a:stretch>
            <a:fillRect/>
          </a:stretch>
        </p:blipFill>
        <p:spPr>
          <a:xfrm>
            <a:off x="15828" y="1600200"/>
            <a:ext cx="1638377" cy="2186064"/>
          </a:xfrm>
          <a:prstGeom prst="rect">
            <a:avLst/>
          </a:prstGeom>
          <a:ln w="12700">
            <a:miter lim="400000"/>
          </a:ln>
        </p:spPr>
      </p:pic>
      <p:pic>
        <p:nvPicPr>
          <p:cNvPr id="6" name="image15.jpeg" descr="HMO1.jpg"/>
          <p:cNvPicPr/>
          <p:nvPr/>
        </p:nvPicPr>
        <p:blipFill rotWithShape="1">
          <a:blip r:embed="rId4">
            <a:extLst/>
          </a:blip>
          <a:srcRect r="5969"/>
          <a:stretch/>
        </p:blipFill>
        <p:spPr>
          <a:xfrm>
            <a:off x="1905000" y="3810000"/>
            <a:ext cx="2436173" cy="1981200"/>
          </a:xfrm>
          <a:prstGeom prst="rect">
            <a:avLst/>
          </a:prstGeom>
          <a:ln w="12700">
            <a:miter lim="400000"/>
          </a:ln>
        </p:spPr>
      </p:pic>
      <p:pic>
        <p:nvPicPr>
          <p:cNvPr id="7" name="image16.jpeg"/>
          <p:cNvPicPr/>
          <p:nvPr/>
        </p:nvPicPr>
        <p:blipFill>
          <a:blip r:embed="rId5">
            <a:extLst/>
          </a:blip>
          <a:srcRect r="29428"/>
          <a:stretch>
            <a:fillRect/>
          </a:stretch>
        </p:blipFill>
        <p:spPr>
          <a:xfrm>
            <a:off x="0" y="3886200"/>
            <a:ext cx="1738369" cy="1981200"/>
          </a:xfrm>
          <a:prstGeom prst="rect">
            <a:avLst/>
          </a:prstGeom>
          <a:ln w="12700">
            <a:miter lim="400000"/>
          </a:ln>
        </p:spPr>
      </p:pic>
      <p:pic>
        <p:nvPicPr>
          <p:cNvPr id="8" name="image17.jpeg" descr="INO4.jpg"/>
          <p:cNvPicPr/>
          <p:nvPr/>
        </p:nvPicPr>
        <p:blipFill>
          <a:blip r:embed="rId6">
            <a:extLst/>
          </a:blip>
          <a:stretch>
            <a:fillRect/>
          </a:stretch>
        </p:blipFill>
        <p:spPr>
          <a:xfrm>
            <a:off x="5410200" y="1524000"/>
            <a:ext cx="2895600" cy="2057400"/>
          </a:xfrm>
          <a:prstGeom prst="rect">
            <a:avLst/>
          </a:prstGeom>
          <a:ln w="12700">
            <a:miter lim="400000"/>
          </a:ln>
        </p:spPr>
      </p:pic>
      <p:pic>
        <p:nvPicPr>
          <p:cNvPr id="9" name="image18.jpeg"/>
          <p:cNvPicPr/>
          <p:nvPr/>
        </p:nvPicPr>
        <p:blipFill>
          <a:blip r:embed="rId7">
            <a:extLst/>
          </a:blip>
          <a:srcRect r="29376"/>
          <a:stretch>
            <a:fillRect/>
          </a:stretch>
        </p:blipFill>
        <p:spPr>
          <a:xfrm>
            <a:off x="3356068" y="1524000"/>
            <a:ext cx="1977932" cy="2057400"/>
          </a:xfrm>
          <a:prstGeom prst="rect">
            <a:avLst/>
          </a:prstGeom>
          <a:ln w="12700">
            <a:miter lim="400000"/>
          </a:ln>
        </p:spPr>
      </p:pic>
      <p:pic>
        <p:nvPicPr>
          <p:cNvPr id="10" name="image21.jpeg" descr="C:\Users\Student\Desktop\NewRun\MIG2.jpg"/>
          <p:cNvPicPr/>
          <p:nvPr/>
        </p:nvPicPr>
        <p:blipFill>
          <a:blip r:embed="rId8">
            <a:extLst/>
          </a:blip>
          <a:srcRect r="29422"/>
          <a:stretch>
            <a:fillRect/>
          </a:stretch>
        </p:blipFill>
        <p:spPr>
          <a:xfrm>
            <a:off x="3707184" y="3657600"/>
            <a:ext cx="1931616" cy="2052648"/>
          </a:xfrm>
          <a:prstGeom prst="rect">
            <a:avLst/>
          </a:prstGeom>
          <a:ln w="12700">
            <a:miter lim="400000"/>
          </a:ln>
        </p:spPr>
      </p:pic>
      <p:pic>
        <p:nvPicPr>
          <p:cNvPr id="11" name="image22.jpeg" descr="C:\Users\Student\Desktop\unnamed.jpg"/>
          <p:cNvPicPr/>
          <p:nvPr/>
        </p:nvPicPr>
        <p:blipFill>
          <a:blip r:embed="rId9">
            <a:extLst/>
          </a:blip>
          <a:stretch>
            <a:fillRect/>
          </a:stretch>
        </p:blipFill>
        <p:spPr>
          <a:xfrm>
            <a:off x="5638800" y="3657600"/>
            <a:ext cx="2743200" cy="2057400"/>
          </a:xfrm>
          <a:prstGeom prst="rect">
            <a:avLst/>
          </a:prstGeom>
          <a:ln w="12700">
            <a:miter lim="400000"/>
          </a:ln>
        </p:spPr>
      </p:pic>
      <p:sp>
        <p:nvSpPr>
          <p:cNvPr id="12" name="TextBox 11"/>
          <p:cNvSpPr txBox="1"/>
          <p:nvPr/>
        </p:nvSpPr>
        <p:spPr>
          <a:xfrm>
            <a:off x="0" y="5943600"/>
            <a:ext cx="9525000" cy="1200328"/>
          </a:xfrm>
          <a:prstGeom prst="rect">
            <a:avLst/>
          </a:prstGeom>
          <a:noFill/>
        </p:spPr>
        <p:txBody>
          <a:bodyPr wrap="square" rtlCol="0">
            <a:spAutoFit/>
          </a:bodyPr>
          <a:lstStyle/>
          <a:p>
            <a:r>
              <a:rPr lang="en-US" sz="2400" dirty="0" smtClean="0"/>
              <a:t>CIN5, HMO1, INO4, MIG2, MSN4, PDR1, SFP1, SNF5, and YLR278C </a:t>
            </a:r>
          </a:p>
          <a:p>
            <a:r>
              <a:rPr lang="en-US" sz="2400" dirty="0"/>
              <a:t>s</a:t>
            </a:r>
            <a:r>
              <a:rPr lang="en-US" sz="2400" dirty="0" smtClean="0"/>
              <a:t>howed non-zero dynamics within the model</a:t>
            </a:r>
          </a:p>
          <a:p>
            <a:endParaRPr lang="en-US" sz="2400" dirty="0"/>
          </a:p>
        </p:txBody>
      </p:sp>
    </p:spTree>
    <p:extLst>
      <p:ext uri="{BB962C8B-B14F-4D97-AF65-F5344CB8AC3E}">
        <p14:creationId xmlns:p14="http://schemas.microsoft.com/office/powerpoint/2010/main" val="1253002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ctrTitle"/>
          </p:nvPr>
        </p:nvSpPr>
        <p:spPr>
          <a:xfrm>
            <a:off x="685800" y="206375"/>
            <a:ext cx="7772400" cy="1089025"/>
          </a:xfrm>
          <a:prstGeom prst="rect">
            <a:avLst/>
          </a:prstGeom>
        </p:spPr>
        <p:txBody>
          <a:bodyPr/>
          <a:lstStyle/>
          <a:p>
            <a:pPr lvl="0">
              <a:defRPr sz="1800"/>
            </a:pPr>
            <a:r>
              <a:rPr sz="3200" dirty="0" smtClean="0"/>
              <a:t>GR</a:t>
            </a:r>
            <a:r>
              <a:rPr lang="en-US" sz="3200" dirty="0" smtClean="0"/>
              <a:t>Nsight Map for both Inputs Showed GLN3 Was Not Well Connected</a:t>
            </a:r>
            <a:endParaRPr sz="3200" dirty="0"/>
          </a:p>
        </p:txBody>
      </p:sp>
      <p:pic>
        <p:nvPicPr>
          <p:cNvPr id="272" name="GRNsightb1.png"/>
          <p:cNvPicPr/>
          <p:nvPr/>
        </p:nvPicPr>
        <p:blipFill rotWithShape="1">
          <a:blip r:embed="rId2">
            <a:extLst/>
          </a:blip>
          <a:srcRect l="3461" r="20128"/>
          <a:stretch/>
        </p:blipFill>
        <p:spPr>
          <a:xfrm>
            <a:off x="1219200" y="1447800"/>
            <a:ext cx="6019800" cy="4953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Comparison of </a:t>
            </a:r>
            <a:r>
              <a:rPr lang="en-US" sz="3200" dirty="0" err="1" smtClean="0"/>
              <a:t>GRNsight</a:t>
            </a:r>
            <a:r>
              <a:rPr lang="en-US" sz="3200" dirty="0" smtClean="0"/>
              <a:t> outputs</a:t>
            </a:r>
            <a:endParaRPr lang="en-US" sz="3200" dirty="0"/>
          </a:p>
        </p:txBody>
      </p:sp>
      <p:sp>
        <p:nvSpPr>
          <p:cNvPr id="3" name="Text Placeholder 2"/>
          <p:cNvSpPr>
            <a:spLocks noGrp="1"/>
          </p:cNvSpPr>
          <p:nvPr>
            <p:ph idx="1"/>
          </p:nvPr>
        </p:nvSpPr>
        <p:spPr/>
        <p:txBody>
          <a:bodyPr/>
          <a:lstStyle/>
          <a:p>
            <a:pPr marL="0" indent="0" algn="ctr">
              <a:buNone/>
            </a:pPr>
            <a:r>
              <a:rPr lang="en-US" dirty="0" smtClean="0"/>
              <a:t>b=1 on the left, b=0 on the right</a:t>
            </a:r>
            <a:endParaRPr lang="en-US" dirty="0"/>
          </a:p>
        </p:txBody>
      </p:sp>
      <p:pic>
        <p:nvPicPr>
          <p:cNvPr id="4" name="Picture 3" descr="Screen Shot 2015-05-06 at 5.42.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8423749" cy="3276600"/>
          </a:xfrm>
          <a:prstGeom prst="rect">
            <a:avLst/>
          </a:prstGeom>
        </p:spPr>
      </p:pic>
    </p:spTree>
    <p:extLst>
      <p:ext uri="{BB962C8B-B14F-4D97-AF65-F5344CB8AC3E}">
        <p14:creationId xmlns:p14="http://schemas.microsoft.com/office/powerpoint/2010/main" val="3468081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Bar Graph comparing fixed and estimated weights </a:t>
            </a:r>
            <a:endParaRPr lang="en-US" sz="3200" dirty="0"/>
          </a:p>
        </p:txBody>
      </p:sp>
      <p:sp>
        <p:nvSpPr>
          <p:cNvPr id="3" name="Text Placeholder 2"/>
          <p:cNvSpPr>
            <a:spLocks noGrp="1"/>
          </p:cNvSpPr>
          <p:nvPr>
            <p:ph idx="1"/>
          </p:nvPr>
        </p:nvSpPr>
        <p:spPr>
          <a:xfrm>
            <a:off x="152400" y="1447800"/>
            <a:ext cx="8382000" cy="5257800"/>
          </a:xfrm>
        </p:spPr>
        <p:txBody>
          <a:bodyPr/>
          <a:lstStyle/>
          <a:p>
            <a:pPr marL="0" indent="0" algn="ctr">
              <a:buNone/>
            </a:pPr>
            <a:r>
              <a:rPr lang="en-US" dirty="0" err="1" smtClean="0"/>
              <a:t>ControllerGeneA</a:t>
            </a:r>
            <a:r>
              <a:rPr lang="en-US" dirty="0" smtClean="0"/>
              <a:t>-&gt;</a:t>
            </a:r>
            <a:r>
              <a:rPr lang="en-US" dirty="0" err="1" smtClean="0"/>
              <a:t>TargetGeneB</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685293465"/>
              </p:ext>
            </p:extLst>
          </p:nvPr>
        </p:nvGraphicFramePr>
        <p:xfrm>
          <a:off x="228600" y="1905000"/>
          <a:ext cx="81534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774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Production Rates of Fixed vs. Estimated b </a:t>
            </a:r>
            <a:endParaRPr lang="en-US" sz="3200" dirty="0"/>
          </a:p>
        </p:txBody>
      </p:sp>
      <p:graphicFrame>
        <p:nvGraphicFramePr>
          <p:cNvPr id="6" name="Chart 5"/>
          <p:cNvGraphicFramePr>
            <a:graphicFrameLocks/>
          </p:cNvGraphicFramePr>
          <p:nvPr>
            <p:extLst>
              <p:ext uri="{D42A27DB-BD31-4B8C-83A1-F6EECF244321}">
                <p14:modId xmlns:p14="http://schemas.microsoft.com/office/powerpoint/2010/main" val="871856994"/>
              </p:ext>
            </p:extLst>
          </p:nvPr>
        </p:nvGraphicFramePr>
        <p:xfrm>
          <a:off x="304800" y="1905001"/>
          <a:ext cx="80010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0415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Understand the Effect of Deleting gene, </a:t>
            </a:r>
            <a:r>
              <a:rPr lang="en-US" sz="3200" dirty="0" smtClean="0">
                <a:solidFill>
                  <a:srgbClr val="000090"/>
                </a:solidFill>
              </a:rPr>
              <a:t>ΔGLN3, on the Cell’s Cold Shock Response </a:t>
            </a:r>
            <a:endParaRPr lang="en-US" sz="3200" dirty="0"/>
          </a:p>
        </p:txBody>
      </p:sp>
      <p:sp>
        <p:nvSpPr>
          <p:cNvPr id="3" name="Content Placeholder 2"/>
          <p:cNvSpPr>
            <a:spLocks noGrp="1"/>
          </p:cNvSpPr>
          <p:nvPr>
            <p:ph idx="1"/>
          </p:nvPr>
        </p:nvSpPr>
        <p:spPr>
          <a:xfrm>
            <a:off x="457200" y="1447800"/>
            <a:ext cx="7620000" cy="4953000"/>
          </a:xfrm>
        </p:spPr>
        <p:txBody>
          <a:bodyPr>
            <a:noAutofit/>
          </a:bodyPr>
          <a:lstStyle/>
          <a:p>
            <a:r>
              <a:rPr lang="en-US" sz="1600" dirty="0">
                <a:solidFill>
                  <a:srgbClr val="7F7F7F"/>
                </a:solidFill>
              </a:rPr>
              <a:t>What </a:t>
            </a:r>
            <a:r>
              <a:rPr lang="en-US" sz="1600" dirty="0" smtClean="0">
                <a:solidFill>
                  <a:srgbClr val="7F7F7F"/>
                </a:solidFill>
              </a:rPr>
              <a:t>transcription factors </a:t>
            </a:r>
            <a:r>
              <a:rPr lang="en-US" sz="1600" dirty="0">
                <a:solidFill>
                  <a:srgbClr val="7F7F7F"/>
                </a:solidFill>
              </a:rPr>
              <a:t>in </a:t>
            </a:r>
            <a:r>
              <a:rPr lang="en-US" sz="1600" i="1" dirty="0">
                <a:solidFill>
                  <a:srgbClr val="7F7F7F"/>
                </a:solidFill>
              </a:rPr>
              <a:t>S. </a:t>
            </a:r>
            <a:r>
              <a:rPr lang="en-US" sz="1600" i="1" dirty="0" err="1">
                <a:solidFill>
                  <a:srgbClr val="7F7F7F"/>
                </a:solidFill>
              </a:rPr>
              <a:t>cerevisiae</a:t>
            </a:r>
            <a:r>
              <a:rPr lang="en-US" sz="1600" dirty="0">
                <a:solidFill>
                  <a:srgbClr val="7F7F7F"/>
                </a:solidFill>
              </a:rPr>
              <a:t> </a:t>
            </a:r>
            <a:r>
              <a:rPr lang="en-US" sz="1600" dirty="0" smtClean="0">
                <a:solidFill>
                  <a:srgbClr val="7F7F7F"/>
                </a:solidFill>
              </a:rPr>
              <a:t>control </a:t>
            </a:r>
            <a:r>
              <a:rPr lang="en-US" sz="1600" dirty="0">
                <a:solidFill>
                  <a:srgbClr val="7F7F7F"/>
                </a:solidFill>
              </a:rPr>
              <a:t>the </a:t>
            </a:r>
            <a:r>
              <a:rPr lang="en-US" sz="1600" dirty="0" smtClean="0">
                <a:solidFill>
                  <a:srgbClr val="7F7F7F"/>
                </a:solidFill>
              </a:rPr>
              <a:t>cold shock response responsible for maintaining homeostasis?</a:t>
            </a:r>
          </a:p>
          <a:p>
            <a:pPr lvl="1"/>
            <a:r>
              <a:rPr lang="en-US" sz="1600" dirty="0" smtClean="0">
                <a:solidFill>
                  <a:srgbClr val="7F7F7F"/>
                </a:solidFill>
              </a:rPr>
              <a:t>Discuss the importance of cold </a:t>
            </a:r>
            <a:r>
              <a:rPr lang="en-US" sz="1600" dirty="0" smtClean="0">
                <a:solidFill>
                  <a:srgbClr val="7F7F7F"/>
                </a:solidFill>
              </a:rPr>
              <a:t>shock, microarray analysis, </a:t>
            </a:r>
            <a:r>
              <a:rPr lang="en-US" sz="1600" dirty="0">
                <a:solidFill>
                  <a:srgbClr val="7F7F7F"/>
                </a:solidFill>
              </a:rPr>
              <a:t>ΔGLN3</a:t>
            </a:r>
            <a:endParaRPr lang="en-US" sz="1600" dirty="0" smtClean="0">
              <a:solidFill>
                <a:srgbClr val="7F7F7F"/>
              </a:solidFill>
            </a:endParaRPr>
          </a:p>
          <a:p>
            <a:pPr lvl="1"/>
            <a:r>
              <a:rPr lang="en-US" sz="1600" dirty="0" smtClean="0">
                <a:solidFill>
                  <a:srgbClr val="7F7F7F"/>
                </a:solidFill>
              </a:rPr>
              <a:t>Statistical analysis leading to profile selection </a:t>
            </a:r>
          </a:p>
          <a:p>
            <a:r>
              <a:rPr lang="en-US" sz="1600" dirty="0">
                <a:solidFill>
                  <a:srgbClr val="7F7F7F"/>
                </a:solidFill>
              </a:rPr>
              <a:t>Choosing </a:t>
            </a:r>
            <a:r>
              <a:rPr lang="en-US" sz="1600" dirty="0" smtClean="0">
                <a:solidFill>
                  <a:srgbClr val="7F7F7F"/>
                </a:solidFill>
              </a:rPr>
              <a:t>profile </a:t>
            </a:r>
            <a:r>
              <a:rPr lang="en-US" sz="1600" dirty="0">
                <a:solidFill>
                  <a:srgbClr val="7F7F7F"/>
                </a:solidFill>
              </a:rPr>
              <a:t>45 </a:t>
            </a:r>
            <a:r>
              <a:rPr lang="en-US" sz="1600" dirty="0" smtClean="0">
                <a:solidFill>
                  <a:srgbClr val="7F7F7F"/>
                </a:solidFill>
              </a:rPr>
              <a:t>to create </a:t>
            </a:r>
            <a:r>
              <a:rPr lang="en-US" sz="1600" dirty="0">
                <a:solidFill>
                  <a:srgbClr val="7F7F7F"/>
                </a:solidFill>
              </a:rPr>
              <a:t>a </a:t>
            </a:r>
            <a:r>
              <a:rPr lang="en-US" sz="1600" dirty="0" smtClean="0">
                <a:solidFill>
                  <a:srgbClr val="7F7F7F"/>
                </a:solidFill>
              </a:rPr>
              <a:t>gene regulatory </a:t>
            </a:r>
            <a:r>
              <a:rPr lang="en-US" sz="1600" dirty="0" smtClean="0">
                <a:solidFill>
                  <a:srgbClr val="7F7F7F"/>
                </a:solidFill>
              </a:rPr>
              <a:t>network</a:t>
            </a:r>
            <a:endParaRPr lang="en-US" sz="1600" dirty="0" smtClean="0">
              <a:solidFill>
                <a:srgbClr val="7F7F7F"/>
              </a:solidFill>
            </a:endParaRPr>
          </a:p>
          <a:p>
            <a:pPr lvl="1"/>
            <a:r>
              <a:rPr lang="en-US" sz="1600" dirty="0" smtClean="0">
                <a:solidFill>
                  <a:srgbClr val="7F7F7F"/>
                </a:solidFill>
              </a:rPr>
              <a:t>Statistical </a:t>
            </a:r>
            <a:r>
              <a:rPr lang="en-US" sz="1600" dirty="0">
                <a:solidFill>
                  <a:srgbClr val="7F7F7F"/>
                </a:solidFill>
              </a:rPr>
              <a:t>Analysis: </a:t>
            </a:r>
            <a:r>
              <a:rPr lang="en-US" sz="1600" dirty="0" smtClean="0">
                <a:solidFill>
                  <a:srgbClr val="7F7F7F"/>
                </a:solidFill>
              </a:rPr>
              <a:t>p</a:t>
            </a:r>
            <a:r>
              <a:rPr lang="en-US" sz="1600" dirty="0">
                <a:solidFill>
                  <a:srgbClr val="7F7F7F"/>
                </a:solidFill>
              </a:rPr>
              <a:t>-values, </a:t>
            </a:r>
            <a:r>
              <a:rPr lang="en-US" sz="1600" dirty="0" err="1">
                <a:solidFill>
                  <a:srgbClr val="7F7F7F"/>
                </a:solidFill>
              </a:rPr>
              <a:t>Bonferroni</a:t>
            </a:r>
            <a:r>
              <a:rPr lang="en-US" sz="1600" dirty="0">
                <a:solidFill>
                  <a:srgbClr val="7F7F7F"/>
                </a:solidFill>
              </a:rPr>
              <a:t>, B-H tests</a:t>
            </a:r>
          </a:p>
          <a:p>
            <a:pPr lvl="1"/>
            <a:r>
              <a:rPr lang="en-US" sz="1600" dirty="0">
                <a:solidFill>
                  <a:srgbClr val="7F7F7F"/>
                </a:solidFill>
              </a:rPr>
              <a:t>Clustering and Gene Oncology Analysis with </a:t>
            </a:r>
            <a:r>
              <a:rPr lang="en-US" sz="1600" dirty="0" smtClean="0">
                <a:solidFill>
                  <a:srgbClr val="7F7F7F"/>
                </a:solidFill>
              </a:rPr>
              <a:t>STEM: STEM analysis, GO terms, </a:t>
            </a:r>
            <a:r>
              <a:rPr lang="en-US" sz="1600" dirty="0">
                <a:solidFill>
                  <a:srgbClr val="7F7F7F"/>
                </a:solidFill>
              </a:rPr>
              <a:t>significant </a:t>
            </a:r>
            <a:r>
              <a:rPr lang="en-US" sz="1600" dirty="0" smtClean="0">
                <a:solidFill>
                  <a:srgbClr val="7F7F7F"/>
                </a:solidFill>
              </a:rPr>
              <a:t>profiles</a:t>
            </a:r>
          </a:p>
          <a:p>
            <a:r>
              <a:rPr lang="en-US" sz="1600" dirty="0">
                <a:solidFill>
                  <a:srgbClr val="7F7F7F"/>
                </a:solidFill>
              </a:rPr>
              <a:t>Use YEASTRACT and </a:t>
            </a:r>
            <a:r>
              <a:rPr lang="en-US" sz="1600" dirty="0" err="1">
                <a:solidFill>
                  <a:srgbClr val="7F7F7F"/>
                </a:solidFill>
              </a:rPr>
              <a:t>GRNsight</a:t>
            </a:r>
            <a:r>
              <a:rPr lang="en-US" sz="1600" dirty="0">
                <a:solidFill>
                  <a:srgbClr val="7F7F7F"/>
                </a:solidFill>
              </a:rPr>
              <a:t> to determine which transcription factors regulate a cluster of genes and that “ONLY DNA binding” should be pursued further </a:t>
            </a:r>
          </a:p>
          <a:p>
            <a:r>
              <a:rPr lang="en-US" sz="1600" dirty="0" smtClean="0">
                <a:solidFill>
                  <a:srgbClr val="7F7F7F"/>
                </a:solidFill>
              </a:rPr>
              <a:t>Run </a:t>
            </a:r>
            <a:r>
              <a:rPr lang="en-US" sz="1600" dirty="0">
                <a:solidFill>
                  <a:srgbClr val="7F7F7F"/>
                </a:solidFill>
              </a:rPr>
              <a:t>model one where the threshold parameters b are not estimated and one where they are estimated </a:t>
            </a:r>
            <a:endParaRPr lang="en-US" sz="1600" dirty="0" smtClean="0">
              <a:solidFill>
                <a:srgbClr val="7F7F7F"/>
              </a:solidFill>
            </a:endParaRPr>
          </a:p>
          <a:p>
            <a:r>
              <a:rPr lang="el-GR" sz="1600" dirty="0"/>
              <a:t>Δ</a:t>
            </a:r>
            <a:r>
              <a:rPr lang="en-US" sz="1600" dirty="0"/>
              <a:t>GLN3</a:t>
            </a:r>
            <a:r>
              <a:rPr lang="en-US" sz="1600" i="1" dirty="0"/>
              <a:t> </a:t>
            </a:r>
            <a:r>
              <a:rPr lang="en-US" sz="1600" dirty="0" smtClean="0"/>
              <a:t>exhibits no meaningful control </a:t>
            </a:r>
            <a:r>
              <a:rPr lang="en-US" sz="1600" dirty="0"/>
              <a:t>of </a:t>
            </a:r>
            <a:r>
              <a:rPr lang="en-US" sz="1600" dirty="0" smtClean="0"/>
              <a:t>cold shock response, other more connected genes should be studied. </a:t>
            </a:r>
            <a:endParaRPr lang="en-US" sz="1600" dirty="0" smtClean="0"/>
          </a:p>
        </p:txBody>
      </p:sp>
    </p:spTree>
    <p:extLst>
      <p:ext uri="{BB962C8B-B14F-4D97-AF65-F5344CB8AC3E}">
        <p14:creationId xmlns:p14="http://schemas.microsoft.com/office/powerpoint/2010/main" val="311121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t>Δ</a:t>
            </a:r>
            <a:r>
              <a:rPr lang="en-US" sz="3200" dirty="0"/>
              <a:t>GLN3</a:t>
            </a:r>
            <a:r>
              <a:rPr lang="en-US" sz="3200" i="1" dirty="0"/>
              <a:t> </a:t>
            </a:r>
            <a:r>
              <a:rPr lang="en-US" sz="3200" dirty="0"/>
              <a:t>exhibits no meaningful control of cold shock response, other genes should be studied</a:t>
            </a:r>
            <a:endParaRPr lang="en-US" sz="3200" dirty="0"/>
          </a:p>
        </p:txBody>
      </p:sp>
      <p:sp>
        <p:nvSpPr>
          <p:cNvPr id="3" name="Content Placeholder 2"/>
          <p:cNvSpPr>
            <a:spLocks noGrp="1"/>
          </p:cNvSpPr>
          <p:nvPr>
            <p:ph idx="1"/>
          </p:nvPr>
        </p:nvSpPr>
        <p:spPr>
          <a:xfrm>
            <a:off x="457200" y="1676400"/>
            <a:ext cx="7620000" cy="4724400"/>
          </a:xfrm>
        </p:spPr>
        <p:txBody>
          <a:bodyPr>
            <a:noAutofit/>
          </a:bodyPr>
          <a:lstStyle/>
          <a:p>
            <a:pPr marL="342900" lvl="1">
              <a:buClr>
                <a:schemeClr val="accent1"/>
              </a:buClr>
            </a:pPr>
            <a:r>
              <a:rPr lang="en-US" dirty="0" smtClean="0"/>
              <a:t>GLN3 </a:t>
            </a:r>
            <a:r>
              <a:rPr lang="en-US" dirty="0" smtClean="0"/>
              <a:t>was only controlled by one gene and controlled no genes</a:t>
            </a:r>
          </a:p>
          <a:p>
            <a:pPr marL="342900" lvl="1">
              <a:buClr>
                <a:schemeClr val="accent1"/>
              </a:buClr>
            </a:pPr>
            <a:r>
              <a:rPr lang="en-US" dirty="0" smtClean="0"/>
              <a:t>The fact that GLN3 did not activate or repress any other genes means that there was no real effect when it was deleted</a:t>
            </a:r>
          </a:p>
          <a:p>
            <a:pPr marL="342900" lvl="1">
              <a:buClr>
                <a:schemeClr val="accent1"/>
              </a:buClr>
            </a:pPr>
            <a:r>
              <a:rPr lang="en-US" dirty="0" smtClean="0"/>
              <a:t>There </a:t>
            </a:r>
            <a:r>
              <a:rPr lang="en-US" dirty="0"/>
              <a:t>does seem to be a relationship between goodness of fit and noise in the data. </a:t>
            </a:r>
            <a:endParaRPr lang="en-US" dirty="0" smtClean="0"/>
          </a:p>
          <a:p>
            <a:pPr marL="342900" lvl="1">
              <a:buClr>
                <a:schemeClr val="accent1"/>
              </a:buClr>
            </a:pPr>
            <a:r>
              <a:rPr lang="en-US" dirty="0" smtClean="0"/>
              <a:t>Any future direction should not involve GLN3, but rather a more connected gene, such as CIN5, MSN4, or SPF1 </a:t>
            </a:r>
            <a:endParaRPr lang="en-US" dirty="0" smtClean="0"/>
          </a:p>
        </p:txBody>
      </p:sp>
    </p:spTree>
    <p:extLst>
      <p:ext uri="{BB962C8B-B14F-4D97-AF65-F5344CB8AC3E}">
        <p14:creationId xmlns:p14="http://schemas.microsoft.com/office/powerpoint/2010/main" val="2718730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xfrm>
            <a:off x="457200" y="274638"/>
            <a:ext cx="7620000" cy="1143001"/>
          </a:xfrm>
          <a:prstGeom prst="rect">
            <a:avLst/>
          </a:prstGeom>
        </p:spPr>
        <p:txBody>
          <a:bodyPr lIns="0" tIns="0" rIns="0" bIns="0">
            <a:normAutofit/>
          </a:bodyPr>
          <a:lstStyle/>
          <a:p>
            <a:pPr lvl="0">
              <a:defRPr sz="1800" spc="0">
                <a:solidFill>
                  <a:srgbClr val="000000"/>
                </a:solidFill>
              </a:defRPr>
            </a:pPr>
            <a:r>
              <a:rPr sz="3200" spc="-100" dirty="0">
                <a:solidFill>
                  <a:srgbClr val="073E87"/>
                </a:solidFill>
              </a:rPr>
              <a:t>Acknowledgments</a:t>
            </a:r>
          </a:p>
        </p:txBody>
      </p:sp>
      <p:sp>
        <p:nvSpPr>
          <p:cNvPr id="214" name="Shape 214"/>
          <p:cNvSpPr>
            <a:spLocks noGrp="1"/>
          </p:cNvSpPr>
          <p:nvPr>
            <p:ph type="body" idx="1"/>
          </p:nvPr>
        </p:nvSpPr>
        <p:spPr>
          <a:xfrm>
            <a:off x="457200" y="1600200"/>
            <a:ext cx="7620000" cy="4800600"/>
          </a:xfrm>
          <a:prstGeom prst="rect">
            <a:avLst/>
          </a:prstGeom>
        </p:spPr>
        <p:txBody>
          <a:bodyPr/>
          <a:lstStyle/>
          <a:p>
            <a:pPr marL="444500" lvl="0" indent="-330200">
              <a:defRPr sz="1800"/>
            </a:pPr>
            <a:r>
              <a:rPr sz="2600"/>
              <a:t>We would like to thank Professor Dahlquist and Fitzpatrick for their insight and assistance in creating our model</a:t>
            </a:r>
          </a:p>
          <a:p>
            <a:pPr marL="444500" lvl="0" indent="-330200">
              <a:defRPr sz="1800"/>
            </a:pPr>
            <a:r>
              <a:rPr sz="2600"/>
              <a:t>We would also like to thank our wonderful classmates, for constructive partnerships and help, although we were examining different strains</a:t>
            </a:r>
          </a:p>
        </p:txBody>
      </p:sp>
    </p:spTree>
    <p:extLst>
      <p:ext uri="{BB962C8B-B14F-4D97-AF65-F5344CB8AC3E}">
        <p14:creationId xmlns:p14="http://schemas.microsoft.com/office/powerpoint/2010/main" val="390455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xfrm>
            <a:off x="457200" y="152400"/>
            <a:ext cx="7620000" cy="746124"/>
          </a:xfrm>
          <a:prstGeom prst="rect">
            <a:avLst/>
          </a:prstGeom>
        </p:spPr>
        <p:txBody>
          <a:bodyPr lIns="0" tIns="0" rIns="0" bIns="0">
            <a:normAutofit/>
          </a:bodyPr>
          <a:lstStyle/>
          <a:p>
            <a:pPr lvl="0">
              <a:defRPr sz="1800" spc="0">
                <a:solidFill>
                  <a:srgbClr val="000000"/>
                </a:solidFill>
              </a:defRPr>
            </a:pPr>
            <a:r>
              <a:rPr sz="3200" spc="-100" dirty="0">
                <a:solidFill>
                  <a:srgbClr val="073E87"/>
                </a:solidFill>
              </a:rPr>
              <a:t>Works Cited</a:t>
            </a:r>
          </a:p>
        </p:txBody>
      </p:sp>
      <p:sp>
        <p:nvSpPr>
          <p:cNvPr id="217" name="Shape 217"/>
          <p:cNvSpPr>
            <a:spLocks noGrp="1"/>
          </p:cNvSpPr>
          <p:nvPr>
            <p:ph type="body" idx="1"/>
          </p:nvPr>
        </p:nvSpPr>
        <p:spPr>
          <a:xfrm>
            <a:off x="457200" y="796129"/>
            <a:ext cx="7764465" cy="6061871"/>
          </a:xfrm>
          <a:prstGeom prst="rect">
            <a:avLst/>
          </a:prstGeom>
        </p:spPr>
        <p:txBody>
          <a:bodyPr/>
          <a:lstStyle/>
          <a:p>
            <a:pPr marL="205738" lvl="0" indent="-205738" defTabSz="205738">
              <a:lnSpc>
                <a:spcPct val="200000"/>
              </a:lnSpc>
              <a:spcBef>
                <a:spcPts val="0"/>
              </a:spcBef>
              <a:buSzTx/>
              <a:buNone/>
              <a:defRPr sz="1800"/>
            </a:pPr>
            <a:r>
              <a:rPr sz="1200" dirty="0"/>
              <a:t>Alberts, B. (2002). Studying Gene Expression and Function. In Molecular biology of the cell (4th ed.). New York: Garland Science.</a:t>
            </a:r>
          </a:p>
          <a:p>
            <a:pPr marL="205738" lvl="0" indent="-205738" defTabSz="205738">
              <a:lnSpc>
                <a:spcPct val="200000"/>
              </a:lnSpc>
              <a:spcBef>
                <a:spcPts val="0"/>
              </a:spcBef>
              <a:buSzTx/>
              <a:buNone/>
              <a:defRPr sz="1800"/>
            </a:pPr>
            <a:r>
              <a:rPr sz="1200" dirty="0"/>
              <a:t>Aguilera J, Randez-Gil F, Prieto JA. Cold response in Saccharomyces cerevisiae: new functions for old mechanisms. FEMS Microbiol Rev 2007;31:327-41</a:t>
            </a:r>
          </a:p>
          <a:p>
            <a:pPr marL="205738" lvl="0" indent="-205738" defTabSz="205738">
              <a:lnSpc>
                <a:spcPct val="200000"/>
              </a:lnSpc>
              <a:spcBef>
                <a:spcPts val="0"/>
              </a:spcBef>
              <a:buSzTx/>
              <a:buNone/>
              <a:defRPr sz="1800"/>
            </a:pPr>
            <a:r>
              <a:rPr sz="1200" dirty="0"/>
              <a:t>Al-Fageeh, M. B., &amp; Smales, C. M. (2006). Control and regulation of the cellular responses to cold shock: the responses in yeast and mammalian systems. Biochemical Journal, 397(Pt 2), 247–259. doi:10.1042/BJ20060166</a:t>
            </a:r>
          </a:p>
          <a:p>
            <a:pPr marL="205738" lvl="0" indent="-205738" defTabSz="205738">
              <a:lnSpc>
                <a:spcPct val="200000"/>
              </a:lnSpc>
              <a:spcBef>
                <a:spcPts val="0"/>
              </a:spcBef>
              <a:buSzTx/>
              <a:buNone/>
              <a:defRPr sz="1800"/>
            </a:pPr>
            <a:r>
              <a:rPr sz="1200" dirty="0"/>
              <a:t>Cherry JM, Hong EL, Amundsen C, Balakrishnan R, Binkley G, Chan ET, Christie KR, Costanzo MC, Dwight SS, Engel SR, Fisk DG, Hirschman JE, Hitz BC, Karra K, Krieger CJ, Miyasato SR, Nash RS, Park J, Skrzypek MS, Simison M, Weng S, Wong ED (2012) Saccharomyces Genome Database: the genomics resource of budding yeast. Nucleic Acids Res. Jan;40(Database issue):D700-5. </a:t>
            </a:r>
          </a:p>
          <a:p>
            <a:pPr marL="205738" lvl="0" indent="-205738" defTabSz="205738">
              <a:lnSpc>
                <a:spcPct val="200000"/>
              </a:lnSpc>
              <a:spcBef>
                <a:spcPts val="0"/>
              </a:spcBef>
              <a:buSzTx/>
              <a:buNone/>
              <a:defRPr sz="1800"/>
            </a:pPr>
            <a:r>
              <a:rPr sz="1200" dirty="0"/>
              <a:t>Tai, S. L., Daran-Lapujade, P., Walsh, M. C., Pronk, J. T., &amp; Daran, J.-M. (2007). Acclimation of Saccharomyces cerevisiae to Low Temperature: A Chemostat-based Transcriptome Analysis. Molecular Biology of the Cell, 18(12), 5100–5112. doi:10.1091/mbc.E07-02-0131</a:t>
            </a:r>
          </a:p>
          <a:p>
            <a:pPr marL="205738" lvl="0" indent="-205738" defTabSz="205738">
              <a:lnSpc>
                <a:spcPct val="200000"/>
              </a:lnSpc>
              <a:spcBef>
                <a:spcPts val="0"/>
              </a:spcBef>
              <a:buSzTx/>
              <a:buNone/>
              <a:defRPr sz="1800"/>
            </a:pPr>
            <a:r>
              <a:rPr sz="1200" dirty="0"/>
              <a:t>Thieringer, H. A., Jones, P. G. and Inouye, M. (1998), Cold shock and adaptation. Bioessays, 20: 49–57. doi: 10.1002/(SICI)1521-1878(199801)20:1&lt;49::AID-BIES8&gt;3.0.CO;2-N</a:t>
            </a:r>
          </a:p>
        </p:txBody>
      </p:sp>
      <p:sp>
        <p:nvSpPr>
          <p:cNvPr id="218" name="Shape 218"/>
          <p:cNvSpPr>
            <a:spLocks noGrp="1"/>
          </p:cNvSpPr>
          <p:nvPr>
            <p:ph type="sldNum" sz="quarter" idx="4294967295"/>
          </p:nvPr>
        </p:nvSpPr>
        <p:spPr>
          <a:xfrm>
            <a:off x="8531786" y="5704204"/>
            <a:ext cx="548642" cy="285752"/>
          </a:xfrm>
          <a:prstGeom prst="rect">
            <a:avLst/>
          </a:prstGeom>
          <a:extLst>
            <a:ext uri="{C572A759-6A51-4108-AA02-DFA0A04FC94B}">
              <ma14:wrappingTextBoxFlag xmlns:ma14="http://schemas.microsoft.com/office/mac/drawingml/2011/main" val="1"/>
            </a:ext>
          </a:extLst>
        </p:spPr>
        <p:txBody>
          <a:bodyPr>
            <a:normAutofit/>
          </a:bodyPr>
          <a:lstStyle>
            <a:lvl1pPr defTabSz="886968">
              <a:defRPr sz="1746"/>
            </a:lvl1pPr>
          </a:lstStyle>
          <a:p>
            <a:pPr lvl="0">
              <a:defRPr sz="1800">
                <a:solidFill>
                  <a:srgbClr val="000000"/>
                </a:solidFill>
              </a:defRPr>
            </a:pPr>
            <a:fld id="{86CB4B4D-7CA3-9044-876B-883B54F8677D}" type="slidenum">
              <a:rPr sz="1746">
                <a:solidFill>
                  <a:srgbClr val="FFFFFF"/>
                </a:solidFill>
              </a:rPr>
              <a:t>28</a:t>
            </a:fld>
            <a:endParaRPr sz="1746">
              <a:solidFill>
                <a:srgbClr val="FFFFFF"/>
              </a:solidFill>
            </a:endParaRPr>
          </a:p>
        </p:txBody>
      </p:sp>
    </p:spTree>
    <p:extLst>
      <p:ext uri="{BB962C8B-B14F-4D97-AF65-F5344CB8AC3E}">
        <p14:creationId xmlns:p14="http://schemas.microsoft.com/office/powerpoint/2010/main" val="3858835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Understand the Effect of Deleting gene, </a:t>
            </a:r>
            <a:r>
              <a:rPr lang="en-US" sz="3200" dirty="0" smtClean="0">
                <a:solidFill>
                  <a:srgbClr val="000090"/>
                </a:solidFill>
              </a:rPr>
              <a:t>ΔGLN3, on the Cell’s Cold Shock Response </a:t>
            </a:r>
            <a:endParaRPr lang="en-US" sz="3200" dirty="0"/>
          </a:p>
        </p:txBody>
      </p:sp>
      <p:sp>
        <p:nvSpPr>
          <p:cNvPr id="3" name="Content Placeholder 2"/>
          <p:cNvSpPr>
            <a:spLocks noGrp="1"/>
          </p:cNvSpPr>
          <p:nvPr>
            <p:ph idx="1"/>
          </p:nvPr>
        </p:nvSpPr>
        <p:spPr>
          <a:xfrm>
            <a:off x="457200" y="1447800"/>
            <a:ext cx="7620000" cy="4953000"/>
          </a:xfrm>
        </p:spPr>
        <p:txBody>
          <a:bodyPr>
            <a:noAutofit/>
          </a:bodyPr>
          <a:lstStyle/>
          <a:p>
            <a:r>
              <a:rPr lang="en-US" sz="1600" dirty="0"/>
              <a:t>What </a:t>
            </a:r>
            <a:r>
              <a:rPr lang="en-US" sz="1600" dirty="0" smtClean="0"/>
              <a:t>transcription factors </a:t>
            </a:r>
            <a:r>
              <a:rPr lang="en-US" sz="1600" dirty="0"/>
              <a:t>in </a:t>
            </a:r>
            <a:r>
              <a:rPr lang="en-US" sz="1600" i="1" dirty="0"/>
              <a:t>S. </a:t>
            </a:r>
            <a:r>
              <a:rPr lang="en-US" sz="1600" i="1" dirty="0" err="1"/>
              <a:t>cerevisiae</a:t>
            </a:r>
            <a:r>
              <a:rPr lang="en-US" sz="1600" dirty="0"/>
              <a:t> </a:t>
            </a:r>
            <a:r>
              <a:rPr lang="en-US" sz="1600" dirty="0" smtClean="0"/>
              <a:t>control </a:t>
            </a:r>
            <a:r>
              <a:rPr lang="en-US" sz="1600" dirty="0"/>
              <a:t>the </a:t>
            </a:r>
            <a:r>
              <a:rPr lang="en-US" sz="1600" dirty="0" smtClean="0"/>
              <a:t>cold shock response responsible for maintaining homeostasis?</a:t>
            </a:r>
          </a:p>
          <a:p>
            <a:pPr lvl="1"/>
            <a:r>
              <a:rPr lang="en-US" sz="1600" dirty="0" smtClean="0"/>
              <a:t>Discuss the importance of cold </a:t>
            </a:r>
            <a:r>
              <a:rPr lang="en-US" sz="1600" dirty="0" smtClean="0"/>
              <a:t>shock, microarray analysis</a:t>
            </a:r>
            <a:r>
              <a:rPr lang="en-US" sz="1600" dirty="0" smtClean="0">
                <a:solidFill>
                  <a:schemeClr val="tx1">
                    <a:lumMod val="95000"/>
                    <a:lumOff val="5000"/>
                  </a:schemeClr>
                </a:solidFill>
              </a:rPr>
              <a:t>, </a:t>
            </a:r>
            <a:r>
              <a:rPr lang="en-US" sz="1600" dirty="0">
                <a:solidFill>
                  <a:schemeClr val="tx1">
                    <a:lumMod val="95000"/>
                    <a:lumOff val="5000"/>
                  </a:schemeClr>
                </a:solidFill>
              </a:rPr>
              <a:t>ΔGLN3</a:t>
            </a:r>
            <a:endParaRPr lang="en-US" sz="1600" dirty="0" smtClean="0">
              <a:solidFill>
                <a:schemeClr val="tx1">
                  <a:lumMod val="95000"/>
                  <a:lumOff val="5000"/>
                </a:schemeClr>
              </a:solidFill>
            </a:endParaRPr>
          </a:p>
          <a:p>
            <a:pPr lvl="1"/>
            <a:r>
              <a:rPr lang="en-US" sz="1600" dirty="0" smtClean="0"/>
              <a:t>Statistical analysis leading to profile selection </a:t>
            </a:r>
          </a:p>
          <a:p>
            <a:r>
              <a:rPr lang="en-US" sz="1600" dirty="0">
                <a:solidFill>
                  <a:srgbClr val="7F7F7F"/>
                </a:solidFill>
              </a:rPr>
              <a:t>Choosing </a:t>
            </a:r>
            <a:r>
              <a:rPr lang="en-US" sz="1600" dirty="0" smtClean="0">
                <a:solidFill>
                  <a:srgbClr val="7F7F7F"/>
                </a:solidFill>
              </a:rPr>
              <a:t>profile </a:t>
            </a:r>
            <a:r>
              <a:rPr lang="en-US" sz="1600" dirty="0">
                <a:solidFill>
                  <a:srgbClr val="7F7F7F"/>
                </a:solidFill>
              </a:rPr>
              <a:t>45 </a:t>
            </a:r>
            <a:r>
              <a:rPr lang="en-US" sz="1600" dirty="0" smtClean="0">
                <a:solidFill>
                  <a:srgbClr val="7F7F7F"/>
                </a:solidFill>
              </a:rPr>
              <a:t>to create </a:t>
            </a:r>
            <a:r>
              <a:rPr lang="en-US" sz="1600" dirty="0">
                <a:solidFill>
                  <a:srgbClr val="7F7F7F"/>
                </a:solidFill>
              </a:rPr>
              <a:t>a </a:t>
            </a:r>
            <a:r>
              <a:rPr lang="en-US" sz="1600" dirty="0" smtClean="0">
                <a:solidFill>
                  <a:srgbClr val="7F7F7F"/>
                </a:solidFill>
              </a:rPr>
              <a:t>gene regulatory </a:t>
            </a:r>
            <a:r>
              <a:rPr lang="en-US" sz="1600" dirty="0" smtClean="0">
                <a:solidFill>
                  <a:srgbClr val="7F7F7F"/>
                </a:solidFill>
              </a:rPr>
              <a:t>network</a:t>
            </a:r>
            <a:endParaRPr lang="en-US" sz="1600" dirty="0" smtClean="0">
              <a:solidFill>
                <a:srgbClr val="7F7F7F"/>
              </a:solidFill>
            </a:endParaRPr>
          </a:p>
          <a:p>
            <a:pPr lvl="1"/>
            <a:r>
              <a:rPr lang="en-US" sz="1600" dirty="0" smtClean="0">
                <a:solidFill>
                  <a:srgbClr val="7F7F7F"/>
                </a:solidFill>
              </a:rPr>
              <a:t>Statistical </a:t>
            </a:r>
            <a:r>
              <a:rPr lang="en-US" sz="1600" dirty="0">
                <a:solidFill>
                  <a:srgbClr val="7F7F7F"/>
                </a:solidFill>
              </a:rPr>
              <a:t>Analysis: </a:t>
            </a:r>
            <a:r>
              <a:rPr lang="en-US" sz="1600" dirty="0" smtClean="0">
                <a:solidFill>
                  <a:srgbClr val="7F7F7F"/>
                </a:solidFill>
              </a:rPr>
              <a:t>p</a:t>
            </a:r>
            <a:r>
              <a:rPr lang="en-US" sz="1600" dirty="0">
                <a:solidFill>
                  <a:srgbClr val="7F7F7F"/>
                </a:solidFill>
              </a:rPr>
              <a:t>-values, </a:t>
            </a:r>
            <a:r>
              <a:rPr lang="en-US" sz="1600" dirty="0" err="1">
                <a:solidFill>
                  <a:srgbClr val="7F7F7F"/>
                </a:solidFill>
              </a:rPr>
              <a:t>Bonferroni</a:t>
            </a:r>
            <a:r>
              <a:rPr lang="en-US" sz="1600" dirty="0">
                <a:solidFill>
                  <a:srgbClr val="7F7F7F"/>
                </a:solidFill>
              </a:rPr>
              <a:t>, B-H tests</a:t>
            </a:r>
          </a:p>
          <a:p>
            <a:pPr lvl="1"/>
            <a:r>
              <a:rPr lang="en-US" sz="1600" dirty="0">
                <a:solidFill>
                  <a:srgbClr val="7F7F7F"/>
                </a:solidFill>
              </a:rPr>
              <a:t>Clustering and Gene Oncology Analysis with </a:t>
            </a:r>
            <a:r>
              <a:rPr lang="en-US" sz="1600" dirty="0" smtClean="0">
                <a:solidFill>
                  <a:srgbClr val="7F7F7F"/>
                </a:solidFill>
              </a:rPr>
              <a:t>STEM: STEM analysis, GO terms, </a:t>
            </a:r>
            <a:r>
              <a:rPr lang="en-US" sz="1600" dirty="0">
                <a:solidFill>
                  <a:srgbClr val="7F7F7F"/>
                </a:solidFill>
              </a:rPr>
              <a:t>significant </a:t>
            </a:r>
            <a:r>
              <a:rPr lang="en-US" sz="1600" dirty="0" smtClean="0">
                <a:solidFill>
                  <a:srgbClr val="7F7F7F"/>
                </a:solidFill>
              </a:rPr>
              <a:t>profiles</a:t>
            </a:r>
          </a:p>
          <a:p>
            <a:r>
              <a:rPr lang="en-US" sz="1600" dirty="0">
                <a:solidFill>
                  <a:srgbClr val="7F7F7F"/>
                </a:solidFill>
              </a:rPr>
              <a:t>Use YEASTRACT and </a:t>
            </a:r>
            <a:r>
              <a:rPr lang="en-US" sz="1600" dirty="0" err="1">
                <a:solidFill>
                  <a:srgbClr val="7F7F7F"/>
                </a:solidFill>
              </a:rPr>
              <a:t>GRNsight</a:t>
            </a:r>
            <a:r>
              <a:rPr lang="en-US" sz="1600" dirty="0">
                <a:solidFill>
                  <a:srgbClr val="7F7F7F"/>
                </a:solidFill>
              </a:rPr>
              <a:t> to determine which transcription factors regulate a cluster of genes and that “ONLY DNA binding” should be pursued further </a:t>
            </a:r>
          </a:p>
          <a:p>
            <a:r>
              <a:rPr lang="en-US" sz="1600" dirty="0" smtClean="0">
                <a:solidFill>
                  <a:srgbClr val="7F7F7F"/>
                </a:solidFill>
              </a:rPr>
              <a:t>Run </a:t>
            </a:r>
            <a:r>
              <a:rPr lang="en-US" sz="1600" dirty="0">
                <a:solidFill>
                  <a:srgbClr val="7F7F7F"/>
                </a:solidFill>
              </a:rPr>
              <a:t>model one where the threshold parameters b are not estimated and one where they are estimated </a:t>
            </a:r>
            <a:endParaRPr lang="en-US" sz="1600" dirty="0" smtClean="0">
              <a:solidFill>
                <a:srgbClr val="7F7F7F"/>
              </a:solidFill>
            </a:endParaRPr>
          </a:p>
          <a:p>
            <a:r>
              <a:rPr lang="el-GR" sz="1600" dirty="0">
                <a:solidFill>
                  <a:srgbClr val="7F7F7F"/>
                </a:solidFill>
              </a:rPr>
              <a:t>Δ</a:t>
            </a:r>
            <a:r>
              <a:rPr lang="en-US" sz="1600" dirty="0">
                <a:solidFill>
                  <a:srgbClr val="7F7F7F"/>
                </a:solidFill>
              </a:rPr>
              <a:t>GLN3</a:t>
            </a:r>
            <a:r>
              <a:rPr lang="en-US" sz="1600" i="1" dirty="0">
                <a:solidFill>
                  <a:srgbClr val="7F7F7F"/>
                </a:solidFill>
              </a:rPr>
              <a:t> </a:t>
            </a:r>
            <a:r>
              <a:rPr lang="en-US" sz="1600" dirty="0" smtClean="0">
                <a:solidFill>
                  <a:srgbClr val="7F7F7F"/>
                </a:solidFill>
              </a:rPr>
              <a:t>exhibits no meaningful control </a:t>
            </a:r>
            <a:r>
              <a:rPr lang="en-US" sz="1600" dirty="0">
                <a:solidFill>
                  <a:srgbClr val="7F7F7F"/>
                </a:solidFill>
              </a:rPr>
              <a:t>of </a:t>
            </a:r>
            <a:r>
              <a:rPr lang="en-US" sz="1600" dirty="0" smtClean="0">
                <a:solidFill>
                  <a:srgbClr val="7F7F7F"/>
                </a:solidFill>
              </a:rPr>
              <a:t>cold shock response, other more connected genes should be studied. </a:t>
            </a:r>
            <a:endParaRPr lang="en-US" sz="1600" dirty="0" smtClean="0">
              <a:solidFill>
                <a:srgbClr val="7F7F7F"/>
              </a:solidFill>
            </a:endParaRPr>
          </a:p>
        </p:txBody>
      </p:sp>
    </p:spTree>
    <p:extLst>
      <p:ext uri="{BB962C8B-B14F-4D97-AF65-F5344CB8AC3E}">
        <p14:creationId xmlns:p14="http://schemas.microsoft.com/office/powerpoint/2010/main" val="177567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676400"/>
          </a:xfrm>
        </p:spPr>
        <p:txBody>
          <a:bodyPr/>
          <a:lstStyle/>
          <a:p>
            <a:r>
              <a:rPr lang="en-US" sz="3200" dirty="0" smtClean="0"/>
              <a:t>What Transcription Factors in </a:t>
            </a:r>
            <a:r>
              <a:rPr lang="en-US" sz="3200" i="1" dirty="0" smtClean="0"/>
              <a:t>S</a:t>
            </a:r>
            <a:r>
              <a:rPr lang="en-US" sz="3200" i="1" dirty="0"/>
              <a:t>. </a:t>
            </a:r>
            <a:r>
              <a:rPr lang="en-US" sz="3200" i="1" dirty="0" err="1"/>
              <a:t>cerevisiae</a:t>
            </a:r>
            <a:r>
              <a:rPr lang="en-US" sz="3200" dirty="0" smtClean="0"/>
              <a:t> Control the Cold Shock Response Responsible for Maintaining Homeostasis?</a:t>
            </a:r>
            <a:endParaRPr lang="en-US" sz="3200" b="1" dirty="0"/>
          </a:p>
        </p:txBody>
      </p:sp>
      <p:sp>
        <p:nvSpPr>
          <p:cNvPr id="3" name="Content Placeholder 2"/>
          <p:cNvSpPr>
            <a:spLocks noGrp="1"/>
          </p:cNvSpPr>
          <p:nvPr>
            <p:ph idx="1"/>
          </p:nvPr>
        </p:nvSpPr>
        <p:spPr>
          <a:xfrm>
            <a:off x="457200" y="2057400"/>
            <a:ext cx="7620000" cy="4343400"/>
          </a:xfrm>
        </p:spPr>
        <p:txBody>
          <a:bodyPr>
            <a:noAutofit/>
          </a:bodyPr>
          <a:lstStyle/>
          <a:p>
            <a:pPr fontAlgn="base"/>
            <a:r>
              <a:rPr lang="en-US" sz="2000" dirty="0">
                <a:solidFill>
                  <a:schemeClr val="tx1">
                    <a:lumMod val="95000"/>
                    <a:lumOff val="5000"/>
                  </a:schemeClr>
                </a:solidFill>
              </a:rPr>
              <a:t>Δ</a:t>
            </a:r>
            <a:r>
              <a:rPr lang="en-US" sz="2000" dirty="0" smtClean="0"/>
              <a:t>GLN3 was noted as a transcriptional activator of genes regulated by nitrogen </a:t>
            </a:r>
            <a:r>
              <a:rPr lang="en-US" sz="2000" dirty="0" err="1" smtClean="0"/>
              <a:t>catabolite</a:t>
            </a:r>
            <a:r>
              <a:rPr lang="en-US" sz="2000" dirty="0" smtClean="0"/>
              <a:t> repression and a lack of nitrogen sources</a:t>
            </a:r>
          </a:p>
          <a:p>
            <a:pPr fontAlgn="base"/>
            <a:r>
              <a:rPr lang="en-US" sz="2000" dirty="0" smtClean="0"/>
              <a:t>Cold Shock, t</a:t>
            </a:r>
            <a:r>
              <a:rPr lang="en-US" sz="2000" dirty="0" smtClean="0"/>
              <a:t>he </a:t>
            </a:r>
            <a:r>
              <a:rPr lang="en-US" sz="2000" dirty="0" smtClean="0"/>
              <a:t>response to a sudden decline in </a:t>
            </a:r>
            <a:r>
              <a:rPr lang="en-US" sz="2000" dirty="0" smtClean="0"/>
              <a:t>temperature, </a:t>
            </a:r>
            <a:r>
              <a:rPr lang="en-US" sz="2000" dirty="0" smtClean="0"/>
              <a:t>is not well </a:t>
            </a:r>
            <a:r>
              <a:rPr lang="en-US" sz="2000" dirty="0" smtClean="0"/>
              <a:t>studied. </a:t>
            </a:r>
            <a:endParaRPr lang="en-US" sz="2000" dirty="0" smtClean="0"/>
          </a:p>
          <a:p>
            <a:pPr fontAlgn="base"/>
            <a:r>
              <a:rPr lang="en-US" sz="2000" dirty="0" smtClean="0"/>
              <a:t>DNA </a:t>
            </a:r>
            <a:r>
              <a:rPr lang="en-US" sz="2000" dirty="0"/>
              <a:t>microarray analysis was </a:t>
            </a:r>
            <a:r>
              <a:rPr lang="en-US" sz="2000" dirty="0" smtClean="0"/>
              <a:t>performed </a:t>
            </a:r>
            <a:r>
              <a:rPr lang="en-US" sz="2000" dirty="0"/>
              <a:t>to </a:t>
            </a:r>
            <a:r>
              <a:rPr lang="en-US" sz="2000" dirty="0" smtClean="0"/>
              <a:t>analyze the gene expression thousands </a:t>
            </a:r>
            <a:r>
              <a:rPr lang="en-US" sz="2000" dirty="0"/>
              <a:t>of genes at </a:t>
            </a:r>
            <a:r>
              <a:rPr lang="en-US" sz="2000" dirty="0" smtClean="0"/>
              <a:t>once</a:t>
            </a:r>
          </a:p>
          <a:p>
            <a:pPr lvl="1" fontAlgn="base"/>
            <a:r>
              <a:rPr lang="en-US" dirty="0" smtClean="0"/>
              <a:t>Red spot if amount </a:t>
            </a:r>
            <a:r>
              <a:rPr lang="en-US" dirty="0"/>
              <a:t>of RNA expressed </a:t>
            </a:r>
            <a:r>
              <a:rPr lang="en-US" dirty="0" smtClean="0"/>
              <a:t>is increased </a:t>
            </a:r>
          </a:p>
          <a:p>
            <a:pPr lvl="1" fontAlgn="base"/>
            <a:r>
              <a:rPr lang="en-US" dirty="0" smtClean="0"/>
              <a:t>Green spot </a:t>
            </a:r>
            <a:r>
              <a:rPr lang="en-US" dirty="0"/>
              <a:t>if </a:t>
            </a:r>
            <a:r>
              <a:rPr lang="en-US" dirty="0" smtClean="0"/>
              <a:t>decreased </a:t>
            </a:r>
          </a:p>
          <a:p>
            <a:pPr fontAlgn="base"/>
            <a:r>
              <a:rPr lang="en-US" sz="2000" dirty="0" smtClean="0"/>
              <a:t>Log </a:t>
            </a:r>
            <a:r>
              <a:rPr lang="en-US" sz="2000" dirty="0"/>
              <a:t>fold change was </a:t>
            </a:r>
            <a:r>
              <a:rPr lang="en-US" sz="2000" dirty="0" smtClean="0"/>
              <a:t>calculated for </a:t>
            </a:r>
            <a:r>
              <a:rPr lang="en-US" sz="2000" dirty="0"/>
              <a:t>time </a:t>
            </a:r>
            <a:r>
              <a:rPr lang="en-US" sz="2000" dirty="0" smtClean="0"/>
              <a:t>points (15, </a:t>
            </a:r>
            <a:r>
              <a:rPr lang="en-US" sz="2000" dirty="0"/>
              <a:t>30, 60, 90, 120)</a:t>
            </a:r>
          </a:p>
          <a:p>
            <a:pPr fontAlgn="base"/>
            <a:r>
              <a:rPr lang="en-US" sz="2000" dirty="0"/>
              <a:t>Conducted with cold shock at 13°C until </a:t>
            </a:r>
            <a:r>
              <a:rPr lang="en-US" sz="2000" dirty="0" smtClean="0"/>
              <a:t>60m, </a:t>
            </a:r>
            <a:r>
              <a:rPr lang="en-US" sz="2000" dirty="0"/>
              <a:t>then recovery 30°</a:t>
            </a:r>
            <a:r>
              <a:rPr lang="en-US" sz="2000" dirty="0" smtClean="0"/>
              <a:t>C</a:t>
            </a:r>
          </a:p>
        </p:txBody>
      </p:sp>
    </p:spTree>
    <p:extLst>
      <p:ext uri="{BB962C8B-B14F-4D97-AF65-F5344CB8AC3E}">
        <p14:creationId xmlns:p14="http://schemas.microsoft.com/office/powerpoint/2010/main" val="1337437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Understand the Effect of Deleting gene, </a:t>
            </a:r>
            <a:r>
              <a:rPr lang="en-US" sz="3200" dirty="0" smtClean="0">
                <a:solidFill>
                  <a:srgbClr val="000090"/>
                </a:solidFill>
              </a:rPr>
              <a:t>ΔGLN3, on the Cell’s Cold Shock Response </a:t>
            </a:r>
            <a:endParaRPr lang="en-US" sz="3200" dirty="0"/>
          </a:p>
        </p:txBody>
      </p:sp>
      <p:sp>
        <p:nvSpPr>
          <p:cNvPr id="3" name="Content Placeholder 2"/>
          <p:cNvSpPr>
            <a:spLocks noGrp="1"/>
          </p:cNvSpPr>
          <p:nvPr>
            <p:ph idx="1"/>
          </p:nvPr>
        </p:nvSpPr>
        <p:spPr>
          <a:xfrm>
            <a:off x="457200" y="1447800"/>
            <a:ext cx="7620000" cy="4953000"/>
          </a:xfrm>
        </p:spPr>
        <p:txBody>
          <a:bodyPr>
            <a:noAutofit/>
          </a:bodyPr>
          <a:lstStyle/>
          <a:p>
            <a:r>
              <a:rPr lang="en-US" sz="1600" dirty="0">
                <a:solidFill>
                  <a:schemeClr val="bg1">
                    <a:lumMod val="50000"/>
                  </a:schemeClr>
                </a:solidFill>
              </a:rPr>
              <a:t>What </a:t>
            </a:r>
            <a:r>
              <a:rPr lang="en-US" sz="1600" dirty="0" smtClean="0">
                <a:solidFill>
                  <a:schemeClr val="bg1">
                    <a:lumMod val="50000"/>
                  </a:schemeClr>
                </a:solidFill>
              </a:rPr>
              <a:t>transcription factors </a:t>
            </a:r>
            <a:r>
              <a:rPr lang="en-US" sz="1600" dirty="0">
                <a:solidFill>
                  <a:schemeClr val="bg1">
                    <a:lumMod val="50000"/>
                  </a:schemeClr>
                </a:solidFill>
              </a:rPr>
              <a:t>in </a:t>
            </a:r>
            <a:r>
              <a:rPr lang="en-US" sz="1600" i="1" dirty="0">
                <a:solidFill>
                  <a:schemeClr val="bg1">
                    <a:lumMod val="50000"/>
                  </a:schemeClr>
                </a:solidFill>
              </a:rPr>
              <a:t>S. </a:t>
            </a:r>
            <a:r>
              <a:rPr lang="en-US" sz="1600" i="1" dirty="0" err="1">
                <a:solidFill>
                  <a:schemeClr val="bg1">
                    <a:lumMod val="50000"/>
                  </a:schemeClr>
                </a:solidFill>
              </a:rPr>
              <a:t>cerevisiae</a:t>
            </a:r>
            <a:r>
              <a:rPr lang="en-US" sz="1600" dirty="0">
                <a:solidFill>
                  <a:schemeClr val="bg1">
                    <a:lumMod val="50000"/>
                  </a:schemeClr>
                </a:solidFill>
              </a:rPr>
              <a:t> </a:t>
            </a:r>
            <a:r>
              <a:rPr lang="en-US" sz="1600" dirty="0" smtClean="0">
                <a:solidFill>
                  <a:schemeClr val="bg1">
                    <a:lumMod val="50000"/>
                  </a:schemeClr>
                </a:solidFill>
              </a:rPr>
              <a:t>control </a:t>
            </a:r>
            <a:r>
              <a:rPr lang="en-US" sz="1600" dirty="0">
                <a:solidFill>
                  <a:schemeClr val="bg1">
                    <a:lumMod val="50000"/>
                  </a:schemeClr>
                </a:solidFill>
              </a:rPr>
              <a:t>the </a:t>
            </a:r>
            <a:r>
              <a:rPr lang="en-US" sz="1600" dirty="0" smtClean="0">
                <a:solidFill>
                  <a:schemeClr val="bg1">
                    <a:lumMod val="50000"/>
                  </a:schemeClr>
                </a:solidFill>
              </a:rPr>
              <a:t>cold shock response responsible for maintaining homeostasis?</a:t>
            </a:r>
          </a:p>
          <a:p>
            <a:pPr lvl="1"/>
            <a:r>
              <a:rPr lang="en-US" sz="1600" dirty="0" smtClean="0">
                <a:solidFill>
                  <a:schemeClr val="bg1">
                    <a:lumMod val="50000"/>
                  </a:schemeClr>
                </a:solidFill>
              </a:rPr>
              <a:t>Discuss the importance of cold </a:t>
            </a:r>
            <a:r>
              <a:rPr lang="en-US" sz="1600" dirty="0" smtClean="0">
                <a:solidFill>
                  <a:schemeClr val="bg1">
                    <a:lumMod val="50000"/>
                  </a:schemeClr>
                </a:solidFill>
              </a:rPr>
              <a:t>shock, microarray analysis, </a:t>
            </a:r>
            <a:r>
              <a:rPr lang="en-US" sz="1600" dirty="0">
                <a:solidFill>
                  <a:schemeClr val="bg1">
                    <a:lumMod val="50000"/>
                  </a:schemeClr>
                </a:solidFill>
              </a:rPr>
              <a:t>ΔGLN3</a:t>
            </a:r>
            <a:endParaRPr lang="en-US" sz="1600" dirty="0" smtClean="0">
              <a:solidFill>
                <a:schemeClr val="bg1">
                  <a:lumMod val="50000"/>
                </a:schemeClr>
              </a:solidFill>
            </a:endParaRPr>
          </a:p>
          <a:p>
            <a:pPr lvl="1"/>
            <a:r>
              <a:rPr lang="en-US" sz="1600" dirty="0" smtClean="0">
                <a:solidFill>
                  <a:schemeClr val="bg1">
                    <a:lumMod val="50000"/>
                  </a:schemeClr>
                </a:solidFill>
              </a:rPr>
              <a:t>Statistical analysis leading to profile selection </a:t>
            </a:r>
          </a:p>
          <a:p>
            <a:r>
              <a:rPr lang="en-US" sz="1600" dirty="0"/>
              <a:t>Choosing </a:t>
            </a:r>
            <a:r>
              <a:rPr lang="en-US" sz="1600" dirty="0" smtClean="0"/>
              <a:t>profile </a:t>
            </a:r>
            <a:r>
              <a:rPr lang="en-US" sz="1600" dirty="0"/>
              <a:t>45 </a:t>
            </a:r>
            <a:r>
              <a:rPr lang="en-US" sz="1600" dirty="0" smtClean="0"/>
              <a:t>to create </a:t>
            </a:r>
            <a:r>
              <a:rPr lang="en-US" sz="1600" dirty="0"/>
              <a:t>a </a:t>
            </a:r>
            <a:r>
              <a:rPr lang="en-US" sz="1600" dirty="0" smtClean="0"/>
              <a:t>gene regulatory </a:t>
            </a:r>
            <a:r>
              <a:rPr lang="en-US" sz="1600" dirty="0" smtClean="0"/>
              <a:t>network</a:t>
            </a:r>
            <a:endParaRPr lang="en-US" sz="1600" dirty="0" smtClean="0"/>
          </a:p>
          <a:p>
            <a:pPr lvl="1"/>
            <a:r>
              <a:rPr lang="en-US" sz="1600" dirty="0" smtClean="0"/>
              <a:t>Statistical </a:t>
            </a:r>
            <a:r>
              <a:rPr lang="en-US" sz="1600" dirty="0"/>
              <a:t>Analysis: </a:t>
            </a:r>
            <a:r>
              <a:rPr lang="en-US" sz="1600" dirty="0" smtClean="0"/>
              <a:t>p</a:t>
            </a:r>
            <a:r>
              <a:rPr lang="en-US" sz="1600" dirty="0"/>
              <a:t>-values, </a:t>
            </a:r>
            <a:r>
              <a:rPr lang="en-US" sz="1600" dirty="0" err="1"/>
              <a:t>Bonferroni</a:t>
            </a:r>
            <a:r>
              <a:rPr lang="en-US" sz="1600" dirty="0"/>
              <a:t>, B-H tests</a:t>
            </a:r>
          </a:p>
          <a:p>
            <a:pPr lvl="1"/>
            <a:r>
              <a:rPr lang="en-US" sz="1600" dirty="0"/>
              <a:t>Clustering and Gene Oncology Analysis with </a:t>
            </a:r>
            <a:r>
              <a:rPr lang="en-US" sz="1600" dirty="0" smtClean="0"/>
              <a:t>STEM: STEM analysis, GO terms, </a:t>
            </a:r>
            <a:r>
              <a:rPr lang="en-US" sz="1600" dirty="0"/>
              <a:t>significant </a:t>
            </a:r>
            <a:r>
              <a:rPr lang="en-US" sz="1600" dirty="0" smtClean="0"/>
              <a:t>profiles</a:t>
            </a:r>
          </a:p>
          <a:p>
            <a:r>
              <a:rPr lang="en-US" sz="1600" dirty="0" smtClean="0">
                <a:solidFill>
                  <a:srgbClr val="7F7F7F"/>
                </a:solidFill>
              </a:rPr>
              <a:t>Use YEASTRACT and </a:t>
            </a:r>
            <a:r>
              <a:rPr lang="en-US" sz="1600" dirty="0" err="1" smtClean="0">
                <a:solidFill>
                  <a:srgbClr val="7F7F7F"/>
                </a:solidFill>
              </a:rPr>
              <a:t>GRNsight</a:t>
            </a:r>
            <a:r>
              <a:rPr lang="en-US" sz="1600" dirty="0" smtClean="0">
                <a:solidFill>
                  <a:srgbClr val="7F7F7F"/>
                </a:solidFill>
              </a:rPr>
              <a:t> </a:t>
            </a:r>
            <a:r>
              <a:rPr lang="en-US" sz="1600" dirty="0" smtClean="0">
                <a:solidFill>
                  <a:srgbClr val="7F7F7F"/>
                </a:solidFill>
              </a:rPr>
              <a:t>to </a:t>
            </a:r>
            <a:r>
              <a:rPr lang="en-US" sz="1600" dirty="0" smtClean="0">
                <a:solidFill>
                  <a:srgbClr val="7F7F7F"/>
                </a:solidFill>
              </a:rPr>
              <a:t>determine which transcription factors regulate a cluster of genes and that </a:t>
            </a:r>
            <a:r>
              <a:rPr lang="en-US" sz="1600" dirty="0" smtClean="0">
                <a:solidFill>
                  <a:srgbClr val="7F7F7F"/>
                </a:solidFill>
              </a:rPr>
              <a:t>“ONLY DNA binding” should </a:t>
            </a:r>
            <a:r>
              <a:rPr lang="en-US" sz="1600" dirty="0">
                <a:solidFill>
                  <a:srgbClr val="7F7F7F"/>
                </a:solidFill>
              </a:rPr>
              <a:t>be pursued further </a:t>
            </a:r>
            <a:endParaRPr lang="en-US" sz="1600" dirty="0" smtClean="0">
              <a:solidFill>
                <a:srgbClr val="7F7F7F"/>
              </a:solidFill>
            </a:endParaRPr>
          </a:p>
          <a:p>
            <a:r>
              <a:rPr lang="en-US" sz="1600" dirty="0">
                <a:solidFill>
                  <a:srgbClr val="7F7F7F"/>
                </a:solidFill>
              </a:rPr>
              <a:t>Run model one where the threshold parameters b are not estimated and one where they are estimated </a:t>
            </a:r>
            <a:endParaRPr lang="en-US" sz="1600" dirty="0" smtClean="0">
              <a:solidFill>
                <a:srgbClr val="7F7F7F"/>
              </a:solidFill>
            </a:endParaRPr>
          </a:p>
          <a:p>
            <a:r>
              <a:rPr lang="el-GR" sz="1600" dirty="0">
                <a:solidFill>
                  <a:srgbClr val="7F7F7F"/>
                </a:solidFill>
              </a:rPr>
              <a:t>Δ</a:t>
            </a:r>
            <a:r>
              <a:rPr lang="en-US" sz="1600" dirty="0">
                <a:solidFill>
                  <a:srgbClr val="7F7F7F"/>
                </a:solidFill>
              </a:rPr>
              <a:t>GLN3</a:t>
            </a:r>
            <a:r>
              <a:rPr lang="en-US" sz="1600" i="1" dirty="0">
                <a:solidFill>
                  <a:srgbClr val="7F7F7F"/>
                </a:solidFill>
              </a:rPr>
              <a:t> </a:t>
            </a:r>
            <a:r>
              <a:rPr lang="en-US" sz="1600" dirty="0" smtClean="0">
                <a:solidFill>
                  <a:srgbClr val="7F7F7F"/>
                </a:solidFill>
              </a:rPr>
              <a:t>exhibits no meaningful control </a:t>
            </a:r>
            <a:r>
              <a:rPr lang="en-US" sz="1600" dirty="0">
                <a:solidFill>
                  <a:srgbClr val="7F7F7F"/>
                </a:solidFill>
              </a:rPr>
              <a:t>of </a:t>
            </a:r>
            <a:r>
              <a:rPr lang="en-US" sz="1600" dirty="0" smtClean="0">
                <a:solidFill>
                  <a:srgbClr val="7F7F7F"/>
                </a:solidFill>
              </a:rPr>
              <a:t>cold shock response, other more connected genes should be studied. </a:t>
            </a:r>
            <a:endParaRPr lang="en-US" sz="1600" dirty="0" smtClean="0">
              <a:solidFill>
                <a:srgbClr val="7F7F7F"/>
              </a:solidFill>
            </a:endParaRPr>
          </a:p>
        </p:txBody>
      </p:sp>
    </p:spTree>
    <p:extLst>
      <p:ext uri="{BB962C8B-B14F-4D97-AF65-F5344CB8AC3E}">
        <p14:creationId xmlns:p14="http://schemas.microsoft.com/office/powerpoint/2010/main" val="136231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49362"/>
          </a:xfrm>
        </p:spPr>
        <p:txBody>
          <a:bodyPr/>
          <a:lstStyle/>
          <a:p>
            <a:r>
              <a:rPr lang="en-US" sz="3200" dirty="0"/>
              <a:t>Choosing </a:t>
            </a:r>
            <a:r>
              <a:rPr lang="en-US" sz="3200" dirty="0" smtClean="0"/>
              <a:t>Profile </a:t>
            </a:r>
            <a:r>
              <a:rPr lang="en-US" sz="3200" dirty="0"/>
              <a:t>45 to </a:t>
            </a:r>
            <a:r>
              <a:rPr lang="en-US" sz="3200" dirty="0" smtClean="0"/>
              <a:t>Create </a:t>
            </a:r>
            <a:r>
              <a:rPr lang="en-US" sz="3200" dirty="0"/>
              <a:t>a </a:t>
            </a:r>
            <a:r>
              <a:rPr lang="en-US" sz="3200" dirty="0" smtClean="0"/>
              <a:t>Gene Regulatory Network From</a:t>
            </a:r>
            <a:endParaRPr lang="en-US" sz="3200" dirty="0"/>
          </a:p>
        </p:txBody>
      </p:sp>
      <p:sp>
        <p:nvSpPr>
          <p:cNvPr id="3" name="Content Placeholder 2"/>
          <p:cNvSpPr>
            <a:spLocks noGrp="1"/>
          </p:cNvSpPr>
          <p:nvPr>
            <p:ph idx="1"/>
          </p:nvPr>
        </p:nvSpPr>
        <p:spPr>
          <a:xfrm>
            <a:off x="457200" y="1905000"/>
            <a:ext cx="7620000" cy="4191000"/>
          </a:xfrm>
        </p:spPr>
        <p:txBody>
          <a:bodyPr>
            <a:normAutofit/>
          </a:bodyPr>
          <a:lstStyle/>
          <a:p>
            <a:r>
              <a:rPr lang="en-US" dirty="0" smtClean="0"/>
              <a:t>Statistical Analysis: </a:t>
            </a:r>
          </a:p>
          <a:p>
            <a:pPr lvl="1"/>
            <a:r>
              <a:rPr lang="en-US" sz="2200" dirty="0"/>
              <a:t>D</a:t>
            </a:r>
            <a:r>
              <a:rPr lang="en-US" sz="2200" dirty="0" smtClean="0"/>
              <a:t>etermine the number of genes that </a:t>
            </a:r>
            <a:r>
              <a:rPr lang="en-US" sz="2200" dirty="0"/>
              <a:t>have a log fold change that is different than zero at one or more time </a:t>
            </a:r>
            <a:r>
              <a:rPr lang="en-US" sz="2200" dirty="0" smtClean="0"/>
              <a:t>points</a:t>
            </a:r>
          </a:p>
          <a:p>
            <a:pPr lvl="1"/>
            <a:r>
              <a:rPr lang="en-US" sz="2200" dirty="0" smtClean="0"/>
              <a:t>p-values, </a:t>
            </a:r>
            <a:r>
              <a:rPr lang="en-US" sz="2200" dirty="0" err="1" smtClean="0"/>
              <a:t>Bonferroni</a:t>
            </a:r>
            <a:r>
              <a:rPr lang="en-US" sz="2200" dirty="0" smtClean="0"/>
              <a:t>, B-H tests</a:t>
            </a:r>
          </a:p>
          <a:p>
            <a:r>
              <a:rPr lang="en-US" dirty="0" smtClean="0"/>
              <a:t>Clustering and Gene Oncology Analysis with STEM</a:t>
            </a:r>
          </a:p>
          <a:p>
            <a:pPr lvl="1"/>
            <a:r>
              <a:rPr lang="en-US" sz="2200" dirty="0" smtClean="0"/>
              <a:t>STEM </a:t>
            </a:r>
            <a:r>
              <a:rPr lang="en-US" sz="2200" dirty="0"/>
              <a:t>analysis </a:t>
            </a:r>
            <a:r>
              <a:rPr lang="en-US" sz="2200" dirty="0" smtClean="0"/>
              <a:t>provides significance ranking of cluster gene profiles</a:t>
            </a:r>
          </a:p>
          <a:p>
            <a:pPr lvl="1"/>
            <a:r>
              <a:rPr lang="en-US" sz="2200" dirty="0" smtClean="0"/>
              <a:t>GO terms provide insight into function of gene clusters </a:t>
            </a:r>
          </a:p>
          <a:p>
            <a:pPr lvl="1"/>
            <a:r>
              <a:rPr lang="en-US" sz="2200" dirty="0" smtClean="0"/>
              <a:t>Compare significant profiles for </a:t>
            </a:r>
            <a:r>
              <a:rPr lang="en-US" sz="2200" dirty="0"/>
              <a:t>w</a:t>
            </a:r>
            <a:r>
              <a:rPr lang="en-US" sz="2200" dirty="0" smtClean="0"/>
              <a:t>ild type and ΔGLN3</a:t>
            </a:r>
          </a:p>
          <a:p>
            <a:pPr lvl="1"/>
            <a:endParaRPr lang="en-US" sz="2200" dirty="0" smtClean="0"/>
          </a:p>
          <a:p>
            <a:endParaRPr lang="en-US" dirty="0" smtClean="0"/>
          </a:p>
          <a:p>
            <a:endParaRPr lang="en-US" dirty="0"/>
          </a:p>
        </p:txBody>
      </p:sp>
    </p:spTree>
    <p:extLst>
      <p:ext uri="{BB962C8B-B14F-4D97-AF65-F5344CB8AC3E}">
        <p14:creationId xmlns:p14="http://schemas.microsoft.com/office/powerpoint/2010/main" val="1144500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Table 49"/>
          <p:cNvGraphicFramePr/>
          <p:nvPr>
            <p:extLst>
              <p:ext uri="{D42A27DB-BD31-4B8C-83A1-F6EECF244321}">
                <p14:modId xmlns:p14="http://schemas.microsoft.com/office/powerpoint/2010/main" val="2351889652"/>
              </p:ext>
            </p:extLst>
          </p:nvPr>
        </p:nvGraphicFramePr>
        <p:xfrm>
          <a:off x="381000" y="1905000"/>
          <a:ext cx="7772400" cy="3886197"/>
        </p:xfrm>
        <a:graphic>
          <a:graphicData uri="http://schemas.openxmlformats.org/drawingml/2006/table">
            <a:tbl>
              <a:tblPr firstRow="1" firstCol="1" bandRow="1">
                <a:tableStyleId>{4C3C2611-4C71-4FC5-86AE-919BDF0F9419}</a:tableStyleId>
              </a:tblPr>
              <a:tblGrid>
                <a:gridCol w="25908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590800">
                  <a:extLst>
                    <a:ext uri="{9D8B030D-6E8A-4147-A177-3AD203B41FA5}">
                      <a16:colId xmlns:a16="http://schemas.microsoft.com/office/drawing/2014/main" xmlns="" val="20002"/>
                    </a:ext>
                  </a:extLst>
                </a:gridCol>
              </a:tblGrid>
              <a:tr h="555171">
                <a:tc>
                  <a:txBody>
                    <a:bodyPr/>
                    <a:lstStyle/>
                    <a:p>
                      <a:pPr lvl="0" algn="ctr">
                        <a:lnSpc>
                          <a:spcPct val="115000"/>
                        </a:lnSpc>
                        <a:defRPr sz="1800" b="0" i="0">
                          <a:solidFill>
                            <a:srgbClr val="000000"/>
                          </a:solidFill>
                        </a:defRPr>
                      </a:pPr>
                      <a:r>
                        <a:rPr b="1"/>
                        <a:t> </a:t>
                      </a:r>
                      <a:r>
                        <a:rPr sz="2100" b="1">
                          <a:solidFill>
                            <a:srgbClr val="FFFFFF"/>
                          </a:solidFill>
                        </a:rPr>
                        <a:t>ANOVA</a:t>
                      </a:r>
                    </a:p>
                  </a:txBody>
                  <a:tcPr marL="0" marR="0" marT="0" marB="0" horzOverflow="overflow"/>
                </a:tc>
                <a:tc>
                  <a:txBody>
                    <a:bodyPr/>
                    <a:lstStyle/>
                    <a:p>
                      <a:pPr lvl="0" algn="ctr">
                        <a:lnSpc>
                          <a:spcPct val="115000"/>
                        </a:lnSpc>
                        <a:defRPr sz="1800" b="0" i="0">
                          <a:solidFill>
                            <a:srgbClr val="000000"/>
                          </a:solidFill>
                        </a:defRPr>
                      </a:pPr>
                      <a:r>
                        <a:rPr b="1">
                          <a:solidFill>
                            <a:srgbClr val="FFFFFF"/>
                          </a:solidFill>
                        </a:rPr>
                        <a:t>WT</a:t>
                      </a:r>
                    </a:p>
                  </a:txBody>
                  <a:tcPr marL="0" marR="0" marT="0" marB="0" horzOverflow="overflow"/>
                </a:tc>
                <a:tc>
                  <a:txBody>
                    <a:bodyPr/>
                    <a:lstStyle/>
                    <a:p>
                      <a:pPr lvl="0" algn="ctr">
                        <a:lnSpc>
                          <a:spcPct val="115000"/>
                        </a:lnSpc>
                        <a:defRPr sz="1800" b="0" i="0">
                          <a:solidFill>
                            <a:srgbClr val="000000"/>
                          </a:solidFill>
                        </a:defRPr>
                      </a:pPr>
                      <a:r>
                        <a:rPr b="1" i="1" dirty="0">
                          <a:solidFill>
                            <a:srgbClr val="FFFFFF"/>
                          </a:solidFill>
                        </a:rPr>
                        <a:t>ΔGLN3</a:t>
                      </a:r>
                    </a:p>
                  </a:txBody>
                  <a:tcPr marL="0" marR="0" marT="0" marB="0" horzOverflow="overflow"/>
                </a:tc>
                <a:extLst>
                  <a:ext uri="{0D108BD9-81ED-4DB2-BD59-A6C34878D82A}">
                    <a16:rowId xmlns:a16="http://schemas.microsoft.com/office/drawing/2014/main" xmlns="" val="10000"/>
                  </a:ext>
                </a:extLst>
              </a:tr>
              <a:tr h="555171">
                <a:tc>
                  <a:txBody>
                    <a:bodyPr/>
                    <a:lstStyle/>
                    <a:p>
                      <a:pPr lvl="0" algn="ctr">
                        <a:lnSpc>
                          <a:spcPct val="115000"/>
                        </a:lnSpc>
                        <a:defRPr sz="1800" b="0" i="0">
                          <a:solidFill>
                            <a:srgbClr val="000000"/>
                          </a:solidFill>
                        </a:defRPr>
                      </a:pPr>
                      <a:r>
                        <a:rPr b="1" i="1">
                          <a:solidFill>
                            <a:srgbClr val="FFFFFF"/>
                          </a:solidFill>
                        </a:rPr>
                        <a:t>p &lt; 0.05</a:t>
                      </a:r>
                    </a:p>
                  </a:txBody>
                  <a:tcPr marL="0" marR="0" marT="0" marB="0" horzOverflow="overflow"/>
                </a:tc>
                <a:tc>
                  <a:txBody>
                    <a:bodyPr/>
                    <a:lstStyle/>
                    <a:p>
                      <a:pPr lvl="0" algn="ctr">
                        <a:lnSpc>
                          <a:spcPct val="115000"/>
                        </a:lnSpc>
                        <a:defRPr sz="1800" b="0" i="0"/>
                      </a:pPr>
                      <a:r>
                        <a:rPr lang="en-US" b="1" i="1" dirty="0" smtClean="0"/>
                        <a:t>2378/6189 (</a:t>
                      </a:r>
                      <a:r>
                        <a:rPr b="1" i="1" dirty="0" smtClean="0"/>
                        <a:t>38.42%</a:t>
                      </a:r>
                      <a:r>
                        <a:rPr lang="en-US" b="1" i="1" dirty="0" smtClean="0"/>
                        <a:t>)</a:t>
                      </a:r>
                      <a:endParaRPr b="1" i="1" dirty="0"/>
                    </a:p>
                  </a:txBody>
                  <a:tcPr marL="0" marR="0" marT="0" marB="0" horzOverflow="overflow"/>
                </a:tc>
                <a:tc>
                  <a:txBody>
                    <a:bodyPr/>
                    <a:lstStyle/>
                    <a:p>
                      <a:pPr lvl="0" algn="ctr">
                        <a:lnSpc>
                          <a:spcPct val="115000"/>
                        </a:lnSpc>
                        <a:defRPr sz="1800" b="0" i="0"/>
                      </a:pPr>
                      <a:r>
                        <a:rPr lang="en-US" b="1" i="1" dirty="0" smtClean="0"/>
                        <a:t>1864</a:t>
                      </a:r>
                      <a:r>
                        <a:rPr lang="en-US" b="1" i="1" baseline="0" dirty="0" smtClean="0"/>
                        <a:t>/6189 </a:t>
                      </a:r>
                      <a:r>
                        <a:rPr lang="en-US" b="1" i="1" dirty="0" smtClean="0"/>
                        <a:t>(</a:t>
                      </a:r>
                      <a:r>
                        <a:rPr b="1" i="1" dirty="0" smtClean="0"/>
                        <a:t>30.11%</a:t>
                      </a:r>
                      <a:r>
                        <a:rPr lang="en-US" b="1" i="1" dirty="0" smtClean="0"/>
                        <a:t>)</a:t>
                      </a:r>
                      <a:endParaRPr b="1" i="1" dirty="0"/>
                    </a:p>
                  </a:txBody>
                  <a:tcPr marL="0" marR="0" marT="0" marB="0" horzOverflow="overflow"/>
                </a:tc>
                <a:extLst>
                  <a:ext uri="{0D108BD9-81ED-4DB2-BD59-A6C34878D82A}">
                    <a16:rowId xmlns:a16="http://schemas.microsoft.com/office/drawing/2014/main" xmlns="" val="10001"/>
                  </a:ext>
                </a:extLst>
              </a:tr>
              <a:tr h="555171">
                <a:tc>
                  <a:txBody>
                    <a:bodyPr/>
                    <a:lstStyle/>
                    <a:p>
                      <a:pPr lvl="0" algn="ctr">
                        <a:lnSpc>
                          <a:spcPct val="115000"/>
                        </a:lnSpc>
                        <a:defRPr sz="1800" b="0" i="0">
                          <a:solidFill>
                            <a:srgbClr val="000000"/>
                          </a:solidFill>
                        </a:defRPr>
                      </a:pPr>
                      <a:r>
                        <a:rPr b="1" i="1">
                          <a:solidFill>
                            <a:srgbClr val="FFFFFF"/>
                          </a:solidFill>
                        </a:rPr>
                        <a:t>p &lt; 0.01</a:t>
                      </a:r>
                    </a:p>
                  </a:txBody>
                  <a:tcPr marL="0" marR="0" marT="0" marB="0" horzOverflow="overflow"/>
                </a:tc>
                <a:tc>
                  <a:txBody>
                    <a:bodyPr/>
                    <a:lstStyle/>
                    <a:p>
                      <a:pPr lvl="0" algn="ctr">
                        <a:lnSpc>
                          <a:spcPct val="115000"/>
                        </a:lnSpc>
                        <a:defRPr sz="1800" b="0" i="0"/>
                      </a:pPr>
                      <a:r>
                        <a:rPr lang="en-US" b="1" i="1" dirty="0" smtClean="0"/>
                        <a:t>1527/6189 (</a:t>
                      </a:r>
                      <a:r>
                        <a:rPr b="1" i="1" dirty="0" smtClean="0"/>
                        <a:t>24.67%</a:t>
                      </a:r>
                      <a:r>
                        <a:rPr lang="en-US" b="1" i="1" dirty="0" smtClean="0"/>
                        <a:t>)</a:t>
                      </a:r>
                      <a:endParaRPr b="1" i="1" dirty="0"/>
                    </a:p>
                  </a:txBody>
                  <a:tcPr marL="0" marR="0" marT="0" marB="0" horzOverflow="overflow"/>
                </a:tc>
                <a:tc>
                  <a:txBody>
                    <a:bodyPr/>
                    <a:lstStyle/>
                    <a:p>
                      <a:pPr lvl="0" algn="ctr">
                        <a:lnSpc>
                          <a:spcPct val="115000"/>
                        </a:lnSpc>
                        <a:defRPr sz="1800" b="0" i="0"/>
                      </a:pPr>
                      <a:r>
                        <a:rPr lang="en-US" b="1" i="1" dirty="0" smtClean="0"/>
                        <a:t>1008/6189</a:t>
                      </a:r>
                      <a:r>
                        <a:rPr lang="en-US" b="1" i="1" baseline="0" dirty="0" smtClean="0"/>
                        <a:t> (</a:t>
                      </a:r>
                      <a:r>
                        <a:rPr b="1" i="1" dirty="0" smtClean="0"/>
                        <a:t>16.29%</a:t>
                      </a:r>
                      <a:r>
                        <a:rPr lang="en-US" b="1" i="1" dirty="0" smtClean="0"/>
                        <a:t>)</a:t>
                      </a:r>
                      <a:endParaRPr b="1" i="1" dirty="0"/>
                    </a:p>
                  </a:txBody>
                  <a:tcPr marL="0" marR="0" marT="0" marB="0" horzOverflow="overflow"/>
                </a:tc>
                <a:extLst>
                  <a:ext uri="{0D108BD9-81ED-4DB2-BD59-A6C34878D82A}">
                    <a16:rowId xmlns:a16="http://schemas.microsoft.com/office/drawing/2014/main" xmlns="" val="10002"/>
                  </a:ext>
                </a:extLst>
              </a:tr>
              <a:tr h="555171">
                <a:tc>
                  <a:txBody>
                    <a:bodyPr/>
                    <a:lstStyle/>
                    <a:p>
                      <a:pPr lvl="0" algn="ctr">
                        <a:lnSpc>
                          <a:spcPct val="115000"/>
                        </a:lnSpc>
                        <a:defRPr sz="1800" b="0" i="0">
                          <a:solidFill>
                            <a:srgbClr val="000000"/>
                          </a:solidFill>
                        </a:defRPr>
                      </a:pPr>
                      <a:r>
                        <a:rPr b="1" i="1" dirty="0">
                          <a:solidFill>
                            <a:srgbClr val="FFFFFF"/>
                          </a:solidFill>
                        </a:rPr>
                        <a:t>p &lt; 0.001</a:t>
                      </a:r>
                    </a:p>
                  </a:txBody>
                  <a:tcPr marL="0" marR="0" marT="0" marB="0" horzOverflow="overflow"/>
                </a:tc>
                <a:tc>
                  <a:txBody>
                    <a:bodyPr/>
                    <a:lstStyle/>
                    <a:p>
                      <a:pPr lvl="0" algn="ctr">
                        <a:lnSpc>
                          <a:spcPct val="115000"/>
                        </a:lnSpc>
                        <a:defRPr sz="1800" b="0" i="0"/>
                      </a:pPr>
                      <a:r>
                        <a:rPr lang="en-US" b="1" i="1" dirty="0" smtClean="0"/>
                        <a:t>860/6189</a:t>
                      </a:r>
                      <a:r>
                        <a:rPr lang="en-US" b="1" i="1" baseline="0" dirty="0" smtClean="0"/>
                        <a:t> </a:t>
                      </a:r>
                      <a:r>
                        <a:rPr lang="en-US" b="1" i="1" dirty="0" smtClean="0"/>
                        <a:t>(</a:t>
                      </a:r>
                      <a:r>
                        <a:rPr b="1" i="1" dirty="0" smtClean="0"/>
                        <a:t>13.90%</a:t>
                      </a:r>
                      <a:r>
                        <a:rPr lang="en-US" b="1" i="1" dirty="0" smtClean="0"/>
                        <a:t>)</a:t>
                      </a:r>
                      <a:endParaRPr b="1" i="1" dirty="0"/>
                    </a:p>
                  </a:txBody>
                  <a:tcPr marL="0" marR="0" marT="0" marB="0" horzOverflow="overflow"/>
                </a:tc>
                <a:tc>
                  <a:txBody>
                    <a:bodyPr/>
                    <a:lstStyle/>
                    <a:p>
                      <a:pPr lvl="0" algn="ctr">
                        <a:lnSpc>
                          <a:spcPct val="115000"/>
                        </a:lnSpc>
                        <a:defRPr sz="1800" b="0" i="0"/>
                      </a:pPr>
                      <a:r>
                        <a:rPr lang="en-US" b="1" i="1" dirty="0" smtClean="0"/>
                        <a:t>404/6189</a:t>
                      </a:r>
                      <a:r>
                        <a:rPr lang="en-US" b="1" i="1" baseline="0" dirty="0" smtClean="0"/>
                        <a:t> </a:t>
                      </a:r>
                      <a:r>
                        <a:rPr lang="en-US" b="1" i="1" dirty="0" smtClean="0"/>
                        <a:t>(</a:t>
                      </a:r>
                      <a:r>
                        <a:rPr b="1" i="1" dirty="0" smtClean="0"/>
                        <a:t>6.53%</a:t>
                      </a:r>
                      <a:r>
                        <a:rPr lang="en-US" b="1" i="1" dirty="0" smtClean="0"/>
                        <a:t>)</a:t>
                      </a:r>
                      <a:endParaRPr b="1" i="1" dirty="0"/>
                    </a:p>
                  </a:txBody>
                  <a:tcPr marL="0" marR="0" marT="0" marB="0" horzOverflow="overflow"/>
                </a:tc>
                <a:extLst>
                  <a:ext uri="{0D108BD9-81ED-4DB2-BD59-A6C34878D82A}">
                    <a16:rowId xmlns:a16="http://schemas.microsoft.com/office/drawing/2014/main" xmlns="" val="10003"/>
                  </a:ext>
                </a:extLst>
              </a:tr>
              <a:tr h="555171">
                <a:tc>
                  <a:txBody>
                    <a:bodyPr/>
                    <a:lstStyle/>
                    <a:p>
                      <a:pPr lvl="0" algn="ctr">
                        <a:lnSpc>
                          <a:spcPct val="115000"/>
                        </a:lnSpc>
                        <a:defRPr sz="1800" b="0" i="0">
                          <a:solidFill>
                            <a:srgbClr val="000000"/>
                          </a:solidFill>
                        </a:defRPr>
                      </a:pPr>
                      <a:r>
                        <a:rPr b="1" i="1">
                          <a:solidFill>
                            <a:srgbClr val="FFFFFF"/>
                          </a:solidFill>
                        </a:rPr>
                        <a:t>p &lt; 0.0001</a:t>
                      </a:r>
                    </a:p>
                  </a:txBody>
                  <a:tcPr marL="0" marR="0" marT="0" marB="0" horzOverflow="overflow"/>
                </a:tc>
                <a:tc>
                  <a:txBody>
                    <a:bodyPr/>
                    <a:lstStyle/>
                    <a:p>
                      <a:pPr lvl="0" algn="ctr">
                        <a:lnSpc>
                          <a:spcPct val="115000"/>
                        </a:lnSpc>
                        <a:defRPr sz="1800" b="0" i="0"/>
                      </a:pPr>
                      <a:r>
                        <a:rPr lang="en-US" b="1" i="1" dirty="0" smtClean="0"/>
                        <a:t>460/6189 (</a:t>
                      </a:r>
                      <a:r>
                        <a:rPr b="1" i="1" dirty="0" smtClean="0"/>
                        <a:t>7.43%</a:t>
                      </a:r>
                      <a:r>
                        <a:rPr lang="en-US" b="1" i="1" dirty="0" smtClean="0"/>
                        <a:t>)</a:t>
                      </a:r>
                      <a:endParaRPr b="1" i="1" dirty="0"/>
                    </a:p>
                  </a:txBody>
                  <a:tcPr marL="0" marR="0" marT="0" marB="0" horzOverflow="overflow"/>
                </a:tc>
                <a:tc>
                  <a:txBody>
                    <a:bodyPr/>
                    <a:lstStyle/>
                    <a:p>
                      <a:pPr lvl="0" algn="ctr">
                        <a:lnSpc>
                          <a:spcPct val="115000"/>
                        </a:lnSpc>
                        <a:defRPr sz="1800" b="0" i="0"/>
                      </a:pPr>
                      <a:r>
                        <a:rPr lang="en-US" b="1" i="1" dirty="0" smtClean="0"/>
                        <a:t>126/6189 (</a:t>
                      </a:r>
                      <a:r>
                        <a:rPr b="1" i="1" dirty="0" smtClean="0"/>
                        <a:t>2.04%</a:t>
                      </a:r>
                      <a:r>
                        <a:rPr lang="en-US" b="1" i="1" dirty="0" smtClean="0"/>
                        <a:t>)</a:t>
                      </a:r>
                      <a:endParaRPr b="1" i="1" dirty="0"/>
                    </a:p>
                  </a:txBody>
                  <a:tcPr marL="0" marR="0" marT="0" marB="0" horzOverflow="overflow"/>
                </a:tc>
                <a:extLst>
                  <a:ext uri="{0D108BD9-81ED-4DB2-BD59-A6C34878D82A}">
                    <a16:rowId xmlns:a16="http://schemas.microsoft.com/office/drawing/2014/main" xmlns="" val="10004"/>
                  </a:ext>
                </a:extLst>
              </a:tr>
              <a:tr h="555171">
                <a:tc>
                  <a:txBody>
                    <a:bodyPr/>
                    <a:lstStyle/>
                    <a:p>
                      <a:pPr lvl="0" algn="ctr">
                        <a:lnSpc>
                          <a:spcPct val="115000"/>
                        </a:lnSpc>
                        <a:defRPr sz="1800" b="0" i="0">
                          <a:solidFill>
                            <a:srgbClr val="000000"/>
                          </a:solidFill>
                        </a:defRPr>
                      </a:pPr>
                      <a:r>
                        <a:rPr b="1" i="1">
                          <a:solidFill>
                            <a:srgbClr val="FFFFFF"/>
                          </a:solidFill>
                        </a:rPr>
                        <a:t>B-H p &lt; 0.05</a:t>
                      </a:r>
                    </a:p>
                  </a:txBody>
                  <a:tcPr marL="0" marR="0" marT="0" marB="0" horzOverflow="overflow"/>
                </a:tc>
                <a:tc>
                  <a:txBody>
                    <a:bodyPr/>
                    <a:lstStyle/>
                    <a:p>
                      <a:pPr lvl="0" algn="ctr">
                        <a:lnSpc>
                          <a:spcPct val="115000"/>
                        </a:lnSpc>
                        <a:defRPr sz="1800" b="0" i="0"/>
                      </a:pPr>
                      <a:r>
                        <a:rPr lang="en-US" b="1" i="1" dirty="0" smtClean="0"/>
                        <a:t>1656/6189 (</a:t>
                      </a:r>
                      <a:r>
                        <a:rPr b="1" i="1" dirty="0" smtClean="0"/>
                        <a:t>26.76%</a:t>
                      </a:r>
                      <a:r>
                        <a:rPr lang="en-US" b="1" i="1" dirty="0" smtClean="0"/>
                        <a:t>)</a:t>
                      </a:r>
                      <a:endParaRPr b="1" i="1" dirty="0"/>
                    </a:p>
                  </a:txBody>
                  <a:tcPr marL="0" marR="0" marT="0" marB="0" horzOverflow="overflow"/>
                </a:tc>
                <a:tc>
                  <a:txBody>
                    <a:bodyPr/>
                    <a:lstStyle/>
                    <a:p>
                      <a:pPr lvl="0" algn="ctr">
                        <a:lnSpc>
                          <a:spcPct val="115000"/>
                        </a:lnSpc>
                        <a:defRPr sz="1800" b="0" i="0"/>
                      </a:pPr>
                      <a:r>
                        <a:rPr lang="en-US" b="1" i="1" dirty="0" smtClean="0"/>
                        <a:t>913/6189 (14.75%)</a:t>
                      </a:r>
                      <a:endParaRPr lang="en-US" b="1" i="1" dirty="0"/>
                    </a:p>
                  </a:txBody>
                  <a:tcPr marL="0" marR="0" marT="0" marB="0" horzOverflow="overflow"/>
                </a:tc>
                <a:extLst>
                  <a:ext uri="{0D108BD9-81ED-4DB2-BD59-A6C34878D82A}">
                    <a16:rowId xmlns:a16="http://schemas.microsoft.com/office/drawing/2014/main" xmlns="" val="10005"/>
                  </a:ext>
                </a:extLst>
              </a:tr>
              <a:tr h="555171">
                <a:tc>
                  <a:txBody>
                    <a:bodyPr/>
                    <a:lstStyle/>
                    <a:p>
                      <a:pPr lvl="0" algn="ctr">
                        <a:lnSpc>
                          <a:spcPct val="115000"/>
                        </a:lnSpc>
                        <a:defRPr sz="1800" b="0" i="0">
                          <a:solidFill>
                            <a:srgbClr val="000000"/>
                          </a:solidFill>
                        </a:defRPr>
                      </a:pPr>
                      <a:r>
                        <a:rPr b="1" i="1" dirty="0">
                          <a:solidFill>
                            <a:srgbClr val="FFFFFF"/>
                          </a:solidFill>
                        </a:rPr>
                        <a:t>Bonferroni p &lt; 0.05</a:t>
                      </a:r>
                    </a:p>
                  </a:txBody>
                  <a:tcPr marL="0" marR="0" marT="0" marB="0" horzOverflow="overflow"/>
                </a:tc>
                <a:tc>
                  <a:txBody>
                    <a:bodyPr/>
                    <a:lstStyle/>
                    <a:p>
                      <a:pPr lvl="0" algn="ctr">
                        <a:lnSpc>
                          <a:spcPct val="115000"/>
                        </a:lnSpc>
                        <a:defRPr sz="1800" b="0" i="0"/>
                      </a:pPr>
                      <a:r>
                        <a:rPr lang="en-US" b="1" i="1" dirty="0" smtClean="0"/>
                        <a:t>228/6189 (</a:t>
                      </a:r>
                      <a:r>
                        <a:rPr b="1" i="1" dirty="0" smtClean="0"/>
                        <a:t>3.68%</a:t>
                      </a:r>
                      <a:r>
                        <a:rPr lang="en-US" b="1" i="1" dirty="0" smtClean="0"/>
                        <a:t>)</a:t>
                      </a:r>
                      <a:endParaRPr b="1" i="1" dirty="0"/>
                    </a:p>
                  </a:txBody>
                  <a:tcPr marL="0" marR="0" marT="0" marB="0" horzOverflow="overflow"/>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sz="1800" b="0" i="0"/>
                      </a:pPr>
                      <a:r>
                        <a:rPr lang="en-US" b="1" i="1" dirty="0" smtClean="0"/>
                        <a:t>26/6189</a:t>
                      </a:r>
                      <a:r>
                        <a:rPr lang="en-US" b="1" i="1" baseline="0" dirty="0" smtClean="0"/>
                        <a:t> </a:t>
                      </a:r>
                      <a:r>
                        <a:rPr lang="en-US" b="1" i="1" dirty="0" smtClean="0"/>
                        <a:t>(</a:t>
                      </a:r>
                      <a:r>
                        <a:rPr b="1" i="1" dirty="0" smtClean="0"/>
                        <a:t>0.42%</a:t>
                      </a:r>
                      <a:r>
                        <a:rPr lang="en-US" b="1" i="1" dirty="0" smtClean="0"/>
                        <a:t>)</a:t>
                      </a:r>
                      <a:endParaRPr b="1" i="1" dirty="0"/>
                    </a:p>
                  </a:txBody>
                  <a:tcPr marL="0" marR="0" marT="0" marB="0" horzOverflow="overflow"/>
                </a:tc>
                <a:extLst>
                  <a:ext uri="{0D108BD9-81ED-4DB2-BD59-A6C34878D82A}">
                    <a16:rowId xmlns:a16="http://schemas.microsoft.com/office/drawing/2014/main" xmlns="" val="10006"/>
                  </a:ext>
                </a:extLst>
              </a:tr>
            </a:tbl>
          </a:graphicData>
        </a:graphic>
      </p:graphicFrame>
      <p:sp>
        <p:nvSpPr>
          <p:cNvPr id="50" name="Shape 50"/>
          <p:cNvSpPr/>
          <p:nvPr/>
        </p:nvSpPr>
        <p:spPr>
          <a:xfrm>
            <a:off x="685800" y="304800"/>
            <a:ext cx="7377990" cy="138499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vl1pPr>
          </a:lstStyle>
          <a:p>
            <a:pPr lvl="0">
              <a:defRPr sz="1800"/>
            </a:pPr>
            <a:r>
              <a:rPr lang="en-US" sz="2800" dirty="0" smtClean="0">
                <a:solidFill>
                  <a:srgbClr val="000090"/>
                </a:solidFill>
                <a:latin typeface="+mj-lt"/>
              </a:rPr>
              <a:t>Proportion of Genes that Were </a:t>
            </a:r>
            <a:r>
              <a:rPr lang="en-US" sz="2800" dirty="0">
                <a:solidFill>
                  <a:srgbClr val="000090"/>
                </a:solidFill>
                <a:latin typeface="+mj-lt"/>
              </a:rPr>
              <a:t>S</a:t>
            </a:r>
            <a:r>
              <a:rPr lang="en-US" sz="2800" dirty="0" smtClean="0">
                <a:solidFill>
                  <a:srgbClr val="000090"/>
                </a:solidFill>
                <a:latin typeface="+mj-lt"/>
              </a:rPr>
              <a:t>ignificant </a:t>
            </a:r>
            <a:r>
              <a:rPr lang="en-US" sz="2800" dirty="0">
                <a:solidFill>
                  <a:srgbClr val="000090"/>
                </a:solidFill>
                <a:latin typeface="+mj-lt"/>
              </a:rPr>
              <a:t>F</a:t>
            </a:r>
            <a:r>
              <a:rPr lang="en-US" sz="2800" dirty="0" smtClean="0">
                <a:solidFill>
                  <a:srgbClr val="000090"/>
                </a:solidFill>
                <a:latin typeface="+mj-lt"/>
              </a:rPr>
              <a:t>ollowed </a:t>
            </a:r>
            <a:r>
              <a:rPr lang="en-US" sz="2800" dirty="0">
                <a:solidFill>
                  <a:srgbClr val="000090"/>
                </a:solidFill>
                <a:latin typeface="+mj-lt"/>
              </a:rPr>
              <a:t>S</a:t>
            </a:r>
            <a:r>
              <a:rPr lang="en-US" sz="2800" dirty="0" smtClean="0">
                <a:solidFill>
                  <a:srgbClr val="000090"/>
                </a:solidFill>
                <a:latin typeface="+mj-lt"/>
              </a:rPr>
              <a:t>imilar Patterns for the </a:t>
            </a:r>
            <a:r>
              <a:rPr sz="2800" dirty="0" smtClean="0">
                <a:solidFill>
                  <a:srgbClr val="000090"/>
                </a:solidFill>
                <a:latin typeface="+mj-lt"/>
              </a:rPr>
              <a:t>Wild </a:t>
            </a:r>
            <a:r>
              <a:rPr sz="2800" dirty="0">
                <a:solidFill>
                  <a:srgbClr val="000090"/>
                </a:solidFill>
                <a:latin typeface="+mj-lt"/>
              </a:rPr>
              <a:t>Type and </a:t>
            </a:r>
            <a:r>
              <a:rPr sz="2800" dirty="0" smtClean="0">
                <a:solidFill>
                  <a:srgbClr val="000090"/>
                </a:solidFill>
                <a:latin typeface="+mj-lt"/>
              </a:rPr>
              <a:t>ΔGLN3</a:t>
            </a:r>
            <a:r>
              <a:rPr lang="en-US" sz="2800" dirty="0" smtClean="0">
                <a:solidFill>
                  <a:srgbClr val="000090"/>
                </a:solidFill>
                <a:latin typeface="+mj-lt"/>
              </a:rPr>
              <a:t> Mutant</a:t>
            </a:r>
            <a:endParaRPr sz="2800" dirty="0">
              <a:solidFill>
                <a:srgbClr val="00009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152400" y="304800"/>
            <a:ext cx="8229600" cy="1143001"/>
          </a:xfrm>
          <a:prstGeom prst="rect">
            <a:avLst/>
          </a:prstGeom>
        </p:spPr>
        <p:txBody>
          <a:bodyPr/>
          <a:lstStyle/>
          <a:p>
            <a:pPr lvl="0">
              <a:defRPr sz="1800"/>
            </a:pPr>
            <a:r>
              <a:rPr lang="en-US" sz="3200" dirty="0" smtClean="0"/>
              <a:t>The Wild Type and Mutant Had Four Significant Profiles in Common</a:t>
            </a:r>
            <a:endParaRPr sz="3200" dirty="0"/>
          </a:p>
        </p:txBody>
      </p:sp>
      <p:pic>
        <p:nvPicPr>
          <p:cNvPr id="75" name="image8.png"/>
          <p:cNvPicPr/>
          <p:nvPr/>
        </p:nvPicPr>
        <p:blipFill rotWithShape="1">
          <a:blip r:embed="rId3">
            <a:extLst/>
          </a:blip>
          <a:srcRect l="57673" t="10945" r="6100" b="46469"/>
          <a:stretch/>
        </p:blipFill>
        <p:spPr>
          <a:xfrm>
            <a:off x="0" y="2667000"/>
            <a:ext cx="4216400" cy="2832100"/>
          </a:xfrm>
          <a:prstGeom prst="rect">
            <a:avLst/>
          </a:prstGeom>
          <a:ln w="12700">
            <a:miter lim="400000"/>
          </a:ln>
        </p:spPr>
      </p:pic>
      <p:pic>
        <p:nvPicPr>
          <p:cNvPr id="4" name="image1.png"/>
          <p:cNvPicPr/>
          <p:nvPr/>
        </p:nvPicPr>
        <p:blipFill rotWithShape="1">
          <a:blip r:embed="rId4">
            <a:extLst/>
          </a:blip>
          <a:srcRect l="1942" t="8398" r="8711" b="14352"/>
          <a:stretch/>
        </p:blipFill>
        <p:spPr>
          <a:xfrm>
            <a:off x="4267200" y="2667001"/>
            <a:ext cx="4114800" cy="2971800"/>
          </a:xfrm>
          <a:prstGeom prst="rect">
            <a:avLst/>
          </a:prstGeom>
          <a:ln w="12700">
            <a:miter lim="400000"/>
          </a:ln>
        </p:spPr>
      </p:pic>
      <p:sp>
        <p:nvSpPr>
          <p:cNvPr id="2" name="TextBox 1"/>
          <p:cNvSpPr txBox="1"/>
          <p:nvPr/>
        </p:nvSpPr>
        <p:spPr>
          <a:xfrm>
            <a:off x="1295400" y="1600200"/>
            <a:ext cx="1438815" cy="430887"/>
          </a:xfrm>
          <a:prstGeom prst="rect">
            <a:avLst/>
          </a:prstGeom>
          <a:noFill/>
        </p:spPr>
        <p:txBody>
          <a:bodyPr wrap="none" rtlCol="0">
            <a:spAutoFit/>
          </a:bodyPr>
          <a:lstStyle/>
          <a:p>
            <a:r>
              <a:rPr lang="en-US" sz="2200" dirty="0" smtClean="0">
                <a:latin typeface="+mn-lt"/>
              </a:rPr>
              <a:t>Wild Type </a:t>
            </a:r>
            <a:endParaRPr lang="en-US" sz="2200" dirty="0">
              <a:latin typeface="+mn-lt"/>
            </a:endParaRPr>
          </a:p>
        </p:txBody>
      </p:sp>
      <p:sp>
        <p:nvSpPr>
          <p:cNvPr id="6" name="TextBox 5"/>
          <p:cNvSpPr txBox="1"/>
          <p:nvPr/>
        </p:nvSpPr>
        <p:spPr>
          <a:xfrm>
            <a:off x="5867400" y="1600200"/>
            <a:ext cx="1110125" cy="430887"/>
          </a:xfrm>
          <a:prstGeom prst="rect">
            <a:avLst/>
          </a:prstGeom>
          <a:noFill/>
        </p:spPr>
        <p:txBody>
          <a:bodyPr wrap="none" rtlCol="0">
            <a:spAutoFit/>
          </a:bodyPr>
          <a:lstStyle/>
          <a:p>
            <a:r>
              <a:rPr lang="en-US" sz="2200" dirty="0">
                <a:latin typeface="+mn-lt"/>
              </a:rPr>
              <a:t>ΔGLN3</a:t>
            </a:r>
          </a:p>
        </p:txBody>
      </p:sp>
      <p:sp>
        <p:nvSpPr>
          <p:cNvPr id="7" name="TextBox 6"/>
          <p:cNvSpPr txBox="1"/>
          <p:nvPr/>
        </p:nvSpPr>
        <p:spPr>
          <a:xfrm>
            <a:off x="0" y="2209800"/>
            <a:ext cx="4114800" cy="430887"/>
          </a:xfrm>
          <a:prstGeom prst="rect">
            <a:avLst/>
          </a:prstGeom>
          <a:noFill/>
        </p:spPr>
        <p:txBody>
          <a:bodyPr wrap="square" rtlCol="0">
            <a:spAutoFit/>
          </a:bodyPr>
          <a:lstStyle/>
          <a:p>
            <a:r>
              <a:rPr lang="en-US" sz="2200" dirty="0" smtClean="0">
                <a:latin typeface="+mn-lt"/>
              </a:rPr>
              <a:t>45  22   9   28  48   0  </a:t>
            </a:r>
            <a:endParaRPr lang="en-US" sz="2200" dirty="0">
              <a:latin typeface="+mn-lt"/>
            </a:endParaRPr>
          </a:p>
        </p:txBody>
      </p:sp>
      <p:sp>
        <p:nvSpPr>
          <p:cNvPr id="8" name="TextBox 7"/>
          <p:cNvSpPr txBox="1"/>
          <p:nvPr/>
        </p:nvSpPr>
        <p:spPr>
          <a:xfrm>
            <a:off x="4343400" y="2209800"/>
            <a:ext cx="3886200" cy="430887"/>
          </a:xfrm>
          <a:prstGeom prst="rect">
            <a:avLst/>
          </a:prstGeom>
          <a:noFill/>
        </p:spPr>
        <p:txBody>
          <a:bodyPr wrap="square" rtlCol="0">
            <a:spAutoFit/>
          </a:bodyPr>
          <a:lstStyle/>
          <a:p>
            <a:r>
              <a:rPr lang="en-US" sz="2200" dirty="0" smtClean="0">
                <a:latin typeface="+mn-lt"/>
              </a:rPr>
              <a:t>45   9   2   22  48 31 </a:t>
            </a:r>
            <a:endParaRPr lang="en-US" sz="22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r>
              <a:rPr lang="en-US" sz="3200" dirty="0"/>
              <a:t>Profile #45 </a:t>
            </a:r>
            <a:r>
              <a:rPr lang="en-US" sz="3200" dirty="0" smtClean="0"/>
              <a:t>Had </a:t>
            </a:r>
            <a:r>
              <a:rPr lang="en-US" sz="3200" dirty="0"/>
              <a:t>the </a:t>
            </a:r>
            <a:r>
              <a:rPr lang="en-US" sz="3200" dirty="0" smtClean="0"/>
              <a:t>Most Significant </a:t>
            </a:r>
            <a:r>
              <a:rPr lang="en-US" sz="3200" dirty="0"/>
              <a:t>p-value for </a:t>
            </a:r>
            <a:r>
              <a:rPr lang="en-US" sz="3200" dirty="0" smtClean="0"/>
              <a:t>the Wild </a:t>
            </a:r>
            <a:r>
              <a:rPr lang="en-US" sz="3200" dirty="0"/>
              <a:t>T</a:t>
            </a:r>
            <a:r>
              <a:rPr lang="en-US" sz="3200" dirty="0" smtClean="0"/>
              <a:t>ype</a:t>
            </a:r>
            <a:endParaRPr lang="en-US" sz="3200" dirty="0"/>
          </a:p>
        </p:txBody>
      </p:sp>
      <p:pic>
        <p:nvPicPr>
          <p:cNvPr id="4" name="Content Placeholder 3" descr="Screen Shot 2015-05-06 at 5.33.45 PM.png"/>
          <p:cNvPicPr>
            <a:picLocks noGrp="1" noChangeAspect="1"/>
          </p:cNvPicPr>
          <p:nvPr>
            <p:ph idx="1"/>
          </p:nvPr>
        </p:nvPicPr>
        <p:blipFill>
          <a:blip r:embed="rId3">
            <a:extLst>
              <a:ext uri="{28A0092B-C50C-407E-A947-70E740481C1C}">
                <a14:useLocalDpi xmlns:a14="http://schemas.microsoft.com/office/drawing/2010/main" val="0"/>
              </a:ext>
            </a:extLst>
          </a:blip>
          <a:srcRect l="-10698" r="-10698"/>
          <a:stretch>
            <a:fillRect/>
          </a:stretch>
        </p:blipFill>
        <p:spPr/>
      </p:pic>
    </p:spTree>
    <p:extLst>
      <p:ext uri="{BB962C8B-B14F-4D97-AF65-F5344CB8AC3E}">
        <p14:creationId xmlns:p14="http://schemas.microsoft.com/office/powerpoint/2010/main" val="941929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398</TotalTime>
  <Words>2386</Words>
  <Application>Microsoft Macintosh PowerPoint</Application>
  <PresentationFormat>On-screen Show (4:3)</PresentationFormat>
  <Paragraphs>183</Paragraphs>
  <Slides>28</Slides>
  <Notes>18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Creating a Gene Regulatory Network Comparing a Wild Type Strain with a  Mutant ΔGLN3 Deletion in S. cerevisiae Showed that ΔGLN3 Exhibits No Meaningful Control of Cold Shock Response </vt:lpstr>
      <vt:lpstr>Understand the Effect of Deleting gene, ΔGLN3, on the Cell’s Cold Shock Response </vt:lpstr>
      <vt:lpstr>Understand the Effect of Deleting gene, ΔGLN3, on the Cell’s Cold Shock Response </vt:lpstr>
      <vt:lpstr>What Transcription Factors in S. cerevisiae Control the Cold Shock Response Responsible for Maintaining Homeostasis?</vt:lpstr>
      <vt:lpstr>Understand the Effect of Deleting gene, ΔGLN3, on the Cell’s Cold Shock Response </vt:lpstr>
      <vt:lpstr>Choosing Profile 45 to Create a Gene Regulatory Network From</vt:lpstr>
      <vt:lpstr>PowerPoint Presentation</vt:lpstr>
      <vt:lpstr>The Wild Type and Mutant Had Four Significant Profiles in Common</vt:lpstr>
      <vt:lpstr>Profile #45 Had the Most Significant p-value for the Wild Type</vt:lpstr>
      <vt:lpstr>Profile #45 had the Most Significant p-value for the  ΔGLN3 Mutant </vt:lpstr>
      <vt:lpstr>Profile 45 for Wild Type and ΔGLN3 Had a Pattern of Up-Regulated genes During the Significant Time points </vt:lpstr>
      <vt:lpstr>Majority of GO list terms Dealt with Ribosome Biogenesis </vt:lpstr>
      <vt:lpstr>Understand the Effect of Deleting gene, ΔGLN3, on the Cell’s Cold Shock Response </vt:lpstr>
      <vt:lpstr>GRNSight Only DNA Binding Degree Had a Managable Gene Regulatory Network</vt:lpstr>
      <vt:lpstr>GRNSight DNA only binding had the optimal number of edges</vt:lpstr>
      <vt:lpstr>GRNSight “Only DNA Binding” Had Optimal Edges a gene regulatory network </vt:lpstr>
      <vt:lpstr>Understand the Effect of Deleting gene, ΔGLN3, on the Cell’s Cold Shock Response </vt:lpstr>
      <vt:lpstr> GLN3 (b=0 on the left, b=1 right) </vt:lpstr>
      <vt:lpstr>The Wild Type and ΔGLN3 Strain Diverge Dramatically, But the Model Does Not and Therefore Does Not Fit the Individual Strain Data Well </vt:lpstr>
      <vt:lpstr>Many Genes Showed Non-Zero Dynamics within the Model</vt:lpstr>
      <vt:lpstr>GRNsight Map for both Inputs Showed GLN3 Was Not Well Connected</vt:lpstr>
      <vt:lpstr>Comparison of GRNsight outputs</vt:lpstr>
      <vt:lpstr>Bar Graph comparing fixed and estimated weights </vt:lpstr>
      <vt:lpstr>Production Rates of Fixed vs. Estimated b </vt:lpstr>
      <vt:lpstr>Understand the Effect of Deleting gene, ΔGLN3, on the Cell’s Cold Shock Response </vt:lpstr>
      <vt:lpstr>ΔGLN3 exhibits no meaningful control of cold shock response, other genes should be studied</vt:lpstr>
      <vt:lpstr>Acknowledgments</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Student</cp:lastModifiedBy>
  <cp:revision>38</cp:revision>
  <dcterms:modified xsi:type="dcterms:W3CDTF">2015-05-07T06:33:12Z</dcterms:modified>
</cp:coreProperties>
</file>