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theme/theme2.xml" ContentType="application/vnd.openxmlformats-officedocument.theme+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notesSlides/notesSlide9.xml" ContentType="application/vnd.openxmlformats-officedocument.presentationml.notesSlide+xml"/>
  <Override PartName="/ppt/slides/slide1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Slides/notesSlide3.xml" ContentType="application/vnd.openxmlformats-officedocument.presentationml.notesSlid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notesSlides/notesSlide7.xml" ContentType="application/vnd.openxmlformats-officedocument.presentationml.notesSlide+xml"/>
  <Override PartName="/ppt/notesSlides/notesSlide4.xml" ContentType="application/vnd.openxmlformats-officedocument.presentationml.notes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Slides/notesSlide6.xml" ContentType="application/vnd.openxmlformats-officedocument.presentationml.notesSlide+xml"/>
  <Override PartName="/ppt/slideLayouts/slideLayout4.xml" ContentType="application/vnd.openxmlformats-officedocument.presentationml.slideLayout+xml"/>
  <Override PartName="/ppt/notesSlides/notesSlide5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ppt/slides/slide8.xml" ContentType="application/vnd.openxmlformats-officedocument.presentationml.slide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slides/slide6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58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59" r:id="rId11"/>
    <p:sldId id="260" r:id="rId12"/>
    <p:sldId id="261" r:id="rId13"/>
    <p:sldId id="269" r:id="rId14"/>
    <p:sldId id="257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78476" autoAdjust="0"/>
  </p:normalViewPr>
  <p:slideViewPr>
    <p:cSldViewPr snapToGrid="0" snapToObjects="1">
      <p:cViewPr varScale="1">
        <p:scale>
          <a:sx n="71" d="100"/>
          <a:sy n="71" d="100"/>
        </p:scale>
        <p:origin x="-1416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slide" Target="slides/slide13.xml"/><Relationship Id="rId20" Type="http://schemas.openxmlformats.org/officeDocument/2006/relationships/theme" Target="theme/theme1.xml"/><Relationship Id="rId4" Type="http://schemas.openxmlformats.org/officeDocument/2006/relationships/slide" Target="slides/slide3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1" Type="http://schemas.openxmlformats.org/officeDocument/2006/relationships/slide" Target="slides/slide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6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2" Type="http://schemas.openxmlformats.org/officeDocument/2006/relationships/slide" Target="slides/slide11.xml"/><Relationship Id="rId17" Type="http://schemas.openxmlformats.org/officeDocument/2006/relationships/printerSettings" Target="printerSettings/printerSettings1.bin"/><Relationship Id="rId19" Type="http://schemas.openxmlformats.org/officeDocument/2006/relationships/viewProps" Target="viewProps.xml"/><Relationship Id="rId2" Type="http://schemas.openxmlformats.org/officeDocument/2006/relationships/slide" Target="slides/slide1.xml"/><Relationship Id="rId9" Type="http://schemas.openxmlformats.org/officeDocument/2006/relationships/slide" Target="slides/slide8.xml"/><Relationship Id="rId3" Type="http://schemas.openxmlformats.org/officeDocument/2006/relationships/slide" Target="slides/slide2.xml"/><Relationship Id="rId18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4BC631-74FD-E543-909A-4492E2E9223B}" type="datetimeFigureOut">
              <a:rPr lang="en-US" smtClean="0"/>
              <a:t>4/23/12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3072DE-E474-3A45-A5F6-EB00F3E7114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Design-driven approach</a:t>
            </a:r>
            <a:r>
              <a:rPr lang="en-US" baseline="0" dirty="0" smtClean="0"/>
              <a:t> to create</a:t>
            </a:r>
          </a:p>
          <a:p>
            <a:r>
              <a:rPr lang="en-US" baseline="0" dirty="0" err="1" smtClean="0"/>
              <a:t>rREDs</a:t>
            </a:r>
            <a:r>
              <a:rPr lang="en-US" baseline="0" dirty="0" smtClean="0"/>
              <a:t> are static</a:t>
            </a:r>
          </a:p>
          <a:p>
            <a:r>
              <a:rPr lang="en-US" baseline="0" dirty="0" err="1" smtClean="0"/>
              <a:t>aREDs</a:t>
            </a:r>
            <a:r>
              <a:rPr lang="en-US" baseline="0" dirty="0" smtClean="0"/>
              <a:t> are dynamic, </a:t>
            </a:r>
            <a:r>
              <a:rPr lang="en-US" baseline="0" dirty="0" err="1" smtClean="0"/>
              <a:t>ligand</a:t>
            </a:r>
            <a:r>
              <a:rPr lang="en-US" baseline="0" dirty="0" smtClean="0"/>
              <a:t>-controlled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NOPE: Both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rREDs</a:t>
            </a:r>
            <a:r>
              <a:rPr lang="en-US" baseline="0" dirty="0" smtClean="0"/>
              <a:t> and </a:t>
            </a:r>
            <a:r>
              <a:rPr lang="en-US" baseline="0" dirty="0" err="1" smtClean="0"/>
              <a:t>aREDS</a:t>
            </a:r>
            <a:r>
              <a:rPr lang="en-US" baseline="0" dirty="0" smtClean="0"/>
              <a:t> increase transcript half-life and therefore expression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3072DE-E474-3A45-A5F6-EB00F3E7114C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Identify the ones that meet specification, characterize</a:t>
            </a:r>
            <a:r>
              <a:rPr lang="en-US" baseline="0" dirty="0" smtClean="0"/>
              <a:t> the components individually (including RNA folding simulations), predict gamma </a:t>
            </a:r>
            <a:r>
              <a:rPr lang="en-US" baseline="0" dirty="0" err="1" smtClean="0"/>
              <a:t>rel</a:t>
            </a:r>
            <a:r>
              <a:rPr lang="en-US" baseline="0" dirty="0" smtClean="0"/>
              <a:t> and compare to observed output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3072DE-E474-3A45-A5F6-EB00F3E7114C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Monte Carlo Simulations to find</a:t>
            </a:r>
            <a:r>
              <a:rPr lang="en-US" baseline="0" dirty="0" smtClean="0"/>
              <a:t> PCC (partial Correlation coefficients) with gene expression</a:t>
            </a:r>
            <a:endParaRPr lang="en-US" dirty="0" smtClean="0"/>
          </a:p>
          <a:p>
            <a:r>
              <a:rPr lang="en-US" dirty="0" smtClean="0"/>
              <a:t>K</a:t>
            </a:r>
            <a:r>
              <a:rPr lang="en-US" baseline="0" dirty="0" smtClean="0"/>
              <a:t> fold = ribozyme folding</a:t>
            </a:r>
          </a:p>
          <a:p>
            <a:r>
              <a:rPr lang="en-US" baseline="0" dirty="0" smtClean="0"/>
              <a:t>K </a:t>
            </a:r>
            <a:r>
              <a:rPr lang="en-US" baseline="0" dirty="0" err="1" smtClean="0"/>
              <a:t>obs</a:t>
            </a:r>
            <a:r>
              <a:rPr lang="en-US" baseline="0" dirty="0" smtClean="0"/>
              <a:t>- = (-) </a:t>
            </a:r>
            <a:r>
              <a:rPr lang="en-US" baseline="0" dirty="0" err="1" smtClean="0"/>
              <a:t>ligand</a:t>
            </a:r>
            <a:r>
              <a:rPr lang="en-US" baseline="0" dirty="0" smtClean="0"/>
              <a:t> ribozyme catalysis</a:t>
            </a:r>
          </a:p>
          <a:p>
            <a:r>
              <a:rPr lang="en-US" dirty="0" smtClean="0"/>
              <a:t>RNA t½ = RNA half life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3072DE-E474-3A45-A5F6-EB00F3E7114C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rRED</a:t>
            </a:r>
            <a:r>
              <a:rPr lang="en-US" baseline="0" dirty="0" smtClean="0"/>
              <a:t> magnitude of response depended on timescale of </a:t>
            </a:r>
            <a:r>
              <a:rPr lang="en-US" baseline="0" dirty="0" err="1" smtClean="0"/>
              <a:t>rbz</a:t>
            </a:r>
            <a:r>
              <a:rPr lang="en-US" baseline="0" dirty="0" smtClean="0"/>
              <a:t> folding and cleavage relative to transcript degradation</a:t>
            </a:r>
          </a:p>
          <a:p>
            <a:r>
              <a:rPr lang="en-US" baseline="0" dirty="0" err="1" smtClean="0"/>
              <a:t>Aptz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ligand</a:t>
            </a:r>
            <a:r>
              <a:rPr lang="en-US" baseline="0" dirty="0" smtClean="0"/>
              <a:t>-activation ratio (</a:t>
            </a:r>
            <a:r>
              <a:rPr lang="en-US" baseline="0" dirty="0" err="1" smtClean="0"/>
              <a:t>kobs+/kobs</a:t>
            </a:r>
            <a:r>
              <a:rPr lang="en-US" baseline="0" dirty="0" smtClean="0"/>
              <a:t>-) and RNA t½ explained 85% variation in expression </a:t>
            </a:r>
          </a:p>
          <a:p>
            <a:endParaRPr lang="en-US" baseline="0" dirty="0" smtClean="0"/>
          </a:p>
          <a:p>
            <a:r>
              <a:rPr lang="en-US" baseline="0" dirty="0" smtClean="0"/>
              <a:t>Transcript design:</a:t>
            </a:r>
          </a:p>
          <a:p>
            <a:r>
              <a:rPr lang="en-US" baseline="0" dirty="0" smtClean="0"/>
              <a:t>Structures formed with RBS couldn’t prevent initiation</a:t>
            </a:r>
          </a:p>
          <a:p>
            <a:r>
              <a:rPr lang="en-US" baseline="0" dirty="0" err="1" smtClean="0"/>
              <a:t>Rbz</a:t>
            </a:r>
            <a:r>
              <a:rPr lang="en-US" baseline="0" dirty="0" smtClean="0"/>
              <a:t> and </a:t>
            </a:r>
            <a:r>
              <a:rPr lang="en-US" baseline="0" dirty="0" err="1" smtClean="0"/>
              <a:t>aptz</a:t>
            </a:r>
            <a:r>
              <a:rPr lang="en-US" baseline="0" dirty="0" smtClean="0"/>
              <a:t> folding was fast compared to RNA t½ 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3072DE-E474-3A45-A5F6-EB00F3E7114C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Looked for spacers that allowed correct folding</a:t>
            </a:r>
          </a:p>
          <a:p>
            <a:r>
              <a:rPr lang="en-US" dirty="0" err="1" smtClean="0"/>
              <a:t>Lspc</a:t>
            </a:r>
            <a:r>
              <a:rPr lang="en-US" dirty="0" smtClean="0"/>
              <a:t>, </a:t>
            </a:r>
            <a:r>
              <a:rPr lang="en-US" dirty="0" err="1" smtClean="0"/>
              <a:t>Rspc</a:t>
            </a:r>
            <a:r>
              <a:rPr lang="en-US" dirty="0" smtClean="0"/>
              <a:t> = left, right spacers</a:t>
            </a:r>
          </a:p>
          <a:p>
            <a:r>
              <a:rPr lang="en-US" dirty="0" smtClean="0"/>
              <a:t>Also wanted to ensure interaction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3072DE-E474-3A45-A5F6-EB00F3E7114C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Transcripts evaluated by distance score </a:t>
            </a:r>
            <a:r>
              <a:rPr lang="en-US" dirty="0" err="1" smtClean="0"/>
              <a:t>d</a:t>
            </a:r>
            <a:r>
              <a:rPr lang="en-US" dirty="0" smtClean="0"/>
              <a:t> (larger </a:t>
            </a:r>
            <a:r>
              <a:rPr lang="en-US" dirty="0" err="1" smtClean="0"/>
              <a:t>d</a:t>
            </a:r>
            <a:r>
              <a:rPr lang="en-US" baseline="0" dirty="0" smtClean="0"/>
              <a:t> = improved RBS and </a:t>
            </a:r>
            <a:r>
              <a:rPr lang="en-US" baseline="0" dirty="0" err="1" smtClean="0"/>
              <a:t>rbz/aptz</a:t>
            </a:r>
            <a:r>
              <a:rPr lang="en-US" baseline="0" dirty="0" smtClean="0"/>
              <a:t> folding probabilities)</a:t>
            </a:r>
          </a:p>
          <a:p>
            <a:r>
              <a:rPr lang="en-US" baseline="0" dirty="0" smtClean="0"/>
              <a:t>Illustrated by </a:t>
            </a:r>
            <a:r>
              <a:rPr lang="en-US" baseline="0" dirty="0" err="1" smtClean="0"/>
              <a:t>d</a:t>
            </a:r>
            <a:r>
              <a:rPr lang="en-US" baseline="0" dirty="0" smtClean="0"/>
              <a:t> plotted for 21 </a:t>
            </a:r>
            <a:r>
              <a:rPr lang="en-US" baseline="0" dirty="0" err="1" smtClean="0"/>
              <a:t>Lspc</a:t>
            </a:r>
            <a:r>
              <a:rPr lang="en-US" baseline="0" dirty="0" smtClean="0"/>
              <a:t> variants</a:t>
            </a:r>
          </a:p>
          <a:p>
            <a:r>
              <a:rPr lang="en-US" baseline="0" dirty="0" smtClean="0"/>
              <a:t>High, median, and low matched with </a:t>
            </a:r>
            <a:r>
              <a:rPr lang="en-US" baseline="0" dirty="0" err="1" smtClean="0"/>
              <a:t>rREDs</a:t>
            </a:r>
            <a:r>
              <a:rPr lang="en-US" baseline="0" dirty="0" smtClean="0"/>
              <a:t> and folding freq measured</a:t>
            </a:r>
          </a:p>
          <a:p>
            <a:r>
              <a:rPr lang="en-US" baseline="0" dirty="0" smtClean="0"/>
              <a:t>Median </a:t>
            </a:r>
            <a:r>
              <a:rPr lang="en-US" baseline="0" dirty="0" err="1" smtClean="0"/>
              <a:t>d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rREDs</a:t>
            </a:r>
            <a:r>
              <a:rPr lang="en-US" baseline="0" dirty="0" smtClean="0"/>
              <a:t> were only ones predicted to fold into target structures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3072DE-E474-3A45-A5F6-EB00F3E7114C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Just</a:t>
            </a:r>
            <a:r>
              <a:rPr lang="en-US" baseline="0" dirty="0" smtClean="0"/>
              <a:t> selected devices (others in supplementary)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Everything</a:t>
            </a:r>
            <a:r>
              <a:rPr lang="en-US" baseline="0" dirty="0" smtClean="0"/>
              <a:t> matches well, considering the variation of genes being expressed</a:t>
            </a:r>
          </a:p>
          <a:p>
            <a:r>
              <a:rPr lang="en-US" baseline="0" dirty="0" smtClean="0"/>
              <a:t>rRED1 designed to be highest</a:t>
            </a:r>
          </a:p>
          <a:p>
            <a:r>
              <a:rPr lang="en-US" baseline="0" dirty="0" smtClean="0"/>
              <a:t>Things with arrows means that they had divergence from model</a:t>
            </a:r>
          </a:p>
          <a:p>
            <a:r>
              <a:rPr lang="en-US" baseline="0" dirty="0" err="1" smtClean="0"/>
              <a:t>kfold</a:t>
            </a:r>
            <a:r>
              <a:rPr lang="en-US" baseline="0" dirty="0" smtClean="0"/>
              <a:t> &lt; 0, which makes it much harder to predict the expression profile (fall outside domain of model)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3072DE-E474-3A45-A5F6-EB00F3E7114C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Gamma </a:t>
            </a:r>
            <a:r>
              <a:rPr lang="en-US" dirty="0" err="1" smtClean="0"/>
              <a:t>rel</a:t>
            </a:r>
            <a:r>
              <a:rPr lang="en-US" dirty="0" smtClean="0"/>
              <a:t> = expression</a:t>
            </a:r>
          </a:p>
          <a:p>
            <a:r>
              <a:rPr lang="en-US" dirty="0" smtClean="0"/>
              <a:t>Filled</a:t>
            </a:r>
            <a:r>
              <a:rPr lang="en-US" baseline="0" dirty="0" smtClean="0"/>
              <a:t> in = </a:t>
            </a:r>
            <a:r>
              <a:rPr lang="en-US" baseline="0" dirty="0" err="1" smtClean="0"/>
              <a:t>kfold</a:t>
            </a:r>
            <a:r>
              <a:rPr lang="en-US" baseline="0" dirty="0" smtClean="0"/>
              <a:t> &gt; 0 (predictable)</a:t>
            </a:r>
          </a:p>
          <a:p>
            <a:r>
              <a:rPr lang="en-US" baseline="0" dirty="0" smtClean="0"/>
              <a:t>Not filled in = </a:t>
            </a:r>
            <a:r>
              <a:rPr lang="en-US" baseline="0" dirty="0" err="1" smtClean="0"/>
              <a:t>kfold</a:t>
            </a:r>
            <a:r>
              <a:rPr lang="en-US" baseline="0" dirty="0" smtClean="0"/>
              <a:t> &lt; 0 (not predictable)</a:t>
            </a:r>
          </a:p>
          <a:p>
            <a:r>
              <a:rPr lang="en-US" baseline="0" dirty="0" err="1" smtClean="0"/>
              <a:t>r</a:t>
            </a:r>
            <a:r>
              <a:rPr lang="en-US" baseline="0" dirty="0" smtClean="0"/>
              <a:t> = 0.94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3072DE-E474-3A45-A5F6-EB00F3E7114C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Both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rREDs</a:t>
            </a:r>
            <a:r>
              <a:rPr lang="en-US" baseline="0" dirty="0" smtClean="0"/>
              <a:t> and </a:t>
            </a:r>
            <a:r>
              <a:rPr lang="en-US" baseline="0" dirty="0" err="1" smtClean="0"/>
              <a:t>aREDS</a:t>
            </a:r>
            <a:r>
              <a:rPr lang="en-US" baseline="0" dirty="0" smtClean="0"/>
              <a:t> increase transcript half-life and therefore expression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3072DE-E474-3A45-A5F6-EB00F3E7114C}" type="slidenum">
              <a:rPr lang="en-US" smtClean="0"/>
              <a:t>14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86102-A914-B240-978B-5C98B9C11A9D}" type="datetimeFigureOut">
              <a:rPr lang="en-US" smtClean="0"/>
              <a:t>4/23/12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D8A6C-AA4F-0541-914A-3312D3D972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86102-A914-B240-978B-5C98B9C11A9D}" type="datetimeFigureOut">
              <a:rPr lang="en-US" smtClean="0"/>
              <a:t>4/23/12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D8A6C-AA4F-0541-914A-3312D3D972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86102-A914-B240-978B-5C98B9C11A9D}" type="datetimeFigureOut">
              <a:rPr lang="en-US" smtClean="0"/>
              <a:t>4/23/12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D8A6C-AA4F-0541-914A-3312D3D972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86102-A914-B240-978B-5C98B9C11A9D}" type="datetimeFigureOut">
              <a:rPr lang="en-US" smtClean="0"/>
              <a:t>4/23/12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D8A6C-AA4F-0541-914A-3312D3D972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86102-A914-B240-978B-5C98B9C11A9D}" type="datetimeFigureOut">
              <a:rPr lang="en-US" smtClean="0"/>
              <a:t>4/23/12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D8A6C-AA4F-0541-914A-3312D3D972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86102-A914-B240-978B-5C98B9C11A9D}" type="datetimeFigureOut">
              <a:rPr lang="en-US" smtClean="0"/>
              <a:t>4/23/12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D8A6C-AA4F-0541-914A-3312D3D972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86102-A914-B240-978B-5C98B9C11A9D}" type="datetimeFigureOut">
              <a:rPr lang="en-US" smtClean="0"/>
              <a:t>4/23/12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D8A6C-AA4F-0541-914A-3312D3D972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86102-A914-B240-978B-5C98B9C11A9D}" type="datetimeFigureOut">
              <a:rPr lang="en-US" smtClean="0"/>
              <a:t>4/23/12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D8A6C-AA4F-0541-914A-3312D3D972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86102-A914-B240-978B-5C98B9C11A9D}" type="datetimeFigureOut">
              <a:rPr lang="en-US" smtClean="0"/>
              <a:t>4/23/12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D8A6C-AA4F-0541-914A-3312D3D972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86102-A914-B240-978B-5C98B9C11A9D}" type="datetimeFigureOut">
              <a:rPr lang="en-US" smtClean="0"/>
              <a:t>4/23/12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D8A6C-AA4F-0541-914A-3312D3D972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86102-A914-B240-978B-5C98B9C11A9D}" type="datetimeFigureOut">
              <a:rPr lang="en-US" smtClean="0"/>
              <a:t>4/23/12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D8A6C-AA4F-0541-914A-3312D3D972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486102-A914-B240-978B-5C98B9C11A9D}" type="datetimeFigureOut">
              <a:rPr lang="en-US" smtClean="0"/>
              <a:t>4/23/12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AD8A6C-AA4F-0541-914A-3312D3D972A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3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3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3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3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Model-Driven Engineering of RNA Devices to Quantitatively Program Gene Expression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199"/>
            <a:ext cx="6400800" cy="280732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James M Carothers, Jonathan A </a:t>
            </a:r>
            <a:r>
              <a:rPr lang="en-US" dirty="0" err="1" smtClean="0"/>
              <a:t>Goler</a:t>
            </a:r>
            <a:r>
              <a:rPr lang="en-US" dirty="0" smtClean="0"/>
              <a:t>, </a:t>
            </a:r>
            <a:r>
              <a:rPr lang="en-US" dirty="0" err="1" smtClean="0"/>
              <a:t>Darmawi</a:t>
            </a:r>
            <a:r>
              <a:rPr lang="en-US" dirty="0" smtClean="0"/>
              <a:t> </a:t>
            </a:r>
            <a:r>
              <a:rPr lang="en-US" dirty="0" err="1" smtClean="0"/>
              <a:t>Juminaga</a:t>
            </a:r>
            <a:r>
              <a:rPr lang="en-US" dirty="0" smtClean="0"/>
              <a:t>, Jay D </a:t>
            </a:r>
            <a:r>
              <a:rPr lang="en-US" dirty="0" err="1" smtClean="0"/>
              <a:t>Keasling</a:t>
            </a:r>
            <a:endParaRPr lang="en-US" dirty="0" smtClean="0"/>
          </a:p>
          <a:p>
            <a:endParaRPr lang="en-US" sz="2400" dirty="0" smtClean="0"/>
          </a:p>
          <a:p>
            <a:r>
              <a:rPr lang="en-US" sz="2400" dirty="0" smtClean="0"/>
              <a:t>Presented by Lauren Berry</a:t>
            </a:r>
          </a:p>
          <a:p>
            <a:r>
              <a:rPr lang="en-US" sz="2400" dirty="0" smtClean="0"/>
              <a:t>April 25, 2012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Expression  mediated by </a:t>
            </a:r>
            <a:r>
              <a:rPr lang="en-US" dirty="0" err="1" smtClean="0"/>
              <a:t>rREDs</a:t>
            </a:r>
            <a:r>
              <a:rPr lang="en-US" dirty="0" smtClean="0"/>
              <a:t> and </a:t>
            </a:r>
            <a:r>
              <a:rPr lang="en-US" dirty="0" err="1" smtClean="0"/>
              <a:t>aREDs</a:t>
            </a:r>
            <a:r>
              <a:rPr lang="en-US" dirty="0" smtClean="0"/>
              <a:t> correlated with the predicted levels</a:t>
            </a:r>
          </a:p>
          <a:p>
            <a:r>
              <a:rPr lang="en-US" dirty="0" smtClean="0"/>
              <a:t>Folding was important to programmable function</a:t>
            </a:r>
          </a:p>
          <a:p>
            <a:r>
              <a:rPr lang="en-US" dirty="0" smtClean="0"/>
              <a:t>Functional </a:t>
            </a:r>
            <a:r>
              <a:rPr lang="en-US" dirty="0" err="1" smtClean="0"/>
              <a:t>aREDs</a:t>
            </a:r>
            <a:r>
              <a:rPr lang="en-US" dirty="0" smtClean="0"/>
              <a:t> and </a:t>
            </a:r>
            <a:r>
              <a:rPr lang="en-US" dirty="0" err="1" smtClean="0"/>
              <a:t>rREDs</a:t>
            </a:r>
            <a:r>
              <a:rPr lang="en-US" dirty="0" smtClean="0"/>
              <a:t> can be made from component parts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Significance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Program expression of large number of genes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Can be used to:</a:t>
            </a:r>
          </a:p>
          <a:p>
            <a:r>
              <a:rPr lang="en-US" dirty="0" smtClean="0"/>
              <a:t>Study natural mRNA activity</a:t>
            </a:r>
          </a:p>
          <a:p>
            <a:r>
              <a:rPr lang="en-US" dirty="0" smtClean="0"/>
              <a:t>Control engineered pathways or circuits</a:t>
            </a:r>
          </a:p>
          <a:p>
            <a:r>
              <a:rPr lang="en-US" dirty="0" smtClean="0"/>
              <a:t>Implement new genetic programs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Concerns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 much description on rRED/</a:t>
            </a:r>
            <a:r>
              <a:rPr lang="en-US" dirty="0" err="1" smtClean="0"/>
              <a:t>aRED</a:t>
            </a:r>
            <a:r>
              <a:rPr lang="en-US" dirty="0" smtClean="0"/>
              <a:t> mechanism</a:t>
            </a:r>
          </a:p>
          <a:p>
            <a:r>
              <a:rPr lang="en-US" dirty="0" smtClean="0"/>
              <a:t>Only characterized either </a:t>
            </a:r>
            <a:r>
              <a:rPr lang="en-US" dirty="0" err="1" smtClean="0"/>
              <a:t>rREDs</a:t>
            </a:r>
            <a:r>
              <a:rPr lang="en-US" dirty="0" smtClean="0"/>
              <a:t> or </a:t>
            </a:r>
            <a:r>
              <a:rPr lang="en-US" dirty="0" err="1" smtClean="0"/>
              <a:t>aREDs</a:t>
            </a:r>
            <a:r>
              <a:rPr lang="en-US" dirty="0" smtClean="0"/>
              <a:t>, not both</a:t>
            </a:r>
          </a:p>
          <a:p>
            <a:r>
              <a:rPr lang="en-US" dirty="0" smtClean="0"/>
              <a:t>Essential information only in supplemental material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198077"/>
            <a:ext cx="8229600" cy="1143000"/>
          </a:xfrm>
        </p:spPr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83995"/>
            <a:ext cx="8229600" cy="1143000"/>
          </a:xfrm>
        </p:spPr>
        <p:txBody>
          <a:bodyPr/>
          <a:lstStyle/>
          <a:p>
            <a:r>
              <a:rPr lang="en-US" dirty="0" smtClean="0"/>
              <a:t>The System</a:t>
            </a:r>
            <a:endParaRPr lang="en-US" dirty="0"/>
          </a:p>
        </p:txBody>
      </p:sp>
      <p:pic>
        <p:nvPicPr>
          <p:cNvPr id="4" name="Picture 3" descr="Picture 9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53939" y="1966435"/>
            <a:ext cx="4960810" cy="4697526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0"/>
            <a:ext cx="3072823" cy="783995"/>
          </a:xfrm>
          <a:prstGeom prst="rect">
            <a:avLst/>
          </a:prstGeom>
          <a:solidFill>
            <a:schemeClr val="accent1">
              <a:alpha val="8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>
            <a:normAutofit/>
          </a:bodyPr>
          <a:lstStyle/>
          <a:p>
            <a:pPr algn="ctr"/>
            <a:r>
              <a:rPr lang="en-US" dirty="0" smtClean="0"/>
              <a:t>Identify Functional Designs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RNA-regulated devices with predictable activity</a:t>
            </a:r>
          </a:p>
          <a:p>
            <a:pPr lvl="1"/>
            <a:r>
              <a:rPr lang="en-US" dirty="0" smtClean="0"/>
              <a:t>Allow programmable pathways/circuits</a:t>
            </a:r>
          </a:p>
          <a:p>
            <a:r>
              <a:rPr lang="en-US" dirty="0" smtClean="0"/>
              <a:t>Ribozyme-regulated expression devices (</a:t>
            </a:r>
            <a:r>
              <a:rPr lang="en-US" dirty="0" err="1" smtClean="0"/>
              <a:t>rREDs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Aptamer</a:t>
            </a:r>
            <a:r>
              <a:rPr lang="en-US" dirty="0" smtClean="0"/>
              <a:t>-regulated expression devices (</a:t>
            </a:r>
            <a:r>
              <a:rPr lang="en-US" dirty="0" err="1" smtClean="0"/>
              <a:t>aREDs</a:t>
            </a:r>
            <a:r>
              <a:rPr lang="en-US" dirty="0" smtClean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Design-Driven Engineering</a:t>
            </a:r>
            <a:endParaRPr lang="en-US" dirty="0"/>
          </a:p>
        </p:txBody>
      </p:sp>
      <p:pic>
        <p:nvPicPr>
          <p:cNvPr id="4" name="Content Placeholder 3" descr="Picture 7.png"/>
          <p:cNvPicPr>
            <a:picLocks noGrp="1" noChangeAspect="1"/>
          </p:cNvPicPr>
          <p:nvPr>
            <p:ph idx="1"/>
          </p:nvPr>
        </p:nvPicPr>
        <p:blipFill>
          <a:blip r:embed="rId3"/>
          <a:srcRect t="-13417" b="-13417"/>
          <a:stretch>
            <a:fillRect/>
          </a:stretch>
        </p:blipFill>
        <p:spPr/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83995"/>
            <a:ext cx="8229600" cy="1143000"/>
          </a:xfrm>
        </p:spPr>
        <p:txBody>
          <a:bodyPr/>
          <a:lstStyle/>
          <a:p>
            <a:r>
              <a:rPr lang="en-US" dirty="0" smtClean="0"/>
              <a:t>Impact of Design Variables</a:t>
            </a:r>
            <a:endParaRPr lang="en-US" dirty="0"/>
          </a:p>
        </p:txBody>
      </p:sp>
      <p:pic>
        <p:nvPicPr>
          <p:cNvPr id="5" name="Content Placeholder 4" descr="Picture 10.png"/>
          <p:cNvPicPr>
            <a:picLocks noGrp="1" noChangeAspect="1"/>
          </p:cNvPicPr>
          <p:nvPr>
            <p:ph idx="1"/>
          </p:nvPr>
        </p:nvPicPr>
        <p:blipFill>
          <a:blip r:embed="rId3"/>
          <a:srcRect l="-4909" r="-4909" b="4732"/>
          <a:stretch>
            <a:fillRect/>
          </a:stretch>
        </p:blipFill>
        <p:spPr>
          <a:xfrm>
            <a:off x="457200" y="1928813"/>
            <a:ext cx="8229600" cy="4311791"/>
          </a:xfrm>
        </p:spPr>
      </p:pic>
      <p:sp>
        <p:nvSpPr>
          <p:cNvPr id="4" name="Rectangle 3"/>
          <p:cNvSpPr/>
          <p:nvPr/>
        </p:nvSpPr>
        <p:spPr>
          <a:xfrm>
            <a:off x="0" y="0"/>
            <a:ext cx="3072823" cy="783995"/>
          </a:xfrm>
          <a:prstGeom prst="rect">
            <a:avLst/>
          </a:prstGeom>
          <a:solidFill>
            <a:schemeClr val="accent1">
              <a:alpha val="8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>
            <a:normAutofit/>
          </a:bodyPr>
          <a:lstStyle/>
          <a:p>
            <a:pPr algn="ctr"/>
            <a:r>
              <a:rPr lang="en-US" dirty="0" smtClean="0"/>
              <a:t>Identify Functional Designs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909305" y="1928813"/>
            <a:ext cx="517363" cy="54861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201615" y="2806704"/>
            <a:ext cx="564396" cy="34339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766011" y="2806704"/>
            <a:ext cx="564396" cy="34339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879126" y="2806704"/>
            <a:ext cx="564396" cy="34339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83995"/>
            <a:ext cx="8229600" cy="1143000"/>
          </a:xfrm>
        </p:spPr>
        <p:txBody>
          <a:bodyPr/>
          <a:lstStyle/>
          <a:p>
            <a:r>
              <a:rPr lang="en-US" dirty="0" smtClean="0"/>
              <a:t>Impact of Design Variables</a:t>
            </a:r>
            <a:endParaRPr lang="en-US" dirty="0"/>
          </a:p>
        </p:txBody>
      </p:sp>
      <p:pic>
        <p:nvPicPr>
          <p:cNvPr id="4" name="Content Placeholder 3" descr="Picture 11.png"/>
          <p:cNvPicPr>
            <a:picLocks noGrp="1" noChangeAspect="1"/>
          </p:cNvPicPr>
          <p:nvPr>
            <p:ph idx="1"/>
          </p:nvPr>
        </p:nvPicPr>
        <p:blipFill>
          <a:blip r:embed="rId3"/>
          <a:srcRect l="-13312" r="-13312"/>
          <a:stretch>
            <a:fillRect/>
          </a:stretch>
        </p:blipFill>
        <p:spPr>
          <a:xfrm>
            <a:off x="457200" y="2133317"/>
            <a:ext cx="8229600" cy="4525963"/>
          </a:xfrm>
        </p:spPr>
      </p:pic>
      <p:sp>
        <p:nvSpPr>
          <p:cNvPr id="5" name="Rectangle 4"/>
          <p:cNvSpPr/>
          <p:nvPr/>
        </p:nvSpPr>
        <p:spPr>
          <a:xfrm>
            <a:off x="0" y="0"/>
            <a:ext cx="3072823" cy="783995"/>
          </a:xfrm>
          <a:prstGeom prst="rect">
            <a:avLst/>
          </a:prstGeom>
          <a:solidFill>
            <a:schemeClr val="accent1">
              <a:alpha val="8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>
            <a:normAutofit/>
          </a:bodyPr>
          <a:lstStyle/>
          <a:p>
            <a:pPr algn="ctr"/>
            <a:r>
              <a:rPr lang="en-US" dirty="0" smtClean="0"/>
              <a:t>Identify Functional Designs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55118"/>
            <a:ext cx="8229600" cy="1143000"/>
          </a:xfrm>
        </p:spPr>
        <p:txBody>
          <a:bodyPr/>
          <a:lstStyle/>
          <a:p>
            <a:r>
              <a:rPr lang="en-US" dirty="0" smtClean="0"/>
              <a:t>Design Method</a:t>
            </a:r>
            <a:endParaRPr lang="en-US" dirty="0"/>
          </a:p>
        </p:txBody>
      </p:sp>
      <p:pic>
        <p:nvPicPr>
          <p:cNvPr id="5" name="Content Placeholder 4" descr="Picture 12.png"/>
          <p:cNvPicPr>
            <a:picLocks noGrp="1" noChangeAspect="1"/>
          </p:cNvPicPr>
          <p:nvPr>
            <p:ph idx="1"/>
          </p:nvPr>
        </p:nvPicPr>
        <p:blipFill>
          <a:blip r:embed="rId3"/>
          <a:srcRect l="-56629" t="15571" r="-56629"/>
          <a:stretch>
            <a:fillRect/>
          </a:stretch>
        </p:blipFill>
        <p:spPr>
          <a:xfrm>
            <a:off x="457200" y="1898118"/>
            <a:ext cx="8229600" cy="4525963"/>
          </a:xfrm>
        </p:spPr>
      </p:pic>
      <p:sp>
        <p:nvSpPr>
          <p:cNvPr id="4" name="Rectangle 3"/>
          <p:cNvSpPr/>
          <p:nvPr/>
        </p:nvSpPr>
        <p:spPr>
          <a:xfrm>
            <a:off x="0" y="0"/>
            <a:ext cx="3072823" cy="783995"/>
          </a:xfrm>
          <a:prstGeom prst="rect">
            <a:avLst/>
          </a:prstGeom>
          <a:solidFill>
            <a:schemeClr val="accent1">
              <a:alpha val="8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>
            <a:normAutofit/>
          </a:bodyPr>
          <a:lstStyle/>
          <a:p>
            <a:pPr algn="ctr"/>
            <a:r>
              <a:rPr lang="en-US" dirty="0" smtClean="0"/>
              <a:t>Physical Implementation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9675"/>
            <a:ext cx="8229600" cy="1143000"/>
          </a:xfrm>
        </p:spPr>
        <p:txBody>
          <a:bodyPr/>
          <a:lstStyle/>
          <a:p>
            <a:r>
              <a:rPr lang="en-US" dirty="0" smtClean="0"/>
              <a:t>Folding Characterization</a:t>
            </a:r>
            <a:endParaRPr lang="en-US" dirty="0"/>
          </a:p>
        </p:txBody>
      </p:sp>
      <p:pic>
        <p:nvPicPr>
          <p:cNvPr id="5" name="Content Placeholder 4" descr="Picture 5.png"/>
          <p:cNvPicPr>
            <a:picLocks noGrp="1" noChangeAspect="1"/>
          </p:cNvPicPr>
          <p:nvPr>
            <p:ph idx="1"/>
          </p:nvPr>
        </p:nvPicPr>
        <p:blipFill>
          <a:blip r:embed="rId3"/>
          <a:srcRect l="-23237" r="-23237"/>
          <a:stretch>
            <a:fillRect/>
          </a:stretch>
        </p:blipFill>
        <p:spPr>
          <a:xfrm>
            <a:off x="457200" y="2039238"/>
            <a:ext cx="8229600" cy="4525963"/>
          </a:xfrm>
        </p:spPr>
      </p:pic>
      <p:sp>
        <p:nvSpPr>
          <p:cNvPr id="4" name="Rectangle 3"/>
          <p:cNvSpPr/>
          <p:nvPr/>
        </p:nvSpPr>
        <p:spPr>
          <a:xfrm>
            <a:off x="0" y="15680"/>
            <a:ext cx="3072823" cy="783995"/>
          </a:xfrm>
          <a:prstGeom prst="rect">
            <a:avLst/>
          </a:prstGeom>
          <a:solidFill>
            <a:schemeClr val="accent1">
              <a:alpha val="8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>
            <a:normAutofit/>
          </a:bodyPr>
          <a:lstStyle/>
          <a:p>
            <a:pPr algn="ctr"/>
            <a:r>
              <a:rPr lang="en-US" dirty="0" smtClean="0"/>
              <a:t>Physical Implementation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83995"/>
            <a:ext cx="8229600" cy="1143000"/>
          </a:xfrm>
        </p:spPr>
        <p:txBody>
          <a:bodyPr/>
          <a:lstStyle/>
          <a:p>
            <a:r>
              <a:rPr lang="en-US" dirty="0" smtClean="0"/>
              <a:t>Expression Profiles</a:t>
            </a:r>
            <a:endParaRPr lang="en-US" dirty="0"/>
          </a:p>
        </p:txBody>
      </p:sp>
      <p:pic>
        <p:nvPicPr>
          <p:cNvPr id="5" name="Content Placeholder 4" descr="Picture 13.png"/>
          <p:cNvPicPr>
            <a:picLocks noGrp="1" noChangeAspect="1"/>
          </p:cNvPicPr>
          <p:nvPr>
            <p:ph idx="1"/>
          </p:nvPr>
        </p:nvPicPr>
        <p:blipFill>
          <a:blip r:embed="rId3"/>
          <a:srcRect l="-22666" r="-22666"/>
          <a:stretch>
            <a:fillRect/>
          </a:stretch>
        </p:blipFill>
        <p:spPr>
          <a:xfrm>
            <a:off x="457200" y="2039237"/>
            <a:ext cx="8229600" cy="4525963"/>
          </a:xfrm>
        </p:spPr>
      </p:pic>
      <p:sp>
        <p:nvSpPr>
          <p:cNvPr id="4" name="Rectangle 3"/>
          <p:cNvSpPr/>
          <p:nvPr/>
        </p:nvSpPr>
        <p:spPr>
          <a:xfrm>
            <a:off x="0" y="0"/>
            <a:ext cx="3072823" cy="783995"/>
          </a:xfrm>
          <a:prstGeom prst="rect">
            <a:avLst/>
          </a:prstGeom>
          <a:solidFill>
            <a:schemeClr val="accent1">
              <a:alpha val="8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>
            <a:normAutofit/>
          </a:bodyPr>
          <a:lstStyle/>
          <a:p>
            <a:pPr algn="ctr"/>
            <a:r>
              <a:rPr lang="en-US" dirty="0" smtClean="0"/>
              <a:t>Assembly &amp; Verification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83995"/>
            <a:ext cx="8229600" cy="1143000"/>
          </a:xfrm>
        </p:spPr>
        <p:txBody>
          <a:bodyPr/>
          <a:lstStyle/>
          <a:p>
            <a:r>
              <a:rPr lang="en-US" dirty="0" smtClean="0"/>
              <a:t>Predicted vs. Observed Expression</a:t>
            </a:r>
            <a:endParaRPr lang="en-US" dirty="0"/>
          </a:p>
        </p:txBody>
      </p:sp>
      <p:pic>
        <p:nvPicPr>
          <p:cNvPr id="5" name="Content Placeholder 4" descr="Picture 14.png"/>
          <p:cNvPicPr>
            <a:picLocks noGrp="1" noChangeAspect="1"/>
          </p:cNvPicPr>
          <p:nvPr>
            <p:ph idx="1"/>
          </p:nvPr>
        </p:nvPicPr>
        <p:blipFill>
          <a:blip r:embed="rId3"/>
          <a:srcRect l="-33312" r="-33312"/>
          <a:stretch>
            <a:fillRect/>
          </a:stretch>
        </p:blipFill>
        <p:spPr>
          <a:xfrm>
            <a:off x="-211703" y="1834835"/>
            <a:ext cx="9133668" cy="5023165"/>
          </a:xfrm>
        </p:spPr>
      </p:pic>
      <p:sp>
        <p:nvSpPr>
          <p:cNvPr id="4" name="Rectangle 3"/>
          <p:cNvSpPr/>
          <p:nvPr/>
        </p:nvSpPr>
        <p:spPr>
          <a:xfrm>
            <a:off x="0" y="0"/>
            <a:ext cx="3072823" cy="783995"/>
          </a:xfrm>
          <a:prstGeom prst="rect">
            <a:avLst/>
          </a:prstGeom>
          <a:solidFill>
            <a:schemeClr val="accent1">
              <a:alpha val="8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>
            <a:normAutofit/>
          </a:bodyPr>
          <a:lstStyle/>
          <a:p>
            <a:pPr algn="ctr"/>
            <a:r>
              <a:rPr lang="en-US" dirty="0" smtClean="0"/>
              <a:t>Assembly &amp; Verification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2655</TotalTime>
  <Words>513</Words>
  <Application>Microsoft Macintosh PowerPoint</Application>
  <PresentationFormat>On-screen Show (4:3)</PresentationFormat>
  <Paragraphs>83</Paragraphs>
  <Slides>14</Slides>
  <Notes>9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Model-Driven Engineering of RNA Devices to Quantitatively Program Gene Expression</vt:lpstr>
      <vt:lpstr>Goal</vt:lpstr>
      <vt:lpstr>Design-Driven Engineering</vt:lpstr>
      <vt:lpstr>Impact of Design Variables</vt:lpstr>
      <vt:lpstr>Impact of Design Variables</vt:lpstr>
      <vt:lpstr>Design Method</vt:lpstr>
      <vt:lpstr>Folding Characterization</vt:lpstr>
      <vt:lpstr>Expression Profiles</vt:lpstr>
      <vt:lpstr>Predicted vs. Observed Expression</vt:lpstr>
      <vt:lpstr>Conclusions</vt:lpstr>
      <vt:lpstr>Significance</vt:lpstr>
      <vt:lpstr>Concerns</vt:lpstr>
      <vt:lpstr>Questions?</vt:lpstr>
      <vt:lpstr>The System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Model-Driven Engineering of RNA Devices to Quantitatively Program Gene Expression</dc:title>
  <dc:creator>Lauren Berry</dc:creator>
  <cp:lastModifiedBy>Lauren Berry</cp:lastModifiedBy>
  <cp:revision>1</cp:revision>
  <dcterms:created xsi:type="dcterms:W3CDTF">2012-04-23T19:41:36Z</dcterms:created>
  <dcterms:modified xsi:type="dcterms:W3CDTF">2012-04-25T15:56:45Z</dcterms:modified>
</cp:coreProperties>
</file>