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8500" autoAdjust="0"/>
  </p:normalViewPr>
  <p:slideViewPr>
    <p:cSldViewPr>
      <p:cViewPr varScale="1">
        <p:scale>
          <a:sx n="79" d="100"/>
          <a:sy n="79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2D6D04-9576-4974-B233-11917F471F05}" type="datetimeFigureOut">
              <a:rPr lang="en-US" smtClean="0"/>
              <a:t>10/9/2008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F2FD2F-4BC3-442B-AD0C-451D66364B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49375"/>
            <a:ext cx="6858000" cy="1622425"/>
          </a:xfrm>
        </p:spPr>
        <p:txBody>
          <a:bodyPr>
            <a:normAutofit fontScale="90000"/>
            <a:scene3d>
              <a:camera prst="orthographicFront"/>
              <a:lightRig rig="threePt" dir="t">
                <a:rot lat="0" lon="0" rev="0"/>
              </a:lightRig>
            </a:scene3d>
            <a:sp3d prstMaterial="matte"/>
          </a:bodyPr>
          <a:lstStyle/>
          <a:p>
            <a:r>
              <a:rPr lang="en-US" dirty="0" smtClean="0">
                <a:ln w="5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Folding DNA to create </a:t>
            </a:r>
            <a:r>
              <a:rPr lang="en-US" dirty="0" err="1" smtClean="0">
                <a:ln w="5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nanoscale</a:t>
            </a:r>
            <a:r>
              <a:rPr lang="en-US" dirty="0" smtClean="0">
                <a:ln w="5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shapes and patterns</a:t>
            </a:r>
            <a:endParaRPr lang="en-US" dirty="0">
              <a:ln w="5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6400800" cy="99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Paul </a:t>
            </a:r>
            <a:r>
              <a:rPr lang="en-US" sz="2000" dirty="0" err="1" smtClean="0"/>
              <a:t>Rothemund</a:t>
            </a:r>
            <a:r>
              <a:rPr lang="en-US" sz="2000" dirty="0" smtClean="0"/>
              <a:t>, Departments of Computer Science and Computation &amp; Neural Systems, California Institute of Technology</a:t>
            </a:r>
            <a:endParaRPr lang="en-US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43200" y="609600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1200" b="1" dirty="0" err="1" smtClean="0"/>
              <a:t>Jerzy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Szablowski</a:t>
            </a:r>
            <a:endParaRPr lang="en-US" sz="1200" b="1" dirty="0" smtClean="0"/>
          </a:p>
          <a:p>
            <a:pPr lvl="0" algn="r">
              <a:spcBef>
                <a:spcPct val="20000"/>
              </a:spcBef>
            </a:pPr>
            <a:r>
              <a:rPr lang="en-US" sz="1200" b="1" dirty="0" smtClean="0"/>
              <a:t>20.309</a:t>
            </a:r>
            <a:r>
              <a:rPr lang="en-US" sz="1200" b="1" dirty="0"/>
              <a:t>: Biological Instrumentation and </a:t>
            </a:r>
            <a:r>
              <a:rPr lang="en-US" sz="1200" b="1" dirty="0" smtClean="0"/>
              <a:t>Measurement</a:t>
            </a:r>
          </a:p>
          <a:p>
            <a:pPr lvl="0" algn="r">
              <a:spcBef>
                <a:spcPct val="20000"/>
              </a:spcBef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2008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7467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“DNA origami”, allows for folding a DNA molecule into a highly predictable two-dimensional shape with 6nm resolution.</a:t>
            </a:r>
          </a:p>
          <a:p>
            <a:r>
              <a:rPr lang="en-US" dirty="0" smtClean="0"/>
              <a:t>It requires “stitching” various parts of the molecule by short complementary primers (staples).</a:t>
            </a:r>
          </a:p>
          <a:p>
            <a:r>
              <a:rPr lang="en-US" dirty="0" smtClean="0"/>
              <a:t>All these molecules can be implanted with DNA adapters (pixels) that can bind range of molecules</a:t>
            </a:r>
          </a:p>
          <a:p>
            <a:endParaRPr lang="en-US" dirty="0" smtClean="0"/>
          </a:p>
          <a:p>
            <a:r>
              <a:rPr lang="en-US" dirty="0" smtClean="0"/>
              <a:t>But sometimes only a fraction of molecules fold properly.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334000" cy="4648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9800" dirty="0" smtClean="0"/>
              <a:t>References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5500" dirty="0" err="1" smtClean="0"/>
              <a:t>Rothermund</a:t>
            </a:r>
            <a:r>
              <a:rPr lang="en-US" sz="5500" dirty="0" smtClean="0"/>
              <a:t>, P. W. K. Folding DNA to create </a:t>
            </a:r>
            <a:r>
              <a:rPr lang="en-US" sz="5500" dirty="0" err="1" smtClean="0"/>
              <a:t>nanoscale</a:t>
            </a:r>
            <a:r>
              <a:rPr lang="en-US" sz="5500" dirty="0" smtClean="0"/>
              <a:t> shapes and patterns. </a:t>
            </a:r>
            <a:r>
              <a:rPr lang="en-US" sz="5500" i="1" dirty="0" smtClean="0"/>
              <a:t>Nature </a:t>
            </a:r>
            <a:r>
              <a:rPr lang="en-US" sz="5500" b="1" i="1" dirty="0" smtClean="0"/>
              <a:t>440, </a:t>
            </a:r>
            <a:r>
              <a:rPr lang="en-US" sz="5500" dirty="0" smtClean="0"/>
              <a:t>298–302 </a:t>
            </a:r>
            <a:r>
              <a:rPr lang="en-US" sz="5500" dirty="0" smtClean="0"/>
              <a:t>(2006</a:t>
            </a:r>
            <a:r>
              <a:rPr lang="en-US" sz="5500" dirty="0" smtClean="0"/>
              <a:t>).</a:t>
            </a:r>
          </a:p>
          <a:p>
            <a:pPr algn="just">
              <a:buNone/>
            </a:pPr>
            <a:endParaRPr lang="en-US" sz="5500" dirty="0" smtClean="0"/>
          </a:p>
          <a:p>
            <a:pPr algn="just">
              <a:buNone/>
            </a:pPr>
            <a:r>
              <a:rPr lang="de-DE" sz="5500" dirty="0" smtClean="0"/>
              <a:t>Yan, H., Park, S. H., Finkelstein, G</a:t>
            </a:r>
            <a:r>
              <a:rPr lang="de-DE" sz="5500" dirty="0" smtClean="0"/>
              <a:t>., Reif</a:t>
            </a:r>
            <a:r>
              <a:rPr lang="de-DE" sz="5500" dirty="0" smtClean="0"/>
              <a:t>, J. H. &amp; LaBean, T. H. </a:t>
            </a:r>
            <a:r>
              <a:rPr lang="de-DE" sz="5500" dirty="0" smtClean="0"/>
              <a:t>DNA-templated </a:t>
            </a:r>
            <a:r>
              <a:rPr lang="en-US" sz="5500" dirty="0" smtClean="0"/>
              <a:t>self-assembly of protein arrays and highly conductive </a:t>
            </a:r>
            <a:r>
              <a:rPr lang="en-US" sz="5500" dirty="0" err="1" smtClean="0"/>
              <a:t>nanowires</a:t>
            </a:r>
            <a:r>
              <a:rPr lang="en-US" sz="5500" dirty="0" smtClean="0"/>
              <a:t>. Science 301,1882–-1884 (2003).</a:t>
            </a:r>
          </a:p>
          <a:p>
            <a:pPr algn="just">
              <a:buNone/>
            </a:pPr>
            <a:endParaRPr lang="en-US" sz="5500" dirty="0" smtClean="0"/>
          </a:p>
          <a:p>
            <a:pPr algn="just">
              <a:buNone/>
            </a:pPr>
            <a:r>
              <a:rPr lang="en-US" sz="5500" dirty="0" smtClean="0"/>
              <a:t>Zhang</a:t>
            </a:r>
            <a:r>
              <a:rPr lang="en-US" sz="5500" dirty="0" smtClean="0"/>
              <a:t>, S. Fabrication of novel biomaterials through molecular self-assembly. </a:t>
            </a:r>
            <a:r>
              <a:rPr lang="en-US" sz="5500" i="1" dirty="0" smtClean="0"/>
              <a:t>Nat. </a:t>
            </a:r>
            <a:r>
              <a:rPr lang="en-US" sz="5500" i="1" dirty="0" err="1" smtClean="0"/>
              <a:t>Biotechnol</a:t>
            </a:r>
            <a:r>
              <a:rPr lang="en-US" sz="5500" i="1" dirty="0" smtClean="0"/>
              <a:t>.</a:t>
            </a:r>
            <a:r>
              <a:rPr lang="en-US" sz="5500" dirty="0" smtClean="0"/>
              <a:t> </a:t>
            </a:r>
            <a:r>
              <a:rPr lang="en-US" sz="5500" b="1" dirty="0" smtClean="0"/>
              <a:t>21</a:t>
            </a:r>
            <a:r>
              <a:rPr lang="en-US" sz="5500" dirty="0" smtClean="0"/>
              <a:t>, 1171–1178 (2003</a:t>
            </a:r>
            <a:r>
              <a:rPr lang="en-US" sz="5500" dirty="0" smtClean="0"/>
              <a:t>).</a:t>
            </a:r>
          </a:p>
          <a:p>
            <a:pPr algn="just">
              <a:buNone/>
            </a:pPr>
            <a:endParaRPr lang="en-US" sz="5500" dirty="0" smtClean="0"/>
          </a:p>
          <a:p>
            <a:pPr algn="just">
              <a:buNone/>
            </a:pPr>
            <a:r>
              <a:rPr lang="en-US" sz="5500" dirty="0" smtClean="0"/>
              <a:t>Chen J, </a:t>
            </a:r>
            <a:r>
              <a:rPr lang="en-US" sz="5500" dirty="0" err="1" smtClean="0"/>
              <a:t>Seemen</a:t>
            </a:r>
            <a:r>
              <a:rPr lang="en-US" sz="5500" dirty="0" smtClean="0"/>
              <a:t>, N.C. The synthesis from DNA of a molecule with the connectivity of a cube. Nature, 350, 631-633 (1991)</a:t>
            </a:r>
            <a:endParaRPr lang="en-US" sz="55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762071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Questions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3716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twisting DNA? Other </a:t>
            </a:r>
            <a:r>
              <a:rPr lang="en-US" dirty="0" err="1" smtClean="0"/>
              <a:t>steric</a:t>
            </a:r>
            <a:r>
              <a:rPr lang="en-US" dirty="0" smtClean="0"/>
              <a:t> hindrances?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does twist. To avoid deleterious strain, staples are placed either facing upwards, or downwards, which in the longer run reduces the strain.</a:t>
            </a:r>
          </a:p>
          <a:p>
            <a:endParaRPr lang="en-US" dirty="0" smtClean="0"/>
          </a:p>
          <a:p>
            <a:r>
              <a:rPr lang="en-US" dirty="0" smtClean="0"/>
              <a:t>It also bends because of the DNA stiffness and curving on the edges. That’s why AFM images show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have more cool images?	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467600" cy="213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not M13 genome </a:t>
            </a:r>
            <a:r>
              <a:rPr lang="en-US" dirty="0" err="1" smtClean="0"/>
              <a:t>dimerize</a:t>
            </a:r>
            <a:r>
              <a:rPr lang="en-US" dirty="0" smtClean="0"/>
              <a:t>, leaving no space for staples?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4572000" cy="4800600"/>
          </a:xfrm>
        </p:spPr>
        <p:txBody>
          <a:bodyPr/>
          <a:lstStyle/>
          <a:p>
            <a:r>
              <a:rPr lang="en-US" sz="2400" dirty="0" smtClean="0"/>
              <a:t>Yes it would, but apparently thanks to very high concentration of staples and conditions of folding – it rarely does.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57254"/>
            <a:ext cx="4419600" cy="542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5221069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structure of M13 genome, from supplementary material.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Nanopatterning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63128"/>
            <a:ext cx="8229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endParaRPr lang="en-US" sz="32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Available methods: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Atomic force microscopy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Scanning tunneling microscopy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micro-contact printing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Lithography</a:t>
            </a:r>
          </a:p>
          <a:p>
            <a:pPr>
              <a:buFont typeface="Arial" pitchFamily="34" charset="0"/>
              <a:buChar char="•"/>
            </a:pPr>
            <a:r>
              <a:rPr lang="en-US" sz="2400" u="sng" dirty="0" smtClean="0"/>
              <a:t> Self-assembly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074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Fabrication of sub-micron structures allowing for arbitrary positioning of molecules and, in some cases, single atoms.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96809"/>
            <a:ext cx="3048000" cy="151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58000" y="3897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IBM, 1990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600247"/>
            <a:ext cx="5943600" cy="164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5105400" y="2971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41148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800" y="6412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Zhang, 2003</a:t>
            </a:r>
            <a:endParaRPr lang="en-US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876" y="4495800"/>
            <a:ext cx="197372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81000" y="6400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Rothemund</a:t>
            </a:r>
            <a:r>
              <a:rPr lang="en-US" dirty="0" smtClean="0"/>
              <a:t>, 2006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7400" y="198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(“Top-bottom” method)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6324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(“Bottom-up” method)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Self assembly using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Can assembly multiple structures at a time.</a:t>
            </a:r>
          </a:p>
          <a:p>
            <a:r>
              <a:rPr lang="en-US" dirty="0" smtClean="0"/>
              <a:t>Can occur in less stringent conditions than “top-down” methods (AFM, STM…).</a:t>
            </a:r>
          </a:p>
          <a:p>
            <a:r>
              <a:rPr lang="en-US" dirty="0" smtClean="0"/>
              <a:t>Does not require expensive equipment</a:t>
            </a:r>
          </a:p>
          <a:p>
            <a:r>
              <a:rPr lang="en-US" dirty="0" smtClean="0"/>
              <a:t>Complexity of patterns formed is not as high as in the other cases.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Some exciting studies emerged: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308" y="3276600"/>
            <a:ext cx="2030692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" y="541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Nanowire</a:t>
            </a:r>
            <a:r>
              <a:rPr lang="en-US" dirty="0" smtClean="0"/>
              <a:t> mesh, by Yan et al,2003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8217" y="3340729"/>
            <a:ext cx="1916783" cy="184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624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Chen and </a:t>
            </a:r>
            <a:r>
              <a:rPr lang="en-US" dirty="0" err="1" smtClean="0"/>
              <a:t>Seeman</a:t>
            </a:r>
            <a:r>
              <a:rPr lang="en-US" dirty="0" smtClean="0"/>
              <a:t>, 1991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These approaches very sensitive to DNA concentrations, and require multiple reactions and purification steps. Yet patterns complexity doesn’t match other methods of nanofabrication. Is it worth it?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77000" y="3276600"/>
            <a:ext cx="2590800" cy="2438400"/>
            <a:chOff x="6477000" y="3352800"/>
            <a:chExt cx="2514600" cy="236220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36876" y="3352800"/>
              <a:ext cx="1973724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477000" y="5334000"/>
              <a:ext cx="2514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Rothemund</a:t>
              </a:r>
              <a:r>
                <a:rPr lang="en-US" dirty="0" smtClean="0"/>
                <a:t>, 2006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build an arbitrary 2-D pattern </a:t>
            </a:r>
            <a:r>
              <a:rPr lang="en-US" dirty="0" smtClean="0"/>
              <a:t>with 6-nm resolution </a:t>
            </a:r>
            <a:r>
              <a:rPr lang="en-US" dirty="0" smtClean="0"/>
              <a:t>out of DNA.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70760"/>
            <a:ext cx="472440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out a shape you would like to obtain, determine the desired size.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105400" y="1676400"/>
            <a:ext cx="4495800" cy="3886200"/>
            <a:chOff x="5105400" y="1676400"/>
            <a:chExt cx="4495800" cy="3886200"/>
          </a:xfrm>
        </p:grpSpPr>
        <p:sp>
          <p:nvSpPr>
            <p:cNvPr id="6" name="Right Arrow 5"/>
            <p:cNvSpPr/>
            <p:nvPr/>
          </p:nvSpPr>
          <p:spPr>
            <a:xfrm>
              <a:off x="5105400" y="3657600"/>
              <a:ext cx="838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2200" y="2400300"/>
              <a:ext cx="2787112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181600" y="1676400"/>
              <a:ext cx="441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Sketch a single molecule of DNA </a:t>
              </a:r>
            </a:p>
            <a:p>
              <a:r>
                <a:rPr lang="en-US" dirty="0" smtClean="0"/>
                <a:t>through the shape, as in the picture below.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6172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Proceed with a custom written software. 		</a:t>
            </a:r>
            <a:r>
              <a:rPr lang="en-US" dirty="0"/>
              <a:t> </a:t>
            </a:r>
            <a:r>
              <a:rPr lang="en-US" dirty="0" smtClean="0"/>
              <a:t>         (</a:t>
            </a:r>
            <a:r>
              <a:rPr lang="en-US" dirty="0" err="1" smtClean="0"/>
              <a:t>Rothemund</a:t>
            </a:r>
            <a:r>
              <a:rPr lang="en-US" dirty="0" smtClean="0"/>
              <a:t>, 2006)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429000" cy="373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Computer aided design of DNA assemblies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primers binding to two distant sites of the DNA molecules: this will fold DNA into a desired structure.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>
          <a:xfrm>
            <a:off x="3810000" y="30480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38800" y="914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might be necessary to introduce additional bridges that will stabilize the structure.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638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Synthesize linkers and scaffold, add </a:t>
            </a:r>
            <a:r>
              <a:rPr lang="en-US" b="1" dirty="0" err="1" smtClean="0"/>
              <a:t>togather</a:t>
            </a:r>
            <a:r>
              <a:rPr lang="en-US" b="1" dirty="0" smtClean="0"/>
              <a:t> in a tube and cool down from 95C to 20C at 1C per minute.</a:t>
            </a:r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 rot="10800000">
            <a:off x="3962396" y="5867400"/>
            <a:ext cx="1066804" cy="380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1905000"/>
            <a:ext cx="8763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43200" y="3810000"/>
            <a:ext cx="381000" cy="3810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38600" y="3810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6nm pixel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>
            <a:off x="3200400" y="4038600"/>
            <a:ext cx="838200" cy="94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2" grpId="1"/>
      <p:bldP spid="23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1854" y="4724400"/>
            <a:ext cx="597594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045" y="2667001"/>
            <a:ext cx="592755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" y="10668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shapes based on a single M13mp18 DNA molecule. Containing up to 273 linkers. Many of the structures are assembled properly. </a:t>
            </a:r>
            <a:r>
              <a:rPr lang="en-US" u="sng" dirty="0" smtClean="0"/>
              <a:t>Regardless of </a:t>
            </a:r>
            <a:r>
              <a:rPr lang="en-US" u="sng" dirty="0" err="1" smtClean="0"/>
              <a:t>stoichiometry</a:t>
            </a:r>
            <a:r>
              <a:rPr lang="en-US" u="sng" dirty="0" smtClean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0" y="1402080"/>
          <a:ext cx="5943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828040">
                <a:tc>
                  <a:txBody>
                    <a:bodyPr/>
                    <a:lstStyle/>
                    <a:p>
                      <a:r>
                        <a:rPr lang="en-US" dirty="0" smtClean="0"/>
                        <a:t>70% assembled properly.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 assembled properly,</a:t>
                      </a:r>
                      <a:r>
                        <a:rPr lang="en-US" baseline="0" dirty="0" smtClean="0"/>
                        <a:t> rest slanted.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88% assembled properly,</a:t>
                      </a:r>
                      <a:r>
                        <a:rPr lang="en-US" baseline="0" dirty="0" smtClean="0"/>
                        <a:t> with additional DNA staples.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212068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Based on probability</a:t>
            </a:r>
          </a:p>
          <a:p>
            <a:r>
              <a:rPr lang="en-US" dirty="0" smtClean="0"/>
              <a:t>Stronger structures – with lower energy are more likely to assemble.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Mechanic disruption: inserting the AFM tip can destroy the DNA structures.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Sometimes also: AFM imaging artifact.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nm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nm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Assembling higher order structures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9047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Structures can be assembled by adding</a:t>
            </a:r>
          </a:p>
          <a:p>
            <a:r>
              <a:rPr lang="en-US" dirty="0" smtClean="0"/>
              <a:t>“staples” on the side of an assembled molecule. Staples are put in on the rim which previously held its structure: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38450"/>
            <a:ext cx="4343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6107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6107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result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19400"/>
            <a:ext cx="3200400" cy="32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077200" y="541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100nm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14388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other structures can be made! Both contained and of unlimited size.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Implanting the “pixels”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7467600" cy="4525963"/>
          </a:xfrm>
        </p:spPr>
        <p:txBody>
          <a:bodyPr/>
          <a:lstStyle/>
          <a:p>
            <a:r>
              <a:rPr lang="en-US" dirty="0" smtClean="0"/>
              <a:t>Brighter specks on the image represent labeled DNA. Up to 200 pixels can be placed. </a:t>
            </a:r>
          </a:p>
          <a:p>
            <a:r>
              <a:rPr lang="en-US" dirty="0" smtClean="0"/>
              <a:t>Labels are pieces of DNA and anything that is attached to it, such as: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biotin, </a:t>
            </a:r>
            <a:r>
              <a:rPr lang="en-US" dirty="0" err="1" smtClean="0"/>
              <a:t>fluorophores</a:t>
            </a:r>
            <a:r>
              <a:rPr lang="en-US" dirty="0" smtClean="0"/>
              <a:t>… proteins?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990600"/>
            <a:ext cx="1600200" cy="16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36" y="4343400"/>
            <a:ext cx="25482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343400"/>
            <a:ext cx="22281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514600" y="5638800"/>
            <a:ext cx="1600200" cy="76200"/>
          </a:xfrm>
          <a:prstGeom prst="straightConnector1">
            <a:avLst/>
          </a:prstGeom>
          <a:ln w="38100">
            <a:solidFill>
              <a:srgbClr val="FF0000">
                <a:alpha val="6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28464"/>
            <a:ext cx="2286000" cy="23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>
          <a:xfrm>
            <a:off x="5257800" y="54102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Unlimited</a:t>
            </a:r>
            <a:r>
              <a:rPr lang="en-US" dirty="0" smtClean="0"/>
              <a:t>: each pixel can be a specific </a:t>
            </a:r>
            <a:r>
              <a:rPr lang="en-US" dirty="0" err="1" smtClean="0"/>
              <a:t>aptamer</a:t>
            </a:r>
            <a:r>
              <a:rPr lang="en-US" dirty="0" smtClean="0"/>
              <a:t> </a:t>
            </a:r>
            <a:r>
              <a:rPr lang="en-US" dirty="0" smtClean="0"/>
              <a:t>binding a protein or a small molecule. Biotin also can serve as a very efficient adapter for binding. We could place molecules arbitrarily in space.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Some ideas include:</a:t>
            </a:r>
          </a:p>
          <a:p>
            <a:pPr>
              <a:buFontTx/>
              <a:buChar char="-"/>
            </a:pPr>
            <a:r>
              <a:rPr lang="en-US" dirty="0" err="1" smtClean="0"/>
              <a:t>Nanobreadbord</a:t>
            </a:r>
            <a:r>
              <a:rPr lang="en-US" dirty="0" smtClean="0"/>
              <a:t>: with </a:t>
            </a:r>
            <a:r>
              <a:rPr lang="en-US" dirty="0" err="1" smtClean="0"/>
              <a:t>nanowires</a:t>
            </a:r>
            <a:r>
              <a:rPr lang="en-US" dirty="0" smtClean="0"/>
              <a:t>, gold </a:t>
            </a:r>
            <a:r>
              <a:rPr lang="en-US" dirty="0" err="1" smtClean="0"/>
              <a:t>nanoparticles</a:t>
            </a:r>
            <a:r>
              <a:rPr lang="en-US" dirty="0" smtClean="0"/>
              <a:t>, maybe enzymes, </a:t>
            </a:r>
            <a:r>
              <a:rPr lang="en-US" dirty="0" err="1" smtClean="0"/>
              <a:t>fluorophores</a:t>
            </a:r>
            <a:r>
              <a:rPr lang="en-US" dirty="0" smtClean="0"/>
              <a:t>…</a:t>
            </a:r>
          </a:p>
          <a:p>
            <a:pPr>
              <a:buFontTx/>
              <a:buChar char="-"/>
            </a:pPr>
            <a:r>
              <a:rPr lang="en-US" dirty="0" smtClean="0"/>
              <a:t>Small “catalyzing centers”, where molecules are patterned in a way favoring certain  chemical reactions.</a:t>
            </a:r>
          </a:p>
          <a:p>
            <a:pPr>
              <a:buFontTx/>
              <a:buChar char="-"/>
            </a:pPr>
            <a:r>
              <a:rPr lang="en-US" dirty="0" err="1" smtClean="0"/>
              <a:t>n</a:t>
            </a:r>
            <a:r>
              <a:rPr lang="en-US" dirty="0" err="1" smtClean="0"/>
              <a:t>ano</a:t>
            </a:r>
            <a:r>
              <a:rPr lang="en-US" dirty="0" smtClean="0"/>
              <a:t>-Microarrays?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Future: 3D structures, greater number of pixels.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847</TotalTime>
  <Words>874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Folding DNA to create nanoscale shapes and patterns</vt:lpstr>
      <vt:lpstr>Nanopatterning</vt:lpstr>
      <vt:lpstr>Self assembly using DNA</vt:lpstr>
      <vt:lpstr>How to build an arbitrary 2-D pattern with 6-nm resolution out of DNA.</vt:lpstr>
      <vt:lpstr>Computer aided design of DNA assemblies</vt:lpstr>
      <vt:lpstr>Results</vt:lpstr>
      <vt:lpstr>Assembling higher order structures</vt:lpstr>
      <vt:lpstr>Implanting the “pixels”</vt:lpstr>
      <vt:lpstr>Applications</vt:lpstr>
      <vt:lpstr>Summary</vt:lpstr>
      <vt:lpstr>References and questions</vt:lpstr>
      <vt:lpstr>What about twisting DNA? Other steric hindrances?</vt:lpstr>
      <vt:lpstr>Do you have more cool images? </vt:lpstr>
      <vt:lpstr>Would not M13 genome dimerize, leaving no space for staples?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Folding DNA to create nanoscale shapes and patterns</dc:title>
  <dc:creator>jerzy</dc:creator>
  <cp:lastModifiedBy>jerzy</cp:lastModifiedBy>
  <cp:revision>121</cp:revision>
  <dcterms:created xsi:type="dcterms:W3CDTF">2008-10-09T19:18:06Z</dcterms:created>
  <dcterms:modified xsi:type="dcterms:W3CDTF">2008-10-10T09:25:16Z</dcterms:modified>
</cp:coreProperties>
</file>