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58"/>
  </p:notesMasterIdLst>
  <p:handoutMasterIdLst>
    <p:handoutMasterId r:id="rId59"/>
  </p:handoutMasterIdLst>
  <p:sldIdLst>
    <p:sldId id="283" r:id="rId2"/>
    <p:sldId id="284" r:id="rId3"/>
    <p:sldId id="285" r:id="rId4"/>
    <p:sldId id="286" r:id="rId5"/>
    <p:sldId id="287" r:id="rId6"/>
    <p:sldId id="305" r:id="rId7"/>
    <p:sldId id="307" r:id="rId8"/>
    <p:sldId id="308" r:id="rId9"/>
    <p:sldId id="288" r:id="rId10"/>
    <p:sldId id="306" r:id="rId11"/>
    <p:sldId id="277" r:id="rId12"/>
    <p:sldId id="278" r:id="rId13"/>
    <p:sldId id="279" r:id="rId14"/>
    <p:sldId id="281" r:id="rId15"/>
    <p:sldId id="282" r:id="rId16"/>
    <p:sldId id="289" r:id="rId17"/>
    <p:sldId id="280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309" r:id="rId28"/>
    <p:sldId id="299" r:id="rId29"/>
    <p:sldId id="300" r:id="rId30"/>
    <p:sldId id="301" r:id="rId31"/>
    <p:sldId id="302" r:id="rId32"/>
    <p:sldId id="303" r:id="rId33"/>
    <p:sldId id="304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5" r:id="rId49"/>
    <p:sldId id="326" r:id="rId50"/>
    <p:sldId id="324" r:id="rId51"/>
    <p:sldId id="327" r:id="rId52"/>
    <p:sldId id="328" r:id="rId53"/>
    <p:sldId id="329" r:id="rId54"/>
    <p:sldId id="330" r:id="rId55"/>
    <p:sldId id="331" r:id="rId56"/>
    <p:sldId id="332" r:id="rId57"/>
  </p:sldIdLst>
  <p:sldSz cx="9144000" cy="6858000" type="letter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heSansMonoCon-7 Bold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heSansMonoCon-7 Bold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heSansMonoCon-7 Bold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heSansMonoCon-7 Bold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heSansMonoCon-7 Bold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heSansMonoCon-7 Bold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heSansMonoCon-7 Bold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heSansMonoCon-7 Bold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heSansMonoCon-7 Bold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3F1B"/>
    <a:srgbClr val="650011"/>
    <a:srgbClr val="FFC247"/>
    <a:srgbClr val="FFFF66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48" y="-90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fld id="{52CA483E-A53D-4C41-9EC4-1E83F1A1E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1413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fld id="{8578A217-A189-47BC-9431-5F07AF80A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2872C8-CB38-4E47-B3BB-2FC9CCC2AF66}" type="slidenum">
              <a:rPr lang="en-US" smtClean="0">
                <a:latin typeface="Times" pitchFamily="1" charset="0"/>
              </a:rPr>
              <a:pPr/>
              <a:t>1</a:t>
            </a:fld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FC19AA-4009-44B6-9DBF-567F0F02A81A}" type="slidenum">
              <a:rPr lang="en-US" smtClean="0">
                <a:latin typeface="Times" pitchFamily="1" charset="0"/>
              </a:rPr>
              <a:pPr/>
              <a:t>10</a:t>
            </a:fld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47726B-63CF-4771-A21A-685A30FB8489}" type="slidenum">
              <a:rPr lang="en-US" smtClean="0">
                <a:latin typeface="Times" pitchFamily="1" charset="0"/>
              </a:rPr>
              <a:pPr/>
              <a:t>11</a:t>
            </a:fld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84A8C8-1ECE-489A-A8F4-6CBFF9C87F9E}" type="slidenum">
              <a:rPr lang="en-US" smtClean="0">
                <a:latin typeface="Times" pitchFamily="1" charset="0"/>
              </a:rPr>
              <a:pPr/>
              <a:t>12</a:t>
            </a:fld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6A22D3-315E-443B-AD3C-51DEE0526808}" type="slidenum">
              <a:rPr lang="en-US" smtClean="0">
                <a:latin typeface="Times" pitchFamily="1" charset="0"/>
              </a:rPr>
              <a:pPr/>
              <a:t>13</a:t>
            </a:fld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B88FA1-3C79-4746-A443-5F6E2DA93AE3}" type="slidenum">
              <a:rPr lang="en-US" smtClean="0">
                <a:latin typeface="Times" pitchFamily="1" charset="0"/>
              </a:rPr>
              <a:pPr/>
              <a:t>14</a:t>
            </a:fld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82E8F1-5FCE-4587-BACE-8E7EB8D2DC30}" type="slidenum">
              <a:rPr lang="en-US" smtClean="0">
                <a:latin typeface="Times" pitchFamily="1" charset="0"/>
              </a:rPr>
              <a:pPr/>
              <a:t>15</a:t>
            </a:fld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1B73A2-19C2-455C-AC49-CB08FE38B814}" type="slidenum">
              <a:rPr lang="en-US" smtClean="0">
                <a:latin typeface="Times" pitchFamily="1" charset="0"/>
              </a:rPr>
              <a:pPr/>
              <a:t>16</a:t>
            </a:fld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C25205-EF44-41AB-AE2B-9C4A01507988}" type="slidenum">
              <a:rPr lang="en-US" smtClean="0">
                <a:latin typeface="Times" pitchFamily="1" charset="0"/>
              </a:rPr>
              <a:pPr/>
              <a:t>17</a:t>
            </a:fld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8B0B0B-2225-46A7-9B98-966EC9694552}" type="slidenum">
              <a:rPr lang="en-US" smtClean="0">
                <a:latin typeface="Times" pitchFamily="1" charset="0"/>
              </a:rPr>
              <a:pPr/>
              <a:t>18</a:t>
            </a:fld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DB442E-BBA2-46E0-9320-EAAD82A0D343}" type="slidenum">
              <a:rPr lang="en-US" smtClean="0">
                <a:latin typeface="Times" pitchFamily="1" charset="0"/>
              </a:rPr>
              <a:pPr/>
              <a:t>19</a:t>
            </a:fld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0B8B26-241C-444F-8A00-42952B50CA8E}" type="slidenum">
              <a:rPr lang="en-US" smtClean="0">
                <a:latin typeface="Times" pitchFamily="1" charset="0"/>
              </a:rPr>
              <a:pPr/>
              <a:t>2</a:t>
            </a:fld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A54046-74BE-4B32-BCB4-B040D990D1C3}" type="slidenum">
              <a:rPr lang="en-US" smtClean="0">
                <a:latin typeface="Times" pitchFamily="1" charset="0"/>
              </a:rPr>
              <a:pPr/>
              <a:t>20</a:t>
            </a:fld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C0E479-932D-43FD-A90F-E73088EFD1E3}" type="slidenum">
              <a:rPr lang="en-US" smtClean="0">
                <a:latin typeface="Times" pitchFamily="1" charset="0"/>
              </a:rPr>
              <a:pPr/>
              <a:t>21</a:t>
            </a:fld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3FBDC6-3AA9-424B-BB95-3963841D7D76}" type="slidenum">
              <a:rPr lang="en-US" smtClean="0">
                <a:latin typeface="Times" pitchFamily="1" charset="0"/>
              </a:rPr>
              <a:pPr/>
              <a:t>22</a:t>
            </a:fld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A4C350-5F4D-4F53-8FF3-D4BA0AF72321}" type="slidenum">
              <a:rPr lang="en-US" smtClean="0">
                <a:latin typeface="Times" pitchFamily="1" charset="0"/>
              </a:rPr>
              <a:pPr/>
              <a:t>23</a:t>
            </a:fld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29990-F935-4355-9078-D784EBADF1ED}" type="slidenum">
              <a:rPr lang="en-US" smtClean="0">
                <a:latin typeface="Times" pitchFamily="1" charset="0"/>
              </a:rPr>
              <a:pPr/>
              <a:t>24</a:t>
            </a:fld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BE739F-E0A7-4382-A2E7-17319F3469FE}" type="slidenum">
              <a:rPr lang="en-US" smtClean="0">
                <a:latin typeface="Times" pitchFamily="1" charset="0"/>
              </a:rPr>
              <a:pPr/>
              <a:t>25</a:t>
            </a:fld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011AF9-FC03-4D00-9331-257D54077EF8}" type="slidenum">
              <a:rPr lang="en-US" smtClean="0">
                <a:latin typeface="Times" pitchFamily="1" charset="0"/>
              </a:rPr>
              <a:pPr/>
              <a:t>26</a:t>
            </a:fld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AAEE9A-8E2A-46CE-9547-27B11D15C90C}" type="slidenum">
              <a:rPr lang="en-US" smtClean="0">
                <a:latin typeface="Times" pitchFamily="1" charset="0"/>
              </a:rPr>
              <a:pPr/>
              <a:t>27</a:t>
            </a:fld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1B0F5-862C-42AD-9F33-F5AF9D41809B}" type="slidenum">
              <a:rPr lang="en-US" smtClean="0">
                <a:latin typeface="Times" pitchFamily="1" charset="0"/>
              </a:rPr>
              <a:pPr/>
              <a:t>28</a:t>
            </a:fld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A4A17-94D5-4054-A743-1118503CEE66}" type="slidenum">
              <a:rPr lang="en-US" smtClean="0">
                <a:latin typeface="Times" pitchFamily="1" charset="0"/>
              </a:rPr>
              <a:pPr/>
              <a:t>29</a:t>
            </a:fld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C047E-CAEE-4B74-9BB7-4AEE279B8A05}" type="slidenum">
              <a:rPr lang="en-US" smtClean="0">
                <a:latin typeface="Times" pitchFamily="1" charset="0"/>
              </a:rPr>
              <a:pPr/>
              <a:t>3</a:t>
            </a:fld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EE67F-E99A-4385-BFB3-5C5D9CAFC75F}" type="slidenum">
              <a:rPr lang="en-US" smtClean="0">
                <a:latin typeface="Times" pitchFamily="1" charset="0"/>
              </a:rPr>
              <a:pPr/>
              <a:t>30</a:t>
            </a:fld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D72DD8-A100-47B4-976B-07E357450DAE}" type="slidenum">
              <a:rPr lang="en-US" smtClean="0">
                <a:latin typeface="Times" pitchFamily="1" charset="0"/>
              </a:rPr>
              <a:pPr/>
              <a:t>31</a:t>
            </a:fld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516073-25DE-4762-98D4-A8A3549195B5}" type="slidenum">
              <a:rPr lang="en-US" smtClean="0">
                <a:latin typeface="Times" pitchFamily="1" charset="0"/>
              </a:rPr>
              <a:pPr/>
              <a:t>32</a:t>
            </a:fld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F1A385-58D7-4882-9FFA-CC1BBF113F2E}" type="slidenum">
              <a:rPr lang="en-US" smtClean="0">
                <a:latin typeface="Times" pitchFamily="1" charset="0"/>
              </a:rPr>
              <a:pPr/>
              <a:t>33</a:t>
            </a:fld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E0D275-50DD-4EEF-8156-298292820E19}" type="slidenum">
              <a:rPr lang="en-US">
                <a:latin typeface="Times" pitchFamily="1" charset="0"/>
              </a:rPr>
              <a:pPr/>
              <a:t>34</a:t>
            </a:fld>
            <a:endParaRPr lang="en-US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2D6DE-14F7-4E2A-9F81-669379DFAE28}" type="slidenum">
              <a:rPr lang="en-US">
                <a:latin typeface="Times" pitchFamily="1" charset="0"/>
              </a:rPr>
              <a:pPr/>
              <a:t>35</a:t>
            </a:fld>
            <a:endParaRPr lang="en-US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B22C6-0D8B-4DCE-9AA1-D222AAE0C8F4}" type="slidenum">
              <a:rPr lang="en-US">
                <a:latin typeface="Times" pitchFamily="1" charset="0"/>
              </a:rPr>
              <a:pPr/>
              <a:t>36</a:t>
            </a:fld>
            <a:endParaRPr lang="en-US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36136E-B148-4150-9C35-0F0AA534330E}" type="slidenum">
              <a:rPr lang="en-US">
                <a:latin typeface="Times" pitchFamily="1" charset="0"/>
              </a:rPr>
              <a:pPr/>
              <a:t>37</a:t>
            </a:fld>
            <a:endParaRPr lang="en-US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31916C-2EF4-4521-9F7F-06CD67C3B75A}" type="slidenum">
              <a:rPr lang="en-US">
                <a:latin typeface="Times" pitchFamily="1" charset="0"/>
              </a:rPr>
              <a:pPr/>
              <a:t>38</a:t>
            </a:fld>
            <a:endParaRPr lang="en-US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BBAE1-4BE4-416E-BB54-43D405F2FF3D}" type="slidenum">
              <a:rPr lang="en-US">
                <a:latin typeface="Times" pitchFamily="1" charset="0"/>
              </a:rPr>
              <a:pPr/>
              <a:t>39</a:t>
            </a:fld>
            <a:endParaRPr lang="en-US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21808-C2D3-4606-9BDD-23CA93857CF8}" type="slidenum">
              <a:rPr lang="en-US" smtClean="0">
                <a:latin typeface="Times" pitchFamily="1" charset="0"/>
              </a:rPr>
              <a:pPr/>
              <a:t>4</a:t>
            </a:fld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6CF105-11D9-40BD-A3A8-DF37A52CE484}" type="slidenum">
              <a:rPr lang="en-US">
                <a:latin typeface="Times" pitchFamily="1" charset="0"/>
              </a:rPr>
              <a:pPr/>
              <a:t>40</a:t>
            </a:fld>
            <a:endParaRPr lang="en-US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1D1E0-545F-4853-B05D-2B7FAF956C57}" type="slidenum">
              <a:rPr lang="en-US">
                <a:latin typeface="Times" pitchFamily="1" charset="0"/>
              </a:rPr>
              <a:pPr/>
              <a:t>41</a:t>
            </a:fld>
            <a:endParaRPr lang="en-US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B69C4C-1B63-434A-A50B-7D293031820F}" type="slidenum">
              <a:rPr lang="en-US">
                <a:latin typeface="Times" pitchFamily="1" charset="0"/>
              </a:rPr>
              <a:pPr/>
              <a:t>42</a:t>
            </a:fld>
            <a:endParaRPr lang="en-US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891EF-7930-4054-A537-B6B0FFC008AC}" type="slidenum">
              <a:rPr lang="en-US">
                <a:latin typeface="Times" pitchFamily="1" charset="0"/>
              </a:rPr>
              <a:pPr/>
              <a:t>43</a:t>
            </a:fld>
            <a:endParaRPr lang="en-US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A7311C-4E6B-436B-8176-239446920854}" type="slidenum">
              <a:rPr lang="en-US">
                <a:latin typeface="Times" pitchFamily="1" charset="0"/>
              </a:rPr>
              <a:pPr/>
              <a:t>44</a:t>
            </a:fld>
            <a:endParaRPr lang="en-US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BBBDBF-CFAA-43F3-8470-25540E5BB81F}" type="slidenum">
              <a:rPr lang="en-US">
                <a:latin typeface="Times" pitchFamily="1" charset="0"/>
              </a:rPr>
              <a:pPr/>
              <a:t>45</a:t>
            </a:fld>
            <a:endParaRPr lang="en-US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FB268E-BE81-446B-9146-DDD387526BD2}" type="slidenum">
              <a:rPr lang="en-US">
                <a:latin typeface="Times" pitchFamily="1" charset="0"/>
              </a:rPr>
              <a:pPr/>
              <a:t>46</a:t>
            </a:fld>
            <a:endParaRPr lang="en-US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E7E191-6931-478B-BD1F-91A55BBB9CA8}" type="slidenum">
              <a:rPr lang="en-US">
                <a:latin typeface="Times" pitchFamily="1" charset="0"/>
              </a:rPr>
              <a:pPr/>
              <a:t>47</a:t>
            </a:fld>
            <a:endParaRPr lang="en-US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7FBAF3-7BAA-4F4A-B52D-C161DE5749E3}" type="slidenum">
              <a:rPr lang="en-US">
                <a:latin typeface="Times" pitchFamily="1" charset="0"/>
              </a:rPr>
              <a:pPr/>
              <a:t>48</a:t>
            </a:fld>
            <a:endParaRPr lang="en-US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7DCD3-9F75-419B-8758-E1CB77758A6C}" type="slidenum">
              <a:rPr lang="en-US">
                <a:latin typeface="Times" pitchFamily="1" charset="0"/>
              </a:rPr>
              <a:pPr/>
              <a:t>49</a:t>
            </a:fld>
            <a:endParaRPr lang="en-US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C215A5-9A5A-485E-9F94-483908305059}" type="slidenum">
              <a:rPr lang="en-US" smtClean="0">
                <a:latin typeface="Times" pitchFamily="1" charset="0"/>
              </a:rPr>
              <a:pPr/>
              <a:t>5</a:t>
            </a:fld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A7E3E6-97D6-4E81-8F3D-95AF4B2F9229}" type="slidenum">
              <a:rPr lang="en-US">
                <a:latin typeface="Times" pitchFamily="1" charset="0"/>
              </a:rPr>
              <a:pPr/>
              <a:t>50</a:t>
            </a:fld>
            <a:endParaRPr lang="en-US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FABEE5-367B-48A7-8861-70EFB7CBBB3B}" type="slidenum">
              <a:rPr lang="en-US">
                <a:latin typeface="Times" pitchFamily="1" charset="0"/>
              </a:rPr>
              <a:pPr/>
              <a:t>51</a:t>
            </a:fld>
            <a:endParaRPr lang="en-US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384C96-BE21-4E65-BB75-FFB4DC8982AC}" type="slidenum">
              <a:rPr lang="en-US">
                <a:latin typeface="Times" pitchFamily="1" charset="0"/>
              </a:rPr>
              <a:pPr/>
              <a:t>52</a:t>
            </a:fld>
            <a:endParaRPr lang="en-US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0BF843-9F58-49EA-BCDB-8A0594681C2E}" type="slidenum">
              <a:rPr lang="en-US">
                <a:latin typeface="Times" pitchFamily="1" charset="0"/>
              </a:rPr>
              <a:pPr/>
              <a:t>53</a:t>
            </a:fld>
            <a:endParaRPr lang="en-US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D5737-B22C-4127-B8B8-1ABE7EE0A4F9}" type="slidenum">
              <a:rPr lang="en-US">
                <a:latin typeface="Times" pitchFamily="1" charset="0"/>
              </a:rPr>
              <a:pPr/>
              <a:t>54</a:t>
            </a:fld>
            <a:endParaRPr lang="en-US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327C7F-8028-4AC7-B9A1-2A9CA9EBC720}" type="slidenum">
              <a:rPr lang="en-US">
                <a:latin typeface="Times" pitchFamily="1" charset="0"/>
              </a:rPr>
              <a:pPr/>
              <a:t>55</a:t>
            </a:fld>
            <a:endParaRPr lang="en-US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AA36A5-7CCA-4154-B526-53E9677F08C4}" type="slidenum">
              <a:rPr lang="en-US">
                <a:latin typeface="Times" pitchFamily="1" charset="0"/>
              </a:rPr>
              <a:pPr/>
              <a:t>56</a:t>
            </a:fld>
            <a:endParaRPr lang="en-US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781325-E396-4853-BA5B-D014DDD90368}" type="slidenum">
              <a:rPr lang="en-US" smtClean="0">
                <a:latin typeface="Times" pitchFamily="1" charset="0"/>
              </a:rPr>
              <a:pPr/>
              <a:t>6</a:t>
            </a:fld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0BEC23-73CF-4D3A-B0D1-288224C91C99}" type="slidenum">
              <a:rPr lang="en-US" smtClean="0">
                <a:latin typeface="Times" pitchFamily="1" charset="0"/>
              </a:rPr>
              <a:pPr/>
              <a:t>7</a:t>
            </a:fld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B15A1-A521-4586-ACD9-70C664BDF2CA}" type="slidenum">
              <a:rPr lang="en-US" smtClean="0">
                <a:latin typeface="Times" pitchFamily="1" charset="0"/>
              </a:rPr>
              <a:pPr/>
              <a:t>8</a:t>
            </a:fld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8F0DC9-300E-417E-BAFD-996F670ED86B}" type="slidenum">
              <a:rPr lang="en-US" smtClean="0">
                <a:latin typeface="Times" pitchFamily="1" charset="0"/>
              </a:rPr>
              <a:pPr/>
              <a:t>9</a:t>
            </a:fld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24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247"/>
          </a:solidFill>
          <a:latin typeface="Times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247"/>
          </a:solidFill>
          <a:latin typeface="Times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247"/>
          </a:solidFill>
          <a:latin typeface="Times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247"/>
          </a:solidFill>
          <a:latin typeface="Times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247"/>
          </a:solidFill>
          <a:latin typeface="Times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247"/>
          </a:solidFill>
          <a:latin typeface="Times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247"/>
          </a:solidFill>
          <a:latin typeface="Times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247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buClr>
          <a:srgbClr val="650011"/>
        </a:buClr>
        <a:buChar char="•"/>
        <a:tabLst>
          <a:tab pos="27416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500"/>
        </a:spcBef>
        <a:spcAft>
          <a:spcPct val="0"/>
        </a:spcAft>
        <a:buClr>
          <a:srgbClr val="650011"/>
        </a:buClr>
        <a:buFont typeface="Times" pitchFamily="1" charset="0"/>
        <a:buChar char="•"/>
        <a:tabLst>
          <a:tab pos="2741613" algn="l"/>
        </a:tabLst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ts val="1500"/>
        </a:spcBef>
        <a:spcAft>
          <a:spcPct val="0"/>
        </a:spcAft>
        <a:buClr>
          <a:srgbClr val="650011"/>
        </a:buClr>
        <a:buFont typeface="Times" pitchFamily="1" charset="0"/>
        <a:buChar char="•"/>
        <a:tabLst>
          <a:tab pos="2741613" algn="l"/>
        </a:tabLst>
        <a:defRPr sz="2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ts val="1500"/>
        </a:spcBef>
        <a:spcAft>
          <a:spcPct val="0"/>
        </a:spcAft>
        <a:buClr>
          <a:srgbClr val="650011"/>
        </a:buClr>
        <a:buFont typeface="Times" pitchFamily="1" charset="0"/>
        <a:buChar char="•"/>
        <a:tabLst>
          <a:tab pos="2741613" algn="l"/>
        </a:tabLst>
        <a:defRPr sz="2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ts val="1500"/>
        </a:spcBef>
        <a:spcAft>
          <a:spcPct val="0"/>
        </a:spcAft>
        <a:buClr>
          <a:srgbClr val="650011"/>
        </a:buClr>
        <a:buChar char="»"/>
        <a:tabLst>
          <a:tab pos="2741613" algn="l"/>
        </a:tabLst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ts val="1500"/>
        </a:spcBef>
        <a:spcAft>
          <a:spcPct val="0"/>
        </a:spcAft>
        <a:buClr>
          <a:srgbClr val="650011"/>
        </a:buClr>
        <a:buChar char="»"/>
        <a:tabLst>
          <a:tab pos="2741613" algn="l"/>
        </a:tabLst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ts val="1500"/>
        </a:spcBef>
        <a:spcAft>
          <a:spcPct val="0"/>
        </a:spcAft>
        <a:buClr>
          <a:srgbClr val="650011"/>
        </a:buClr>
        <a:buChar char="»"/>
        <a:tabLst>
          <a:tab pos="2741613" algn="l"/>
        </a:tabLst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ts val="1500"/>
        </a:spcBef>
        <a:spcAft>
          <a:spcPct val="0"/>
        </a:spcAft>
        <a:buClr>
          <a:srgbClr val="650011"/>
        </a:buClr>
        <a:buChar char="»"/>
        <a:tabLst>
          <a:tab pos="2741613" algn="l"/>
        </a:tabLst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ts val="1500"/>
        </a:spcBef>
        <a:spcAft>
          <a:spcPct val="0"/>
        </a:spcAft>
        <a:buClr>
          <a:srgbClr val="650011"/>
        </a:buClr>
        <a:buChar char="»"/>
        <a:tabLst>
          <a:tab pos="2741613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12.0  Mitosis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 flipH="1">
            <a:off x="1143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60388"/>
            <a:ext cx="8991600" cy="606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19.1  Levels of chromatin packing</a:t>
            </a:r>
            <a:endParaRPr lang="en-US" altLang="en-US" smtClean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7543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Line 4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12.4  The cell cycle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813" y="381000"/>
            <a:ext cx="8840787" cy="641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12.5  The stages of mitotic cell division in an animal cell: G</a:t>
            </a:r>
            <a:r>
              <a:rPr lang="en-US" altLang="en-US" sz="1400" baseline="-25000" smtClean="0">
                <a:solidFill>
                  <a:schemeClr val="tx1"/>
                </a:solidFill>
                <a:latin typeface="Arial" charset="0"/>
              </a:rPr>
              <a:t>2 </a:t>
            </a: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phase; prophase; prometaphase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588963"/>
            <a:ext cx="8966200" cy="604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12.5  The stages of mitotic cell division in an animal cell: metaphase; anaphase; telophase and cytokinesis.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 flipH="1">
            <a:off x="76200" y="5334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685800"/>
            <a:ext cx="89154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12.6  The mitotic spindle at metaphase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"/>
            <a:ext cx="8759825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12.7  Testing a hypothesis for chromosome migration during anaphase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81000"/>
            <a:ext cx="3757613" cy="642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3048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12.8  Cytokinesis in animal and plant cells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"/>
            <a:ext cx="87630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12.5x  Mitosis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12.9  Mitosis in a plant cell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"/>
            <a:ext cx="84582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12-09x  Mitosis in an onion root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8534400" cy="639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12.1a  The functions of cell division: Reproduction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 flipH="1">
            <a:off x="1143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33400"/>
            <a:ext cx="899160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12.10  Bacterial cell division (binary fission) (Layer 1)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57200"/>
            <a:ext cx="394176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12.10  Bacterial cell division (binary fission) (Layer 2)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57200"/>
            <a:ext cx="394176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12.10  Bacterial cell division (binary fission) (Layer 3)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33388"/>
            <a:ext cx="3976688" cy="634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12.11  A hypothesis for the evolution of mitosis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2175" y="457200"/>
            <a:ext cx="48482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12.12  Evidence for cytoplasmic chemical signals in cell cycle regulation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905000"/>
            <a:ext cx="89916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12.13  Mechanical analogy for the cell cycle control system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3" y="381000"/>
            <a:ext cx="7462837" cy="644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12.14  Molecular control of the cell cycle at the G</a:t>
            </a:r>
            <a:r>
              <a:rPr lang="en-US" altLang="en-US" sz="1400" baseline="-25000" smtClean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 checkpoint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81000"/>
            <a:ext cx="7086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81000"/>
            <a:ext cx="7467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12.15  The effect of a growth factor on cell division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1066800"/>
            <a:ext cx="89408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12.15x  Fibroblast growth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25" y="1447800"/>
            <a:ext cx="89693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12.1b  The functions of cell division: Growth and development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 flipH="1">
            <a:off x="1143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3" y="533400"/>
            <a:ext cx="9031287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12.16  Density-dependent inhibition of cell division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7725" y="457200"/>
            <a:ext cx="486886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12.17  The growth and metastasis of a malignant breast tumor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447800"/>
            <a:ext cx="8920163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12-17x1  Breast cancer cell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33388"/>
            <a:ext cx="6251575" cy="634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12-17x2  Mammogram: normal (left) and cancerous (right)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8435975" cy="638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13.1  The asexual reproduction of a hydra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81000"/>
            <a:ext cx="4206875" cy="642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13.2  Two families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3" y="450850"/>
            <a:ext cx="9031287" cy="633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13.x1  SEM of sea urchin sperm fertilizing egg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3075" name="Line 1027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6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5475" y="457200"/>
            <a:ext cx="53784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13.3  Preparation of a human karyotype (Layer 1)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57213"/>
            <a:ext cx="8916988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13.3  Preparation of a human karyotype (Layer 2)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57213"/>
            <a:ext cx="8916988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13.3  Preparation of a human karyotype (Layer 3)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57213"/>
            <a:ext cx="89154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12.1c  The functions of cell division: Tissue renewal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 flipH="1">
            <a:off x="1143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609600"/>
            <a:ext cx="9010650" cy="58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13.3  Preparation of a human karyotype (Layer 4)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57213"/>
            <a:ext cx="89154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13.x2  Human female chromosomes shown by bright field G-banding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 r="14415" b="1477"/>
          <a:stretch>
            <a:fillRect/>
          </a:stretch>
        </p:blipFill>
        <p:spPr bwMode="auto">
          <a:xfrm>
            <a:off x="952500" y="381000"/>
            <a:ext cx="7239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13.x3  Human female karyotype shown by bright field G-banding of chromosomes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113" y="381000"/>
            <a:ext cx="8574087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13.x4  Human male chromosomes shown by bright field G-banding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2588"/>
            <a:ext cx="8534400" cy="639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13.x5  Human male karyotype shown by bright field G-banding of chromosomes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90525"/>
            <a:ext cx="8553450" cy="641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13.4  The human life cycle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9300" y="381000"/>
            <a:ext cx="50673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13.6  Overview of meiosis: how meiosis reduces chromosome number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1288" y="381000"/>
            <a:ext cx="3779837" cy="642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13.7  The stages of meiotic cell division: Meiosis I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33400"/>
            <a:ext cx="8915400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13.7  The stages of meiotic cell division: Meiosis II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7850"/>
            <a:ext cx="8991600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13.8  A comparison of mitosis and meiosis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12763"/>
            <a:ext cx="8916988" cy="604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12.2  Eukaryotic chomosomes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 flipH="1">
            <a:off x="1143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381000"/>
            <a:ext cx="8915400" cy="632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13.8  A comparison of mitosis and meiosis: summary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1219200"/>
            <a:ext cx="9010650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13.9  The results of alternative arrangements of two homologous chromosome pairs on the metaphase plate in meiosis I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 flipH="1">
            <a:off x="76200" y="5334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9600"/>
            <a:ext cx="8345488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13.10  The results of crossing over during meiosis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 flipH="1">
            <a:off x="1143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57200"/>
            <a:ext cx="405606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46.11  Spermatogenesis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33388"/>
            <a:ext cx="5554663" cy="634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46.12  Structure of a human sperm cell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9600"/>
            <a:ext cx="8991600" cy="59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46.13a  Oogenesis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46083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57188"/>
            <a:ext cx="4549775" cy="642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46.13b  Oogenesis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48131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1163" y="381000"/>
            <a:ext cx="5781675" cy="642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19.0  Chromatin in a developing salamander ovum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t="10713" b="10713"/>
          <a:stretch>
            <a:fillRect/>
          </a:stretch>
        </p:blipFill>
        <p:spPr bwMode="auto">
          <a:xfrm>
            <a:off x="1257300" y="430213"/>
            <a:ext cx="6629400" cy="627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19.x1a  Chromatin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0088" y="381000"/>
            <a:ext cx="5203825" cy="642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19.x1b  Chromatin, detail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5488" y="381000"/>
            <a:ext cx="5151437" cy="642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charset="0"/>
              </a:rPr>
              <a:t>Figure 12.3  Chromosome duplication and distribution during mitosis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81000"/>
            <a:ext cx="47148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tion1d.temp">
  <a:themeElements>
    <a:clrScheme name="Presentation1d.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tion1d.temp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heSansMonoCon-7 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heSansMonoCon-7 Bold" charset="0"/>
          </a:defRPr>
        </a:defPPr>
      </a:lstStyle>
    </a:lnDef>
  </a:objectDefaults>
  <a:extraClrSchemeLst>
    <a:extraClrScheme>
      <a:clrScheme name="Presentation1d.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d.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d.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d.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d.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d.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d.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G3 HD-1:Applications:Microsoft Office 2001:Templates:My Templates:TitleSlide.temp</Template>
  <TotalTime>800</TotalTime>
  <Words>553</Words>
  <Application>Microsoft Office PowerPoint</Application>
  <PresentationFormat>Letter Paper (8.5x11 in)</PresentationFormat>
  <Paragraphs>111</Paragraphs>
  <Slides>56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TheSansMonoCon-7 Bold</vt:lpstr>
      <vt:lpstr>Arial</vt:lpstr>
      <vt:lpstr>Times</vt:lpstr>
      <vt:lpstr>Times New Roman</vt:lpstr>
      <vt:lpstr>Presentation1d.temp</vt:lpstr>
      <vt:lpstr>Figure 12.0  Mitosis</vt:lpstr>
      <vt:lpstr>Figure 12.1a  The functions of cell division: Reproduction</vt:lpstr>
      <vt:lpstr>Figure 12.1b  The functions of cell division: Growth and development</vt:lpstr>
      <vt:lpstr>Figure 12.1c  The functions of cell division: Tissue renewal</vt:lpstr>
      <vt:lpstr>Figure 12.2  Eukaryotic chomosomes</vt:lpstr>
      <vt:lpstr>Figure 19.0  Chromatin in a developing salamander ovum</vt:lpstr>
      <vt:lpstr>Figure 19.x1a  Chromatin</vt:lpstr>
      <vt:lpstr>Figure 19.x1b  Chromatin, detail</vt:lpstr>
      <vt:lpstr>Figure 12.3  Chromosome duplication and distribution during mitosis</vt:lpstr>
      <vt:lpstr>Figure 19.1  Levels of chromatin packing</vt:lpstr>
      <vt:lpstr>Figure 12.4  The cell cycle</vt:lpstr>
      <vt:lpstr>Figure 12.5  The stages of mitotic cell division in an animal cell: G2 phase; prophase; prometaphase</vt:lpstr>
      <vt:lpstr>Figure 12.5  The stages of mitotic cell division in an animal cell: metaphase; anaphase; telophase and cytokinesis.</vt:lpstr>
      <vt:lpstr>Figure 12.6  The mitotic spindle at metaphase</vt:lpstr>
      <vt:lpstr>Figure 12.7  Testing a hypothesis for chromosome migration during anaphase</vt:lpstr>
      <vt:lpstr>Figure 12.8  Cytokinesis in animal and plant cells</vt:lpstr>
      <vt:lpstr>Figure 12.5x  Mitosis</vt:lpstr>
      <vt:lpstr>Figure 12.9  Mitosis in a plant cell</vt:lpstr>
      <vt:lpstr>Figure 12-09x  Mitosis in an onion root</vt:lpstr>
      <vt:lpstr>Figure 12.10  Bacterial cell division (binary fission) (Layer 1)</vt:lpstr>
      <vt:lpstr>Figure 12.10  Bacterial cell division (binary fission) (Layer 2)</vt:lpstr>
      <vt:lpstr>Figure 12.10  Bacterial cell division (binary fission) (Layer 3)</vt:lpstr>
      <vt:lpstr>Figure 12.11  A hypothesis for the evolution of mitosis</vt:lpstr>
      <vt:lpstr>Figure 12.12  Evidence for cytoplasmic chemical signals in cell cycle regulation</vt:lpstr>
      <vt:lpstr>Figure 12.13  Mechanical analogy for the cell cycle control system</vt:lpstr>
      <vt:lpstr>Figure 12.14  Molecular control of the cell cycle at the G2 checkpoint</vt:lpstr>
      <vt:lpstr>Slide 27</vt:lpstr>
      <vt:lpstr>Figure 12.15  The effect of a growth factor on cell division</vt:lpstr>
      <vt:lpstr>Figure 12.15x  Fibroblast growth</vt:lpstr>
      <vt:lpstr>Figure 12.16  Density-dependent inhibition of cell division</vt:lpstr>
      <vt:lpstr>Figure 12.17  The growth and metastasis of a malignant breast tumor</vt:lpstr>
      <vt:lpstr>Figure 12-17x1  Breast cancer cell</vt:lpstr>
      <vt:lpstr>Figure 12-17x2  Mammogram: normal (left) and cancerous (right)</vt:lpstr>
      <vt:lpstr>Figure 13.1  The asexual reproduction of a hydra</vt:lpstr>
      <vt:lpstr>Figure 13.2  Two families</vt:lpstr>
      <vt:lpstr>Figure 13.x1  SEM of sea urchin sperm fertilizing egg</vt:lpstr>
      <vt:lpstr>Figure 13.3  Preparation of a human karyotype (Layer 1)</vt:lpstr>
      <vt:lpstr>Figure 13.3  Preparation of a human karyotype (Layer 2)</vt:lpstr>
      <vt:lpstr>Figure 13.3  Preparation of a human karyotype (Layer 3)</vt:lpstr>
      <vt:lpstr>Figure 13.3  Preparation of a human karyotype (Layer 4)</vt:lpstr>
      <vt:lpstr>Figure 13.x2  Human female chromosomes shown by bright field G-banding</vt:lpstr>
      <vt:lpstr>Figure 13.x3  Human female karyotype shown by bright field G-banding of chromosomes</vt:lpstr>
      <vt:lpstr>Figure 13.x4  Human male chromosomes shown by bright field G-banding</vt:lpstr>
      <vt:lpstr>Figure 13.x5  Human male karyotype shown by bright field G-banding of chromosomes</vt:lpstr>
      <vt:lpstr>Figure 13.4  The human life cycle</vt:lpstr>
      <vt:lpstr>Figure 13.6  Overview of meiosis: how meiosis reduces chromosome number</vt:lpstr>
      <vt:lpstr>Figure 13.7  The stages of meiotic cell division: Meiosis I</vt:lpstr>
      <vt:lpstr>Figure 13.7  The stages of meiotic cell division: Meiosis II</vt:lpstr>
      <vt:lpstr>Figure 13.8  A comparison of mitosis and meiosis</vt:lpstr>
      <vt:lpstr>Figure 13.8  A comparison of mitosis and meiosis: summary</vt:lpstr>
      <vt:lpstr>Figure 13.9  The results of alternative arrangements of two homologous chromosome pairs on the metaphase plate in meiosis I</vt:lpstr>
      <vt:lpstr>Figure 13.10  The results of crossing over during meiosis</vt:lpstr>
      <vt:lpstr>Figure 46.11  Spermatogenesis</vt:lpstr>
      <vt:lpstr>Figure 46.12  Structure of a human sperm cell</vt:lpstr>
      <vt:lpstr>Figure 46.13a  Oogenesis</vt:lpstr>
      <vt:lpstr>Figure 46.13b  Oogenesis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Nerve activates contraction</dc:title>
  <dc:creator>Karl Miyajima</dc:creator>
  <cp:lastModifiedBy>jim</cp:lastModifiedBy>
  <cp:revision>91</cp:revision>
  <cp:lastPrinted>2001-01-06T03:20:03Z</cp:lastPrinted>
  <dcterms:created xsi:type="dcterms:W3CDTF">2000-12-11T01:39:32Z</dcterms:created>
  <dcterms:modified xsi:type="dcterms:W3CDTF">2011-03-04T16:22:58Z</dcterms:modified>
</cp:coreProperties>
</file>