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8" r:id="rId3"/>
    <p:sldId id="257" r:id="rId4"/>
    <p:sldId id="259" r:id="rId5"/>
    <p:sldId id="260" r:id="rId6"/>
    <p:sldId id="261" r:id="rId7"/>
    <p:sldId id="262"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52305" autoAdjust="0"/>
  </p:normalViewPr>
  <p:slideViewPr>
    <p:cSldViewPr>
      <p:cViewPr>
        <p:scale>
          <a:sx n="50" d="100"/>
          <a:sy n="50" d="100"/>
        </p:scale>
        <p:origin x="-174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9F76DF2-1617-4687-810A-56E4130F5F5B}" type="datetimeFigureOut">
              <a:rPr lang="en-US" smtClean="0"/>
              <a:pPr/>
              <a:t>4/19/2010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8CB4981-3684-4236-B129-796CF99E871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Please look in this note section for more information on </a:t>
            </a:r>
            <a:r>
              <a:rPr lang="en-US" smtClean="0"/>
              <a:t>each</a:t>
            </a:r>
            <a:r>
              <a:rPr lang="en-US" baseline="0" smtClean="0"/>
              <a:t> slide. </a:t>
            </a:r>
            <a:endParaRPr lang="en-US"/>
          </a:p>
        </p:txBody>
      </p:sp>
      <p:sp>
        <p:nvSpPr>
          <p:cNvPr id="4" name="Slide Number Placeholder 3"/>
          <p:cNvSpPr>
            <a:spLocks noGrp="1"/>
          </p:cNvSpPr>
          <p:nvPr>
            <p:ph type="sldNum" sz="quarter" idx="10"/>
          </p:nvPr>
        </p:nvSpPr>
        <p:spPr/>
        <p:txBody>
          <a:bodyPr/>
          <a:lstStyle/>
          <a:p>
            <a:fld id="{88CB4981-3684-4236-B129-796CF99E871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Great online resource,</a:t>
            </a:r>
            <a:r>
              <a:rPr lang="en-US" baseline="0" dirty="0" smtClean="0"/>
              <a:t> has protocol for stable </a:t>
            </a:r>
            <a:r>
              <a:rPr lang="en-US" baseline="0" dirty="0" err="1" smtClean="0"/>
              <a:t>transfection</a:t>
            </a:r>
            <a:r>
              <a:rPr lang="en-US" baseline="0" dirty="0" smtClean="0"/>
              <a:t> as well as protocol for determining efficiency and debugging suggestions</a:t>
            </a:r>
            <a:endParaRPr lang="en-US" dirty="0"/>
          </a:p>
        </p:txBody>
      </p:sp>
      <p:sp>
        <p:nvSpPr>
          <p:cNvPr id="4" name="Slide Number Placeholder 3"/>
          <p:cNvSpPr>
            <a:spLocks noGrp="1"/>
          </p:cNvSpPr>
          <p:nvPr>
            <p:ph type="sldNum" sz="quarter" idx="10"/>
          </p:nvPr>
        </p:nvSpPr>
        <p:spPr/>
        <p:txBody>
          <a:bodyPr/>
          <a:lstStyle/>
          <a:p>
            <a:fld id="{88CB4981-3684-4236-B129-796CF99E871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Supercoiled</a:t>
            </a:r>
            <a:r>
              <a:rPr lang="en-US" baseline="0" dirty="0" smtClean="0"/>
              <a:t> DNA produces more colonies of cells with the </a:t>
            </a:r>
            <a:r>
              <a:rPr lang="en-US" baseline="0" dirty="0" err="1" smtClean="0"/>
              <a:t>transfected</a:t>
            </a:r>
            <a:r>
              <a:rPr lang="en-US" baseline="0" dirty="0" smtClean="0"/>
              <a:t> genes earlier on in the experiment (48-96 hours, some literature states up to 10 days), but diminishes over time. </a:t>
            </a:r>
          </a:p>
          <a:p>
            <a:r>
              <a:rPr lang="en-US" baseline="0" dirty="0" smtClean="0"/>
              <a:t>Linear DNA has smaller colonies initially, but the cells begin to proliferate and grow into larger colonies (post 10 days) It is presumed to be integrated into the genome DNA more </a:t>
            </a:r>
            <a:r>
              <a:rPr lang="en-US" baseline="0" dirty="0" err="1" smtClean="0"/>
              <a:t>effeciently</a:t>
            </a:r>
            <a:r>
              <a:rPr lang="en-US" baseline="0" dirty="0" smtClean="0"/>
              <a:t>. </a:t>
            </a:r>
          </a:p>
          <a:p>
            <a:endParaRPr lang="en-US" dirty="0" smtClean="0"/>
          </a:p>
          <a:p>
            <a:endParaRPr lang="en-US" dirty="0" smtClean="0"/>
          </a:p>
          <a:p>
            <a:r>
              <a:rPr lang="en-US" dirty="0" smtClean="0"/>
              <a:t>Papers : </a:t>
            </a:r>
            <a:r>
              <a:rPr lang="en-US" dirty="0" err="1" smtClean="0"/>
              <a:t>Electroporation</a:t>
            </a:r>
            <a:r>
              <a:rPr lang="en-US" dirty="0" smtClean="0"/>
              <a:t> for the efficient </a:t>
            </a:r>
            <a:r>
              <a:rPr lang="en-US" dirty="0" err="1" smtClean="0"/>
              <a:t>transfection</a:t>
            </a:r>
            <a:r>
              <a:rPr lang="en-US" dirty="0" smtClean="0"/>
              <a:t> of </a:t>
            </a:r>
            <a:r>
              <a:rPr lang="en-US" dirty="0" err="1" smtClean="0"/>
              <a:t>mamalian</a:t>
            </a:r>
            <a:r>
              <a:rPr lang="en-US" dirty="0" smtClean="0"/>
              <a:t> cells with DNA, Paul Berg</a:t>
            </a:r>
          </a:p>
          <a:p>
            <a:r>
              <a:rPr lang="en-US" dirty="0" smtClean="0"/>
              <a:t>Enhancer-dependent</a:t>
            </a:r>
            <a:r>
              <a:rPr lang="en-US" baseline="0" dirty="0" smtClean="0"/>
              <a:t> expression of human k </a:t>
            </a:r>
            <a:r>
              <a:rPr lang="en-US" baseline="0" dirty="0" err="1" smtClean="0"/>
              <a:t>immunglobulin</a:t>
            </a:r>
            <a:r>
              <a:rPr lang="en-US" baseline="0" dirty="0" smtClean="0"/>
              <a:t> genes introduced into </a:t>
            </a:r>
            <a:r>
              <a:rPr lang="en-US" baseline="0" dirty="0" err="1" smtClean="0"/>
              <a:t>maouse</a:t>
            </a:r>
            <a:r>
              <a:rPr lang="en-US" baseline="0" dirty="0" smtClean="0"/>
              <a:t> pre-b lymphocytes by </a:t>
            </a:r>
            <a:r>
              <a:rPr lang="en-US" baseline="0" dirty="0" err="1" smtClean="0"/>
              <a:t>electroporation</a:t>
            </a:r>
            <a:r>
              <a:rPr lang="en-US" baseline="0" dirty="0" smtClean="0"/>
              <a:t>, Philip </a:t>
            </a:r>
            <a:r>
              <a:rPr lang="en-US" baseline="0" dirty="0" err="1" smtClean="0"/>
              <a:t>Leder</a:t>
            </a:r>
            <a:endParaRPr lang="en-US" baseline="0" dirty="0" smtClean="0"/>
          </a:p>
          <a:p>
            <a:endParaRPr lang="en-US" baseline="0" dirty="0" smtClean="0"/>
          </a:p>
          <a:p>
            <a:r>
              <a:rPr lang="en-US" baseline="0" dirty="0" smtClean="0"/>
              <a:t>Linear will have a slightly higher </a:t>
            </a:r>
            <a:r>
              <a:rPr lang="en-US" baseline="0" dirty="0" err="1" smtClean="0"/>
              <a:t>effeciency</a:t>
            </a:r>
            <a:r>
              <a:rPr lang="en-US" baseline="0" dirty="0" smtClean="0"/>
              <a:t> than </a:t>
            </a:r>
            <a:r>
              <a:rPr lang="en-US" baseline="0" dirty="0" err="1" smtClean="0"/>
              <a:t>supercoiled</a:t>
            </a:r>
            <a:r>
              <a:rPr lang="en-US" baseline="0" dirty="0" smtClean="0"/>
              <a:t>, but it is harder to work with. If using linear, use electrophoresis.  </a:t>
            </a:r>
          </a:p>
          <a:p>
            <a:endParaRPr lang="en-US" baseline="0" dirty="0" smtClean="0"/>
          </a:p>
          <a:p>
            <a:r>
              <a:rPr lang="en-US" baseline="0" dirty="0" smtClean="0"/>
              <a:t>Linear </a:t>
            </a:r>
            <a:r>
              <a:rPr lang="en-US" baseline="0" dirty="0" smtClean="0"/>
              <a:t>just has the particular section already cut, so you know exactly what you’re working with, while coiled has all of it, but if the vector is constructed correctly, you won’t have any problem.  The chances that the expression part of the vector and the drug resistance part of the vector don’t both get incorporated into gene is extremely slim (nil</a:t>
            </a:r>
            <a:r>
              <a:rPr lang="en-US" baseline="0" dirty="0" smtClean="0"/>
              <a:t>)</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(From discussions with </a:t>
            </a:r>
            <a:r>
              <a:rPr lang="en-US" baseline="0" dirty="0" err="1" smtClean="0"/>
              <a:t>Invitrogen</a:t>
            </a:r>
            <a:r>
              <a:rPr lang="en-US" baseline="0" dirty="0" smtClean="0"/>
              <a:t> &amp; </a:t>
            </a:r>
            <a:r>
              <a:rPr lang="en-US" baseline="0" dirty="0" err="1" smtClean="0"/>
              <a:t>Clontech</a:t>
            </a:r>
            <a:r>
              <a:rPr lang="en-US" baseline="0" dirty="0" smtClean="0"/>
              <a:t>)</a:t>
            </a:r>
          </a:p>
          <a:p>
            <a:r>
              <a:rPr lang="en-US" sz="1200" b="0" i="0" kern="1200" dirty="0" smtClean="0">
                <a:solidFill>
                  <a:schemeClr val="tx1"/>
                </a:solidFill>
                <a:latin typeface="+mn-lt"/>
                <a:ea typeface="+mn-ea"/>
                <a:cs typeface="+mn-cs"/>
              </a:rPr>
              <a:t>Both circular and linear vectors transfect well. Linear vectors transfect with slightly higher </a:t>
            </a:r>
            <a:r>
              <a:rPr lang="en-US" sz="1200" b="0" i="0" kern="1200" dirty="0" err="1" smtClean="0">
                <a:solidFill>
                  <a:schemeClr val="tx1"/>
                </a:solidFill>
                <a:latin typeface="+mn-lt"/>
                <a:ea typeface="+mn-ea"/>
                <a:cs typeface="+mn-cs"/>
              </a:rPr>
              <a:t>transfection</a:t>
            </a:r>
            <a:r>
              <a:rPr lang="en-US" sz="1200" b="0" i="0" kern="1200" dirty="0" smtClean="0">
                <a:solidFill>
                  <a:schemeClr val="tx1"/>
                </a:solidFill>
                <a:latin typeface="+mn-lt"/>
                <a:ea typeface="+mn-ea"/>
                <a:cs typeface="+mn-cs"/>
              </a:rPr>
              <a:t> efficiency than circular vectors. However the effect is minimal. Both will work well with </a:t>
            </a:r>
            <a:r>
              <a:rPr lang="en-US" sz="1200" b="0" i="0" kern="1200" dirty="0" err="1" smtClean="0">
                <a:solidFill>
                  <a:schemeClr val="tx1"/>
                </a:solidFill>
                <a:latin typeface="+mn-lt"/>
                <a:ea typeface="+mn-ea"/>
                <a:cs typeface="+mn-cs"/>
              </a:rPr>
              <a:t>electroporation</a:t>
            </a:r>
            <a:r>
              <a:rPr lang="en-US" sz="1200" b="0" i="0" kern="1200" dirty="0" smtClean="0">
                <a:solidFill>
                  <a:schemeClr val="tx1"/>
                </a:solidFill>
                <a:latin typeface="+mn-lt"/>
                <a:ea typeface="+mn-ea"/>
                <a:cs typeface="+mn-cs"/>
              </a:rPr>
              <a:t>, lipid based </a:t>
            </a:r>
            <a:r>
              <a:rPr lang="en-US" sz="1200" b="0" i="0" kern="1200" dirty="0" err="1" smtClean="0">
                <a:solidFill>
                  <a:schemeClr val="tx1"/>
                </a:solidFill>
                <a:latin typeface="+mn-lt"/>
                <a:ea typeface="+mn-ea"/>
                <a:cs typeface="+mn-cs"/>
              </a:rPr>
              <a:t>transfections</a:t>
            </a:r>
            <a:r>
              <a:rPr lang="en-US" sz="1200" b="0" i="0" kern="1200" dirty="0" smtClean="0">
                <a:solidFill>
                  <a:schemeClr val="tx1"/>
                </a:solidFill>
                <a:latin typeface="+mn-lt"/>
                <a:ea typeface="+mn-ea"/>
                <a:cs typeface="+mn-cs"/>
              </a:rPr>
              <a:t>, and chemical </a:t>
            </a:r>
            <a:r>
              <a:rPr lang="en-US" sz="1200" b="0" i="0" kern="1200" dirty="0" err="1" smtClean="0">
                <a:solidFill>
                  <a:schemeClr val="tx1"/>
                </a:solidFill>
                <a:latin typeface="+mn-lt"/>
                <a:ea typeface="+mn-ea"/>
                <a:cs typeface="+mn-cs"/>
              </a:rPr>
              <a:t>transfections</a:t>
            </a:r>
            <a:r>
              <a:rPr lang="en-US" sz="1200" b="0" i="0" kern="1200" dirty="0" smtClean="0">
                <a:solidFill>
                  <a:schemeClr val="tx1"/>
                </a:solidFill>
                <a:latin typeface="+mn-lt"/>
                <a:ea typeface="+mn-ea"/>
                <a:cs typeface="+mn-cs"/>
              </a:rPr>
              <a:t>.</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The best reagent for </a:t>
            </a:r>
            <a:r>
              <a:rPr lang="en-US" sz="1200" b="0" i="0" kern="1200" dirty="0" err="1" smtClean="0">
                <a:solidFill>
                  <a:schemeClr val="tx1"/>
                </a:solidFill>
                <a:latin typeface="+mn-lt"/>
                <a:ea typeface="+mn-ea"/>
                <a:cs typeface="+mn-cs"/>
              </a:rPr>
              <a:t>transfections</a:t>
            </a:r>
            <a:r>
              <a:rPr lang="en-US" sz="1200" b="0" i="0" kern="1200" dirty="0" smtClean="0">
                <a:solidFill>
                  <a:schemeClr val="tx1"/>
                </a:solidFill>
                <a:latin typeface="+mn-lt"/>
                <a:ea typeface="+mn-ea"/>
                <a:cs typeface="+mn-cs"/>
              </a:rPr>
              <a:t> depends on your cell line. </a:t>
            </a:r>
            <a:r>
              <a:rPr lang="en-US" sz="1200" b="0" i="0" kern="1200" dirty="0" err="1" smtClean="0">
                <a:solidFill>
                  <a:schemeClr val="tx1"/>
                </a:solidFill>
                <a:latin typeface="+mn-lt"/>
                <a:ea typeface="+mn-ea"/>
                <a:cs typeface="+mn-cs"/>
              </a:rPr>
              <a:t>Electroporation</a:t>
            </a:r>
            <a:r>
              <a:rPr lang="en-US" sz="1200" b="0" i="0" kern="1200" dirty="0" smtClean="0">
                <a:solidFill>
                  <a:schemeClr val="tx1"/>
                </a:solidFill>
                <a:latin typeface="+mn-lt"/>
                <a:ea typeface="+mn-ea"/>
                <a:cs typeface="+mn-cs"/>
              </a:rPr>
              <a:t> is generally the most successful method. However it is often not necessary to use this process to get highly efficient </a:t>
            </a:r>
            <a:r>
              <a:rPr lang="en-US" sz="1200" b="0" i="0" kern="1200" dirty="0" err="1" smtClean="0">
                <a:solidFill>
                  <a:schemeClr val="tx1"/>
                </a:solidFill>
                <a:latin typeface="+mn-lt"/>
                <a:ea typeface="+mn-ea"/>
                <a:cs typeface="+mn-cs"/>
              </a:rPr>
              <a:t>transfections</a:t>
            </a:r>
            <a:r>
              <a:rPr lang="en-US" sz="1200" b="0" i="0" kern="1200" dirty="0" smtClean="0">
                <a:solidFill>
                  <a:schemeClr val="tx1"/>
                </a:solidFill>
                <a:latin typeface="+mn-lt"/>
                <a:ea typeface="+mn-ea"/>
                <a:cs typeface="+mn-cs"/>
              </a:rPr>
              <a:t>. It is generally only required for difficult to transfect or primary cell lines.</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Our best </a:t>
            </a:r>
            <a:r>
              <a:rPr lang="en-US" sz="1200" b="0" i="0" kern="1200" dirty="0" err="1" smtClean="0">
                <a:solidFill>
                  <a:schemeClr val="tx1"/>
                </a:solidFill>
                <a:latin typeface="+mn-lt"/>
                <a:ea typeface="+mn-ea"/>
                <a:cs typeface="+mn-cs"/>
              </a:rPr>
              <a:t>transfection</a:t>
            </a:r>
            <a:r>
              <a:rPr lang="en-US" sz="1200" b="0" i="0" kern="1200" dirty="0" smtClean="0">
                <a:solidFill>
                  <a:schemeClr val="tx1"/>
                </a:solidFill>
                <a:latin typeface="+mn-lt"/>
                <a:ea typeface="+mn-ea"/>
                <a:cs typeface="+mn-cs"/>
              </a:rPr>
              <a:t> reagent is </a:t>
            </a:r>
            <a:r>
              <a:rPr lang="en-US" sz="1200" b="0" i="0" kern="1200" dirty="0" err="1" smtClean="0">
                <a:solidFill>
                  <a:schemeClr val="tx1"/>
                </a:solidFill>
                <a:latin typeface="+mn-lt"/>
                <a:ea typeface="+mn-ea"/>
                <a:cs typeface="+mn-cs"/>
              </a:rPr>
              <a:t>Lipofectamine</a:t>
            </a:r>
            <a:r>
              <a:rPr lang="en-US" sz="1200" b="0" i="0" kern="1200" dirty="0" smtClean="0">
                <a:solidFill>
                  <a:schemeClr val="tx1"/>
                </a:solidFill>
                <a:latin typeface="+mn-lt"/>
                <a:ea typeface="+mn-ea"/>
                <a:cs typeface="+mn-cs"/>
              </a:rPr>
              <a:t> 2000. </a:t>
            </a:r>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88CB4981-3684-4236-B129-796CF99E871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Promoters act as flags cause the protein the ribosome to attach and begin translation at first ATG. If the first ATG is before the second promoter the protein may not be translated </a:t>
            </a:r>
            <a:r>
              <a:rPr lang="en-US" baseline="0" dirty="0" smtClean="0"/>
              <a:t>correctly. This </a:t>
            </a:r>
            <a:r>
              <a:rPr lang="en-US" baseline="0" dirty="0" smtClean="0"/>
              <a:t>doesn’t always happen (if the distance between promoters is small), but most of the time it will cause issues</a:t>
            </a:r>
            <a:r>
              <a:rPr lang="en-US" baseline="0" dirty="0" smtClean="0"/>
              <a:t>.  If there are multiple ATG’s the remaining ATG’s become a regular </a:t>
            </a:r>
            <a:r>
              <a:rPr lang="en-US" baseline="0" dirty="0" err="1" smtClean="0"/>
              <a:t>methionine</a:t>
            </a:r>
            <a:endParaRPr lang="en-US" baseline="0" dirty="0" smtClean="0"/>
          </a:p>
          <a:p>
            <a:endParaRPr lang="en-US" baseline="0" dirty="0" smtClean="0"/>
          </a:p>
          <a:p>
            <a:r>
              <a:rPr lang="en-US" baseline="0" dirty="0" smtClean="0"/>
              <a:t>Specific information regarding the pEGFP-N1 vector:</a:t>
            </a:r>
          </a:p>
          <a:p>
            <a:r>
              <a:rPr lang="en-US" baseline="0" dirty="0" smtClean="0"/>
              <a:t>Question: </a:t>
            </a:r>
          </a:p>
          <a:p>
            <a:r>
              <a:rPr lang="en-US" sz="1200" b="0" i="0" kern="1200" dirty="0" smtClean="0">
                <a:solidFill>
                  <a:schemeClr val="tx1"/>
                </a:solidFill>
                <a:latin typeface="+mn-lt"/>
                <a:ea typeface="+mn-ea"/>
                <a:cs typeface="+mn-cs"/>
              </a:rPr>
              <a:t>I was looking at the pEGFP-N1 vector and was wondering why there was an ATG </a:t>
            </a:r>
            <a:r>
              <a:rPr lang="en-US" sz="1200" b="0" i="0" kern="1200" dirty="0" err="1" smtClean="0">
                <a:solidFill>
                  <a:schemeClr val="tx1"/>
                </a:solidFill>
                <a:latin typeface="+mn-lt"/>
                <a:ea typeface="+mn-ea"/>
                <a:cs typeface="+mn-cs"/>
              </a:rPr>
              <a:t>codon</a:t>
            </a:r>
            <a:r>
              <a:rPr lang="en-US" sz="1200" b="0" i="0" kern="1200" dirty="0" smtClean="0">
                <a:solidFill>
                  <a:schemeClr val="tx1"/>
                </a:solidFill>
                <a:latin typeface="+mn-lt"/>
                <a:ea typeface="+mn-ea"/>
                <a:cs typeface="+mn-cs"/>
              </a:rPr>
              <a:t> at the beginning of the EGFP DNA section of the vector.  From my understanding ATG </a:t>
            </a:r>
            <a:r>
              <a:rPr lang="en-US" sz="1200" b="0" i="0" kern="1200" dirty="0" err="1" smtClean="0">
                <a:solidFill>
                  <a:schemeClr val="tx1"/>
                </a:solidFill>
                <a:latin typeface="+mn-lt"/>
                <a:ea typeface="+mn-ea"/>
                <a:cs typeface="+mn-cs"/>
              </a:rPr>
              <a:t>codons</a:t>
            </a:r>
            <a:r>
              <a:rPr lang="en-US" sz="1200" b="0" i="0" kern="1200" dirty="0" smtClean="0">
                <a:solidFill>
                  <a:schemeClr val="tx1"/>
                </a:solidFill>
                <a:latin typeface="+mn-lt"/>
                <a:ea typeface="+mn-ea"/>
                <a:cs typeface="+mn-cs"/>
              </a:rPr>
              <a:t> start the translation, so shouldn't there be an ATG </a:t>
            </a:r>
            <a:r>
              <a:rPr lang="en-US" sz="1200" b="0" i="0" kern="1200" dirty="0" err="1" smtClean="0">
                <a:solidFill>
                  <a:schemeClr val="tx1"/>
                </a:solidFill>
                <a:latin typeface="+mn-lt"/>
                <a:ea typeface="+mn-ea"/>
                <a:cs typeface="+mn-cs"/>
              </a:rPr>
              <a:t>codon</a:t>
            </a:r>
            <a:r>
              <a:rPr lang="en-US" sz="1200" b="0" i="0" kern="1200" dirty="0" smtClean="0">
                <a:solidFill>
                  <a:schemeClr val="tx1"/>
                </a:solidFill>
                <a:latin typeface="+mn-lt"/>
                <a:ea typeface="+mn-ea"/>
                <a:cs typeface="+mn-cs"/>
              </a:rPr>
              <a:t> before the MCS section (where we add the DNA that we want) so the two parts will be translated together?  </a:t>
            </a:r>
          </a:p>
          <a:p>
            <a:r>
              <a:rPr lang="en-US" sz="1200" b="0" i="0" kern="1200" baseline="0" dirty="0" smtClean="0">
                <a:solidFill>
                  <a:schemeClr val="tx1"/>
                </a:solidFill>
                <a:latin typeface="+mn-lt"/>
                <a:ea typeface="+mn-ea"/>
                <a:cs typeface="+mn-cs"/>
              </a:rPr>
              <a:t>Answer (provided by </a:t>
            </a:r>
            <a:r>
              <a:rPr lang="en-US" sz="1200" b="0" i="0" kern="1200" baseline="0" dirty="0" err="1" smtClean="0">
                <a:solidFill>
                  <a:schemeClr val="tx1"/>
                </a:solidFill>
                <a:latin typeface="+mn-lt"/>
                <a:ea typeface="+mn-ea"/>
                <a:cs typeface="+mn-cs"/>
              </a:rPr>
              <a:t>Clontech</a:t>
            </a:r>
            <a:r>
              <a:rPr lang="en-US" sz="1200" b="0" i="0" kern="1200" baseline="0" dirty="0" smtClean="0">
                <a:solidFill>
                  <a:schemeClr val="tx1"/>
                </a:solidFill>
                <a:latin typeface="+mn-lt"/>
                <a:ea typeface="+mn-ea"/>
                <a:cs typeface="+mn-cs"/>
              </a:rPr>
              <a:t>)</a:t>
            </a:r>
            <a:endParaRPr lang="en-US" baseline="0" dirty="0" smtClean="0"/>
          </a:p>
          <a:p>
            <a:r>
              <a:rPr lang="en-US" sz="1200" b="0" i="0" kern="1200" dirty="0" smtClean="0">
                <a:solidFill>
                  <a:schemeClr val="tx1"/>
                </a:solidFill>
                <a:latin typeface="+mn-lt"/>
                <a:ea typeface="+mn-ea"/>
                <a:cs typeface="+mn-cs"/>
              </a:rPr>
              <a:t>The ATG </a:t>
            </a:r>
            <a:r>
              <a:rPr lang="en-US" sz="1200" b="0" i="0" kern="1200" dirty="0" err="1" smtClean="0">
                <a:solidFill>
                  <a:schemeClr val="tx1"/>
                </a:solidFill>
                <a:latin typeface="+mn-lt"/>
                <a:ea typeface="+mn-ea"/>
                <a:cs typeface="+mn-cs"/>
              </a:rPr>
              <a:t>codon</a:t>
            </a:r>
            <a:r>
              <a:rPr lang="en-US" sz="1200" b="0" i="0" kern="1200" dirty="0" smtClean="0">
                <a:solidFill>
                  <a:schemeClr val="tx1"/>
                </a:solidFill>
                <a:latin typeface="+mn-lt"/>
                <a:ea typeface="+mn-ea"/>
                <a:cs typeface="+mn-cs"/>
              </a:rPr>
              <a:t> downstream of MCS is a translation initiation site for the EGFP protein if there is no fusion construct cloned upstream.</a:t>
            </a:r>
          </a:p>
          <a:p>
            <a:r>
              <a:rPr lang="en-US" sz="1200" b="0" i="0" kern="1200" dirty="0" smtClean="0">
                <a:solidFill>
                  <a:schemeClr val="tx1"/>
                </a:solidFill>
                <a:latin typeface="+mn-lt"/>
                <a:ea typeface="+mn-ea"/>
                <a:cs typeface="+mn-cs"/>
              </a:rPr>
              <a:t>However, if you clone your gene of interest, the ATG of EGFP becomes as a regular </a:t>
            </a:r>
            <a:r>
              <a:rPr lang="en-US" sz="1200" b="0" i="0" kern="1200" dirty="0" err="1" smtClean="0">
                <a:solidFill>
                  <a:schemeClr val="tx1"/>
                </a:solidFill>
                <a:latin typeface="+mn-lt"/>
                <a:ea typeface="+mn-ea"/>
                <a:cs typeface="+mn-cs"/>
              </a:rPr>
              <a:t>methionine</a:t>
            </a:r>
            <a:r>
              <a:rPr lang="en-US" sz="1200" b="0" i="0" kern="1200" dirty="0" smtClean="0">
                <a:solidFill>
                  <a:schemeClr val="tx1"/>
                </a:solidFill>
                <a:latin typeface="+mn-lt"/>
                <a:ea typeface="+mn-ea"/>
                <a:cs typeface="+mn-cs"/>
              </a:rPr>
              <a:t>.</a:t>
            </a:r>
          </a:p>
          <a:p>
            <a:r>
              <a:rPr lang="en-US" sz="1200" b="0" i="0" kern="1200" dirty="0" smtClean="0">
                <a:solidFill>
                  <a:schemeClr val="tx1"/>
                </a:solidFill>
                <a:latin typeface="+mn-lt"/>
                <a:ea typeface="+mn-ea"/>
                <a:cs typeface="+mn-cs"/>
              </a:rPr>
              <a:t>So, you are absolutely right. If you would like to clone your GOI, you should have the ATG </a:t>
            </a:r>
            <a:r>
              <a:rPr lang="en-US" sz="1200" b="0" i="0" kern="1200" dirty="0" err="1" smtClean="0">
                <a:solidFill>
                  <a:schemeClr val="tx1"/>
                </a:solidFill>
                <a:latin typeface="+mn-lt"/>
                <a:ea typeface="+mn-ea"/>
                <a:cs typeface="+mn-cs"/>
              </a:rPr>
              <a:t>codon</a:t>
            </a:r>
            <a:r>
              <a:rPr lang="en-US" sz="1200" b="0" i="0" kern="1200" dirty="0" smtClean="0">
                <a:solidFill>
                  <a:schemeClr val="tx1"/>
                </a:solidFill>
                <a:latin typeface="+mn-lt"/>
                <a:ea typeface="+mn-ea"/>
                <a:cs typeface="+mn-cs"/>
              </a:rPr>
              <a:t> for your gene in frame with the ATG of EGFP.</a:t>
            </a:r>
          </a:p>
          <a:p>
            <a:endParaRPr lang="en-US" dirty="0" smtClean="0"/>
          </a:p>
          <a:p>
            <a:r>
              <a:rPr lang="en-US" dirty="0" smtClean="0"/>
              <a:t>From discussing with </a:t>
            </a:r>
            <a:r>
              <a:rPr lang="en-US" dirty="0" err="1" smtClean="0"/>
              <a:t>Invitrogen</a:t>
            </a:r>
            <a:r>
              <a:rPr lang="en-US" dirty="0" smtClean="0"/>
              <a:t>:</a:t>
            </a:r>
          </a:p>
          <a:p>
            <a:r>
              <a:rPr lang="en-US" sz="1200" b="0" i="0" kern="1200" dirty="0" smtClean="0">
                <a:solidFill>
                  <a:schemeClr val="tx1"/>
                </a:solidFill>
                <a:latin typeface="+mn-lt"/>
                <a:ea typeface="+mn-ea"/>
                <a:cs typeface="+mn-cs"/>
              </a:rPr>
              <a:t>If you have the endogenous promoter following a cloned CMV promoter you may have sever problems with your protein expression. CMV is a very strong promoter. Translation will generally start at the first ATG following the CMV promoter. If there is an ATG sequence in your endogenous promoter then your transcript will contain this sequence and it is most likely that your protein translation will start there </a:t>
            </a:r>
            <a:r>
              <a:rPr lang="en-US" sz="1200" b="0" i="0" kern="1200" dirty="0" err="1" smtClean="0">
                <a:solidFill>
                  <a:schemeClr val="tx1"/>
                </a:solidFill>
                <a:latin typeface="+mn-lt"/>
                <a:ea typeface="+mn-ea"/>
                <a:cs typeface="+mn-cs"/>
              </a:rPr>
              <a:t>regarless</a:t>
            </a:r>
            <a:r>
              <a:rPr lang="en-US" sz="1200" b="0" i="0" kern="1200" dirty="0" smtClean="0">
                <a:solidFill>
                  <a:schemeClr val="tx1"/>
                </a:solidFill>
                <a:latin typeface="+mn-lt"/>
                <a:ea typeface="+mn-ea"/>
                <a:cs typeface="+mn-cs"/>
              </a:rPr>
              <a:t> of your intended protein sequence or reading frame. For this reason it is best to have a single promoter for each gene</a:t>
            </a:r>
            <a:endParaRPr lang="en-US" dirty="0"/>
          </a:p>
        </p:txBody>
      </p:sp>
      <p:sp>
        <p:nvSpPr>
          <p:cNvPr id="4" name="Slide Number Placeholder 3"/>
          <p:cNvSpPr>
            <a:spLocks noGrp="1"/>
          </p:cNvSpPr>
          <p:nvPr>
            <p:ph type="sldNum" sz="quarter" idx="10"/>
          </p:nvPr>
        </p:nvSpPr>
        <p:spPr/>
        <p:txBody>
          <a:bodyPr/>
          <a:lstStyle/>
          <a:p>
            <a:fld id="{88CB4981-3684-4236-B129-796CF99E8715}"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was noted in the email that there was a lot of ATG in the vector. </a:t>
            </a:r>
            <a:r>
              <a:rPr lang="en-US" dirty="0" smtClean="0"/>
              <a:t>If there was an ATG before the endogenous promoter translation would have occurred prematurely</a:t>
            </a:r>
            <a:r>
              <a:rPr lang="en-US" baseline="0" dirty="0" smtClean="0"/>
              <a:t> and could cause issues.  Use restriction enzymes to cut out unwanted areas of the vector. </a:t>
            </a:r>
            <a:endParaRPr lang="en-US" baseline="0" dirty="0" smtClean="0"/>
          </a:p>
          <a:p>
            <a:endParaRPr lang="en-US" dirty="0" smtClean="0"/>
          </a:p>
          <a:p>
            <a:r>
              <a:rPr lang="en-US" dirty="0" err="1" smtClean="0"/>
              <a:t>Clontech</a:t>
            </a:r>
            <a:r>
              <a:rPr lang="en-US" dirty="0" smtClean="0"/>
              <a:t> said</a:t>
            </a:r>
            <a:r>
              <a:rPr lang="en-US" baseline="0" dirty="0" smtClean="0"/>
              <a:t> that vector is discontinued, and as long as the SSTR3 was inserted properly into the tail of the EGFP section of the vector, there should not be an issue with the vector.  </a:t>
            </a:r>
            <a:endParaRPr lang="en-US" dirty="0"/>
          </a:p>
        </p:txBody>
      </p:sp>
      <p:sp>
        <p:nvSpPr>
          <p:cNvPr id="4" name="Slide Number Placeholder 3"/>
          <p:cNvSpPr>
            <a:spLocks noGrp="1"/>
          </p:cNvSpPr>
          <p:nvPr>
            <p:ph type="sldNum" sz="quarter" idx="10"/>
          </p:nvPr>
        </p:nvSpPr>
        <p:spPr/>
        <p:txBody>
          <a:bodyPr/>
          <a:lstStyle/>
          <a:p>
            <a:fld id="{88CB4981-3684-4236-B129-796CF99E8715}"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Stronger promoters may exhibit more</a:t>
            </a:r>
          </a:p>
          <a:p>
            <a:r>
              <a:rPr lang="en-US" dirty="0" smtClean="0"/>
              <a:t>trans effects, cross-talk or regulatory problems. </a:t>
            </a:r>
            <a:r>
              <a:rPr lang="en-US" dirty="0" err="1" smtClean="0"/>
              <a:t>thymidine</a:t>
            </a:r>
            <a:r>
              <a:rPr lang="en-US" dirty="0" smtClean="0"/>
              <a:t> </a:t>
            </a:r>
            <a:r>
              <a:rPr lang="en-US" dirty="0" err="1" smtClean="0"/>
              <a:t>kinase</a:t>
            </a:r>
            <a:r>
              <a:rPr lang="en-US" dirty="0" smtClean="0"/>
              <a:t> is a moderate promoter</a:t>
            </a:r>
          </a:p>
          <a:p>
            <a:endParaRPr lang="en-US" dirty="0" smtClean="0"/>
          </a:p>
          <a:p>
            <a:r>
              <a:rPr lang="en-US" dirty="0" smtClean="0"/>
              <a:t>Can use electrophoresis to increase efficiency </a:t>
            </a:r>
          </a:p>
          <a:p>
            <a:endParaRPr lang="en-US" dirty="0" smtClean="0"/>
          </a:p>
          <a:p>
            <a:r>
              <a:rPr lang="en-US" dirty="0" smtClean="0"/>
              <a:t>parameters to consider are the charge ratio of cationic lipid</a:t>
            </a:r>
          </a:p>
          <a:p>
            <a:r>
              <a:rPr lang="en-US" dirty="0" err="1" smtClean="0"/>
              <a:t>transfection</a:t>
            </a:r>
            <a:r>
              <a:rPr lang="en-US" dirty="0" smtClean="0"/>
              <a:t> reagent to DNA, amount of </a:t>
            </a:r>
            <a:r>
              <a:rPr lang="en-US" dirty="0" err="1" smtClean="0"/>
              <a:t>transfected</a:t>
            </a:r>
            <a:r>
              <a:rPr lang="en-US" dirty="0" smtClean="0"/>
              <a:t> nucleic</a:t>
            </a:r>
          </a:p>
          <a:p>
            <a:r>
              <a:rPr lang="en-US" dirty="0" smtClean="0"/>
              <a:t>acid, length of time cells are exposed to the </a:t>
            </a:r>
            <a:r>
              <a:rPr lang="en-US" dirty="0" err="1" smtClean="0"/>
              <a:t>transfection</a:t>
            </a:r>
            <a:endParaRPr lang="en-US" dirty="0" smtClean="0"/>
          </a:p>
          <a:p>
            <a:r>
              <a:rPr lang="en-US" dirty="0" smtClean="0"/>
              <a:t>reagent and presence or absence of serum.</a:t>
            </a:r>
          </a:p>
          <a:p>
            <a:endParaRPr lang="en-US" dirty="0" smtClean="0"/>
          </a:p>
          <a:p>
            <a:r>
              <a:rPr lang="en-US" dirty="0" smtClean="0"/>
              <a:t>The amount of positive charge contributed by the cationic</a:t>
            </a:r>
          </a:p>
          <a:p>
            <a:r>
              <a:rPr lang="en-US" dirty="0" smtClean="0"/>
              <a:t>lipid component of the </a:t>
            </a:r>
            <a:r>
              <a:rPr lang="en-US" dirty="0" err="1" smtClean="0"/>
              <a:t>transfection</a:t>
            </a:r>
            <a:r>
              <a:rPr lang="en-US" dirty="0" smtClean="0"/>
              <a:t> reagent should equal</a:t>
            </a:r>
          </a:p>
          <a:p>
            <a:r>
              <a:rPr lang="en-US" dirty="0" smtClean="0"/>
              <a:t>or exceed the amount of negative charge contributed by</a:t>
            </a:r>
          </a:p>
          <a:p>
            <a:r>
              <a:rPr lang="en-US" dirty="0" smtClean="0"/>
              <a:t>the phosphates on the DNA backbone, resulting in a net</a:t>
            </a:r>
          </a:p>
          <a:p>
            <a:r>
              <a:rPr lang="en-US" dirty="0" smtClean="0"/>
              <a:t>neutral or positive charge on the </a:t>
            </a:r>
            <a:r>
              <a:rPr lang="en-US" dirty="0" err="1" smtClean="0"/>
              <a:t>multilamellar</a:t>
            </a:r>
            <a:r>
              <a:rPr lang="en-US" dirty="0" smtClean="0"/>
              <a:t> vesicles</a:t>
            </a:r>
          </a:p>
          <a:p>
            <a:r>
              <a:rPr lang="en-US" dirty="0" smtClean="0"/>
              <a:t>associating with the DNA.</a:t>
            </a:r>
          </a:p>
          <a:p>
            <a:endParaRPr lang="en-US" dirty="0"/>
          </a:p>
        </p:txBody>
      </p:sp>
      <p:sp>
        <p:nvSpPr>
          <p:cNvPr id="4" name="Slide Number Placeholder 3"/>
          <p:cNvSpPr>
            <a:spLocks noGrp="1"/>
          </p:cNvSpPr>
          <p:nvPr>
            <p:ph type="sldNum" sz="quarter" idx="10"/>
          </p:nvPr>
        </p:nvSpPr>
        <p:spPr/>
        <p:txBody>
          <a:bodyPr/>
          <a:lstStyle/>
          <a:p>
            <a:fld id="{88CB4981-3684-4236-B129-796CF99E8715}"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AD4FC7B-1CFD-45E4-9FD5-FC5A43A51895}" type="datetimeFigureOut">
              <a:rPr lang="en-US" smtClean="0"/>
              <a:pPr/>
              <a:t>4/19/2010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AF36C4B4-1DD7-4BE5-9C4A-15227EBC367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D4FC7B-1CFD-45E4-9FD5-FC5A43A51895}" type="datetimeFigureOut">
              <a:rPr lang="en-US" smtClean="0"/>
              <a:pPr/>
              <a:t>4/19/2010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6C4B4-1DD7-4BE5-9C4A-15227EBC367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AD4FC7B-1CFD-45E4-9FD5-FC5A43A51895}" type="datetimeFigureOut">
              <a:rPr lang="en-US" smtClean="0"/>
              <a:pPr/>
              <a:t>4/19/2010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AF36C4B4-1DD7-4BE5-9C4A-15227EBC367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AD4FC7B-1CFD-45E4-9FD5-FC5A43A51895}" type="datetimeFigureOut">
              <a:rPr lang="en-US" smtClean="0"/>
              <a:pPr/>
              <a:t>4/19/2010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F36C4B4-1DD7-4BE5-9C4A-15227EBC367A}"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AD4FC7B-1CFD-45E4-9FD5-FC5A43A51895}" type="datetimeFigureOut">
              <a:rPr lang="en-US" smtClean="0"/>
              <a:pPr/>
              <a:t>4/19/2010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F36C4B4-1DD7-4BE5-9C4A-15227EBC367A}"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AD4FC7B-1CFD-45E4-9FD5-FC5A43A51895}" type="datetimeFigureOut">
              <a:rPr lang="en-US" smtClean="0"/>
              <a:pPr/>
              <a:t>4/19/2010</a:t>
            </a:fld>
            <a:endParaRPr lang="en-US"/>
          </a:p>
        </p:txBody>
      </p:sp>
      <p:sp>
        <p:nvSpPr>
          <p:cNvPr id="10" name="Slide Number Placeholder 9"/>
          <p:cNvSpPr>
            <a:spLocks noGrp="1"/>
          </p:cNvSpPr>
          <p:nvPr>
            <p:ph type="sldNum" sz="quarter" idx="16"/>
          </p:nvPr>
        </p:nvSpPr>
        <p:spPr/>
        <p:txBody>
          <a:bodyPr rtlCol="0"/>
          <a:lstStyle/>
          <a:p>
            <a:fld id="{AF36C4B4-1DD7-4BE5-9C4A-15227EBC367A}"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AD4FC7B-1CFD-45E4-9FD5-FC5A43A51895}" type="datetimeFigureOut">
              <a:rPr lang="en-US" smtClean="0"/>
              <a:pPr/>
              <a:t>4/19/2010</a:t>
            </a:fld>
            <a:endParaRPr lang="en-US"/>
          </a:p>
        </p:txBody>
      </p:sp>
      <p:sp>
        <p:nvSpPr>
          <p:cNvPr id="12" name="Slide Number Placeholder 11"/>
          <p:cNvSpPr>
            <a:spLocks noGrp="1"/>
          </p:cNvSpPr>
          <p:nvPr>
            <p:ph type="sldNum" sz="quarter" idx="16"/>
          </p:nvPr>
        </p:nvSpPr>
        <p:spPr/>
        <p:txBody>
          <a:bodyPr rtlCol="0"/>
          <a:lstStyle/>
          <a:p>
            <a:fld id="{AF36C4B4-1DD7-4BE5-9C4A-15227EBC367A}"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D4FC7B-1CFD-45E4-9FD5-FC5A43A51895}" type="datetimeFigureOut">
              <a:rPr lang="en-US" smtClean="0"/>
              <a:pPr/>
              <a:t>4/19/2010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F36C4B4-1DD7-4BE5-9C4A-15227EBC367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D4FC7B-1CFD-45E4-9FD5-FC5A43A51895}" type="datetimeFigureOut">
              <a:rPr lang="en-US" smtClean="0"/>
              <a:pPr/>
              <a:t>4/19/2010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F36C4B4-1DD7-4BE5-9C4A-15227EBC367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AD4FC7B-1CFD-45E4-9FD5-FC5A43A51895}" type="datetimeFigureOut">
              <a:rPr lang="en-US" smtClean="0"/>
              <a:pPr/>
              <a:t>4/19/2010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AF36C4B4-1DD7-4BE5-9C4A-15227EBC367A}"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AD4FC7B-1CFD-45E4-9FD5-FC5A43A51895}" type="datetimeFigureOut">
              <a:rPr lang="en-US" smtClean="0"/>
              <a:pPr/>
              <a:t>4/19/2010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AF36C4B4-1DD7-4BE5-9C4A-15227EBC367A}"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AD4FC7B-1CFD-45E4-9FD5-FC5A43A51895}" type="datetimeFigureOut">
              <a:rPr lang="en-US" smtClean="0"/>
              <a:pPr/>
              <a:t>4/19/2010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F36C4B4-1DD7-4BE5-9C4A-15227EBC367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promega.com/guides/transfxn_guide/transfxn.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667000"/>
            <a:ext cx="6553200" cy="3200400"/>
          </a:xfrm>
        </p:spPr>
        <p:txBody>
          <a:bodyPr>
            <a:normAutofit/>
          </a:bodyPr>
          <a:lstStyle/>
          <a:p>
            <a:r>
              <a:rPr lang="en-US" dirty="0" smtClean="0"/>
              <a:t>(still)</a:t>
            </a:r>
            <a:br>
              <a:rPr lang="en-US" dirty="0" smtClean="0"/>
            </a:br>
            <a:r>
              <a:rPr lang="en-US" dirty="0" smtClean="0"/>
              <a:t>Lost</a:t>
            </a:r>
            <a:br>
              <a:rPr lang="en-US" dirty="0" smtClean="0"/>
            </a:br>
            <a:r>
              <a:rPr lang="en-US" dirty="0" smtClean="0"/>
              <a:t>In</a:t>
            </a:r>
            <a:br>
              <a:rPr lang="en-US" dirty="0" smtClean="0"/>
            </a:br>
            <a:r>
              <a:rPr lang="en-US" dirty="0" err="1" smtClean="0"/>
              <a:t>Transfection</a:t>
            </a:r>
            <a:endParaRPr lang="en-US" dirty="0"/>
          </a:p>
        </p:txBody>
      </p:sp>
      <p:sp>
        <p:nvSpPr>
          <p:cNvPr id="3" name="Subtitle 2"/>
          <p:cNvSpPr>
            <a:spLocks noGrp="1"/>
          </p:cNvSpPr>
          <p:nvPr>
            <p:ph type="subTitle" idx="1"/>
          </p:nvPr>
        </p:nvSpPr>
        <p:spPr/>
        <p:txBody>
          <a:bodyPr/>
          <a:lstStyle/>
          <a:p>
            <a:r>
              <a:rPr lang="en-US" dirty="0" smtClean="0"/>
              <a:t>Matthew Downs  ||  4/5/10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Transfection</a:t>
            </a:r>
            <a:r>
              <a:rPr lang="en-US" dirty="0" smtClean="0"/>
              <a:t> Resource</a:t>
            </a:r>
            <a:endParaRPr lang="en-US" dirty="0"/>
          </a:p>
        </p:txBody>
      </p:sp>
      <p:sp>
        <p:nvSpPr>
          <p:cNvPr id="3" name="Content Placeholder 2"/>
          <p:cNvSpPr>
            <a:spLocks noGrp="1"/>
          </p:cNvSpPr>
          <p:nvPr>
            <p:ph sz="quarter" idx="1"/>
          </p:nvPr>
        </p:nvSpPr>
        <p:spPr/>
        <p:txBody>
          <a:bodyPr/>
          <a:lstStyle/>
          <a:p>
            <a:r>
              <a:rPr lang="en-US" dirty="0" smtClean="0">
                <a:hlinkClick r:id="rId3"/>
              </a:rPr>
              <a:t>http://www.promega.com/guides/transfxn_guide/transfxn.pdf</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a:t>
            </a:r>
            <a:r>
              <a:rPr lang="en-US" dirty="0" err="1" smtClean="0"/>
              <a:t>vs</a:t>
            </a:r>
            <a:r>
              <a:rPr lang="en-US" dirty="0" smtClean="0"/>
              <a:t> </a:t>
            </a:r>
            <a:r>
              <a:rPr lang="en-US" dirty="0" err="1" smtClean="0"/>
              <a:t>Supercoiled</a:t>
            </a:r>
            <a:endParaRPr lang="en-US" dirty="0"/>
          </a:p>
        </p:txBody>
      </p:sp>
      <p:sp>
        <p:nvSpPr>
          <p:cNvPr id="3" name="Content Placeholder 2"/>
          <p:cNvSpPr>
            <a:spLocks noGrp="1"/>
          </p:cNvSpPr>
          <p:nvPr>
            <p:ph sz="quarter" idx="1"/>
          </p:nvPr>
        </p:nvSpPr>
        <p:spPr>
          <a:xfrm>
            <a:off x="612648" y="1600200"/>
            <a:ext cx="8153400" cy="4724400"/>
          </a:xfrm>
        </p:spPr>
        <p:txBody>
          <a:bodyPr>
            <a:normAutofit/>
          </a:bodyPr>
          <a:lstStyle/>
          <a:p>
            <a:r>
              <a:rPr lang="en-US" dirty="0" smtClean="0"/>
              <a:t>What the Literature States:</a:t>
            </a:r>
          </a:p>
          <a:p>
            <a:pPr lvl="1"/>
            <a:r>
              <a:rPr lang="en-US" dirty="0" smtClean="0"/>
              <a:t>Linear -&gt; Stable</a:t>
            </a:r>
          </a:p>
          <a:p>
            <a:pPr lvl="1"/>
            <a:r>
              <a:rPr lang="en-US" dirty="0" err="1" smtClean="0"/>
              <a:t>Supercoiled</a:t>
            </a:r>
            <a:r>
              <a:rPr lang="en-US" dirty="0" smtClean="0"/>
              <a:t> -&gt; Transient</a:t>
            </a:r>
          </a:p>
          <a:p>
            <a:r>
              <a:rPr lang="en-US" dirty="0" smtClean="0"/>
              <a:t>What Professionals say:</a:t>
            </a:r>
          </a:p>
          <a:p>
            <a:pPr lvl="1"/>
            <a:r>
              <a:rPr lang="en-US" dirty="0" smtClean="0"/>
              <a:t>It doesn’t matter</a:t>
            </a:r>
          </a:p>
          <a:p>
            <a:pPr lvl="2"/>
            <a:r>
              <a:rPr lang="en-US" dirty="0" smtClean="0"/>
              <a:t>(honestly it doesn’t)</a:t>
            </a:r>
          </a:p>
          <a:p>
            <a:pPr>
              <a:buNone/>
            </a:pPr>
            <a:endParaRPr lang="en-US" dirty="0" smtClean="0"/>
          </a:p>
          <a:p>
            <a:pPr lvl="1"/>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Dueling Promoters </a:t>
            </a:r>
            <a:endParaRPr lang="en-US" dirty="0"/>
          </a:p>
        </p:txBody>
      </p:sp>
      <p:sp>
        <p:nvSpPr>
          <p:cNvPr id="3" name="Content Placeholder 2"/>
          <p:cNvSpPr>
            <a:spLocks noGrp="1"/>
          </p:cNvSpPr>
          <p:nvPr>
            <p:ph sz="quarter" idx="1"/>
          </p:nvPr>
        </p:nvSpPr>
        <p:spPr/>
        <p:txBody>
          <a:bodyPr/>
          <a:lstStyle/>
          <a:p>
            <a:r>
              <a:rPr lang="en-US" dirty="0" smtClean="0"/>
              <a:t>Double edged sword</a:t>
            </a:r>
          </a:p>
          <a:p>
            <a:pPr lvl="1"/>
            <a:r>
              <a:rPr lang="en-US" dirty="0" smtClean="0"/>
              <a:t>Leaving endogenous promoter in reduces experimental time but increases chance of translation not working correctly</a:t>
            </a:r>
          </a:p>
          <a:p>
            <a:r>
              <a:rPr lang="en-US" dirty="0" smtClean="0"/>
              <a:t>Location of ATG can create issues</a:t>
            </a:r>
          </a:p>
          <a:p>
            <a:pPr lvl="1"/>
            <a:r>
              <a:rPr lang="en-US" dirty="0" smtClean="0"/>
              <a:t>If ATG comes after the first promoter, but before the endogenous promoter there will be issues</a:t>
            </a:r>
          </a:p>
          <a:p>
            <a:pPr lvl="1"/>
            <a:r>
              <a:rPr lang="en-US" dirty="0" smtClean="0"/>
              <a:t>If ATG comes after both the first promoter and the endogenous promoter, there will be no issues with expression.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Issues</a:t>
            </a:r>
            <a:endParaRPr lang="en-US" dirty="0"/>
          </a:p>
        </p:txBody>
      </p:sp>
      <p:sp>
        <p:nvSpPr>
          <p:cNvPr id="3" name="Content Placeholder 2"/>
          <p:cNvSpPr>
            <a:spLocks noGrp="1"/>
          </p:cNvSpPr>
          <p:nvPr>
            <p:ph sz="quarter" idx="1"/>
          </p:nvPr>
        </p:nvSpPr>
        <p:spPr/>
        <p:txBody>
          <a:bodyPr/>
          <a:lstStyle/>
          <a:p>
            <a:r>
              <a:rPr lang="en-US" dirty="0" smtClean="0"/>
              <a:t>Jen’s </a:t>
            </a:r>
            <a:r>
              <a:rPr lang="en-US" dirty="0" err="1" smtClean="0"/>
              <a:t>Transfection</a:t>
            </a:r>
            <a:r>
              <a:rPr lang="en-US" dirty="0" smtClean="0"/>
              <a:t>: Multiple Promoters</a:t>
            </a:r>
          </a:p>
          <a:p>
            <a:pPr lvl="1"/>
            <a:r>
              <a:rPr lang="en-US" dirty="0" smtClean="0"/>
              <a:t>Most likely there is ATG between both promoters</a:t>
            </a:r>
          </a:p>
          <a:p>
            <a:r>
              <a:rPr lang="en-US" dirty="0" smtClean="0"/>
              <a:t>Eugene’s </a:t>
            </a:r>
            <a:r>
              <a:rPr lang="en-US" dirty="0" err="1" smtClean="0"/>
              <a:t>Transfection</a:t>
            </a:r>
            <a:r>
              <a:rPr lang="en-US" dirty="0" smtClean="0"/>
              <a:t>: Localization</a:t>
            </a:r>
          </a:p>
          <a:p>
            <a:pPr lvl="1"/>
            <a:r>
              <a:rPr lang="en-US" dirty="0" smtClean="0"/>
              <a:t>SSTR3 Most likely does not localize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Planning</a:t>
            </a:r>
            <a:endParaRPr lang="en-US" dirty="0"/>
          </a:p>
        </p:txBody>
      </p:sp>
      <p:sp>
        <p:nvSpPr>
          <p:cNvPr id="3" name="Content Placeholder 2"/>
          <p:cNvSpPr>
            <a:spLocks noGrp="1"/>
          </p:cNvSpPr>
          <p:nvPr>
            <p:ph sz="quarter" idx="1"/>
          </p:nvPr>
        </p:nvSpPr>
        <p:spPr/>
        <p:txBody>
          <a:bodyPr/>
          <a:lstStyle/>
          <a:p>
            <a:r>
              <a:rPr lang="en-US" dirty="0" smtClean="0"/>
              <a:t>1: Research Localization</a:t>
            </a:r>
          </a:p>
          <a:p>
            <a:pPr lvl="1"/>
            <a:r>
              <a:rPr lang="en-US" dirty="0" smtClean="0"/>
              <a:t>If you’re trying to localize a maker to a specific part of the cell, make sure your cell has that localization</a:t>
            </a:r>
          </a:p>
          <a:p>
            <a:r>
              <a:rPr lang="en-US" dirty="0" smtClean="0"/>
              <a:t>2: Clean Vectors</a:t>
            </a:r>
          </a:p>
          <a:p>
            <a:pPr lvl="1"/>
            <a:r>
              <a:rPr lang="en-US" dirty="0" smtClean="0"/>
              <a:t>Have only what you need in a vector (either with linear or </a:t>
            </a:r>
            <a:r>
              <a:rPr lang="en-US" dirty="0" err="1" smtClean="0"/>
              <a:t>supercoiled</a:t>
            </a:r>
            <a:r>
              <a:rPr lang="en-US" dirty="0" smtClean="0"/>
              <a:t>)</a:t>
            </a:r>
          </a:p>
          <a:p>
            <a:pPr lvl="1"/>
            <a:r>
              <a:rPr lang="en-US" dirty="0" smtClean="0"/>
              <a:t>Reduce the amount of ATG to only the areas where you need it to copy a region</a:t>
            </a:r>
          </a:p>
          <a:p>
            <a:pPr>
              <a:buNone/>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Planning</a:t>
            </a:r>
            <a:endParaRPr lang="en-US" dirty="0"/>
          </a:p>
        </p:txBody>
      </p:sp>
      <p:sp>
        <p:nvSpPr>
          <p:cNvPr id="3" name="Content Placeholder 2"/>
          <p:cNvSpPr>
            <a:spLocks noGrp="1"/>
          </p:cNvSpPr>
          <p:nvPr>
            <p:ph sz="quarter" idx="1"/>
          </p:nvPr>
        </p:nvSpPr>
        <p:spPr/>
        <p:txBody>
          <a:bodyPr/>
          <a:lstStyle/>
          <a:p>
            <a:r>
              <a:rPr lang="en-US" dirty="0" smtClean="0"/>
              <a:t>3: Promoters</a:t>
            </a:r>
          </a:p>
          <a:p>
            <a:pPr lvl="1"/>
            <a:r>
              <a:rPr lang="en-US" dirty="0" smtClean="0"/>
              <a:t>One is safer</a:t>
            </a:r>
          </a:p>
          <a:p>
            <a:pPr lvl="1"/>
            <a:r>
              <a:rPr lang="en-US" dirty="0" smtClean="0"/>
              <a:t>Do you need a strong promoter?</a:t>
            </a:r>
          </a:p>
          <a:p>
            <a:r>
              <a:rPr lang="en-US" dirty="0" smtClean="0"/>
              <a:t>4: Reagents / Optimization</a:t>
            </a:r>
          </a:p>
          <a:p>
            <a:pPr lvl="1"/>
            <a:r>
              <a:rPr lang="en-US" dirty="0" err="1" smtClean="0"/>
              <a:t>Lipofectamine</a:t>
            </a:r>
            <a:r>
              <a:rPr lang="en-US" dirty="0" smtClean="0"/>
              <a:t> 2000 (suggested)</a:t>
            </a:r>
          </a:p>
          <a:p>
            <a:pPr lvl="1"/>
            <a:r>
              <a:rPr lang="en-US" dirty="0" smtClean="0"/>
              <a:t>Time, </a:t>
            </a:r>
            <a:r>
              <a:rPr lang="en-US" dirty="0" err="1" smtClean="0"/>
              <a:t>Ammount</a:t>
            </a:r>
            <a:r>
              <a:rPr lang="en-US" dirty="0" smtClean="0"/>
              <a:t> of DNA, Charge ratio</a:t>
            </a:r>
          </a:p>
          <a:p>
            <a:pPr lvl="1"/>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6189</TotalTime>
  <Words>810</Words>
  <Application>Microsoft Office PowerPoint</Application>
  <PresentationFormat>On-screen Show (4:3)</PresentationFormat>
  <Paragraphs>87</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Median</vt:lpstr>
      <vt:lpstr>(still) Lost In Transfection</vt:lpstr>
      <vt:lpstr>Transfection Resource</vt:lpstr>
      <vt:lpstr>Linear vs Supercoiled</vt:lpstr>
      <vt:lpstr>Dueling Promoters </vt:lpstr>
      <vt:lpstr>Current Issues</vt:lpstr>
      <vt:lpstr>Future Planning</vt:lpstr>
      <vt:lpstr>Future Planning</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Mechanical Properties and Response of Microtubules in Primary Cilia </dc:title>
  <dc:creator> </dc:creator>
  <cp:lastModifiedBy>Matt</cp:lastModifiedBy>
  <cp:revision>91</cp:revision>
  <dcterms:created xsi:type="dcterms:W3CDTF">2009-12-08T07:05:15Z</dcterms:created>
  <dcterms:modified xsi:type="dcterms:W3CDTF">2010-04-19T18:18:11Z</dcterms:modified>
</cp:coreProperties>
</file>