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3" r:id="rId2"/>
    <p:sldId id="264" r:id="rId3"/>
    <p:sldId id="265" r:id="rId4"/>
    <p:sldId id="266" r:id="rId5"/>
    <p:sldId id="257" r:id="rId6"/>
    <p:sldId id="260" r:id="rId7"/>
    <p:sldId id="258" r:id="rId8"/>
    <p:sldId id="259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7276" autoAdjust="0"/>
  </p:normalViewPr>
  <p:slideViewPr>
    <p:cSldViewPr snapToGrid="0" snapToObjects="1">
      <p:cViewPr varScale="1">
        <p:scale>
          <a:sx n="98" d="100"/>
          <a:sy n="98" d="100"/>
        </p:scale>
        <p:origin x="-144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0922E-7355-1045-9EB7-7151A128AFD7}" type="datetimeFigureOut">
              <a:rPr lang="en-US" smtClean="0"/>
              <a:t>12/9/11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300CD-98B7-B04A-9203-1458D29CD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848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Verified identification</a:t>
            </a:r>
            <a:r>
              <a:rPr lang="en-US" baseline="0" dirty="0" smtClean="0"/>
              <a:t> of DNA molecules via series of experiments with non-complementary / complementary targets @ varying concentrations.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Also, verified with height measurements (hybridized molecules seem taller); greater height makes spot sizes larger than physical size of molecules due to tip convolution – this requires </a:t>
            </a:r>
            <a:r>
              <a:rPr lang="en-US" baseline="0" dirty="0" err="1" smtClean="0"/>
              <a:t>nM</a:t>
            </a:r>
            <a:r>
              <a:rPr lang="en-US" baseline="0" dirty="0" smtClean="0"/>
              <a:t> to </a:t>
            </a:r>
            <a:r>
              <a:rPr lang="en-US" baseline="0" dirty="0" err="1" smtClean="0"/>
              <a:t>mM</a:t>
            </a:r>
            <a:r>
              <a:rPr lang="en-US" baseline="0" dirty="0" smtClean="0"/>
              <a:t> however due to sensitivity to roughness of surface (needs atomically flat substrates)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E300CD-98B7-B04A-9203-1458D29CDF7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28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E300CD-98B7-B04A-9203-1458D29CDF7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47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Varied</a:t>
            </a:r>
            <a:r>
              <a:rPr lang="en-US" baseline="0" dirty="0" smtClean="0"/>
              <a:t> target concentration from </a:t>
            </a:r>
            <a:r>
              <a:rPr lang="en-US" baseline="0" dirty="0" err="1" smtClean="0"/>
              <a:t>nM</a:t>
            </a:r>
            <a:r>
              <a:rPr lang="en-US" baseline="0" dirty="0" smtClean="0"/>
              <a:t> to </a:t>
            </a:r>
            <a:r>
              <a:rPr lang="en-US" baseline="0" dirty="0" err="1" smtClean="0"/>
              <a:t>aM</a:t>
            </a:r>
            <a:r>
              <a:rPr lang="en-US" baseline="0" dirty="0" smtClean="0"/>
              <a:t>, and tested 5mm (triangles) and 50µm (squares) areas.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… per given scan area (of 10 µm wide)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 hybridized molecules are found with the non-matching sequence. 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E300CD-98B7-B04A-9203-1458D29CDF7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069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Done with performance characterization, now to test against a real sample with complex</a:t>
            </a:r>
            <a:r>
              <a:rPr lang="en-US" baseline="0" dirty="0" smtClean="0"/>
              <a:t> biological background….</a:t>
            </a:r>
          </a:p>
          <a:p>
            <a:r>
              <a:rPr lang="en-US" dirty="0" smtClean="0"/>
              <a:t>This approach can simplify the process</a:t>
            </a:r>
            <a:r>
              <a:rPr lang="en-US" baseline="0" dirty="0" smtClean="0"/>
              <a:t> and allows a way to analyze </a:t>
            </a:r>
            <a:r>
              <a:rPr lang="en-US" baseline="0" dirty="0" err="1" smtClean="0"/>
              <a:t>miRNA</a:t>
            </a:r>
            <a:r>
              <a:rPr lang="en-US" baseline="0" dirty="0" smtClean="0"/>
              <a:t> since it can detect hybridization activity much, much lower concentrations.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Citing </a:t>
            </a:r>
            <a:r>
              <a:rPr lang="en-US" baseline="0" dirty="0" err="1" smtClean="0"/>
              <a:t>Rosenfield</a:t>
            </a:r>
            <a:r>
              <a:rPr lang="en-US" baseline="0" dirty="0" smtClean="0"/>
              <a:t> paper, </a:t>
            </a:r>
            <a:r>
              <a:rPr lang="en-US" baseline="0" dirty="0" err="1" smtClean="0"/>
              <a:t>miRNAs</a:t>
            </a:r>
            <a:r>
              <a:rPr lang="en-US" baseline="0" dirty="0" smtClean="0"/>
              <a:t> expression patterns can be used to identify tissue </a:t>
            </a:r>
            <a:r>
              <a:rPr lang="en-US" baseline="0" dirty="0" err="1" smtClean="0"/>
              <a:t>originsof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metatstic</a:t>
            </a:r>
            <a:r>
              <a:rPr lang="en-US" baseline="0" dirty="0" smtClean="0"/>
              <a:t> tumors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E300CD-98B7-B04A-9203-1458D29CDF7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8502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Verified results with conventional microarray analysis of tumor samples using a kit from Invitrogen</a:t>
            </a:r>
          </a:p>
          <a:p>
            <a:endParaRPr lang="en-US" dirty="0" smtClean="0"/>
          </a:p>
          <a:p>
            <a:r>
              <a:rPr lang="en-US" dirty="0" smtClean="0"/>
              <a:t>Numbers</a:t>
            </a:r>
            <a:r>
              <a:rPr lang="en-US" baseline="0" dirty="0" smtClean="0"/>
              <a:t> obtained are broadly in agreement with numbers derived from q-PCR (real-time)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Note that RNA-DNA mechanical profile ~ signature to DNA-DNA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E300CD-98B7-B04A-9203-1458D29CDF7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050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E300CD-98B7-B04A-9203-1458D29CDF7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05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35514-E226-7147-88DD-978C28EA8F8A}" type="datetimeFigureOut">
              <a:rPr lang="en-US" smtClean="0"/>
              <a:t>12/9/11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CB34-BBE5-8A41-9F85-A2A404125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038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35514-E226-7147-88DD-978C28EA8F8A}" type="datetimeFigureOut">
              <a:rPr lang="en-US" smtClean="0"/>
              <a:t>12/9/11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CB34-BBE5-8A41-9F85-A2A404125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800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35514-E226-7147-88DD-978C28EA8F8A}" type="datetimeFigureOut">
              <a:rPr lang="en-US" smtClean="0"/>
              <a:t>12/9/11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CB34-BBE5-8A41-9F85-A2A404125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691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35514-E226-7147-88DD-978C28EA8F8A}" type="datetimeFigureOut">
              <a:rPr lang="en-US" smtClean="0"/>
              <a:t>12/9/11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CB34-BBE5-8A41-9F85-A2A404125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104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35514-E226-7147-88DD-978C28EA8F8A}" type="datetimeFigureOut">
              <a:rPr lang="en-US" smtClean="0"/>
              <a:t>12/9/11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CB34-BBE5-8A41-9F85-A2A404125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37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35514-E226-7147-88DD-978C28EA8F8A}" type="datetimeFigureOut">
              <a:rPr lang="en-US" smtClean="0"/>
              <a:t>12/9/11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CB34-BBE5-8A41-9F85-A2A404125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39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35514-E226-7147-88DD-978C28EA8F8A}" type="datetimeFigureOut">
              <a:rPr lang="en-US" smtClean="0"/>
              <a:t>12/9/11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CB34-BBE5-8A41-9F85-A2A404125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50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35514-E226-7147-88DD-978C28EA8F8A}" type="datetimeFigureOut">
              <a:rPr lang="en-US" smtClean="0"/>
              <a:t>12/9/11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CB34-BBE5-8A41-9F85-A2A404125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094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35514-E226-7147-88DD-978C28EA8F8A}" type="datetimeFigureOut">
              <a:rPr lang="en-US" smtClean="0"/>
              <a:t>12/9/11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CB34-BBE5-8A41-9F85-A2A404125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48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35514-E226-7147-88DD-978C28EA8F8A}" type="datetimeFigureOut">
              <a:rPr lang="en-US" smtClean="0"/>
              <a:t>12/9/11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CB34-BBE5-8A41-9F85-A2A404125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95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35514-E226-7147-88DD-978C28EA8F8A}" type="datetimeFigureOut">
              <a:rPr lang="en-US" smtClean="0"/>
              <a:t>12/9/11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CB34-BBE5-8A41-9F85-A2A404125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290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35514-E226-7147-88DD-978C28EA8F8A}" type="datetimeFigureOut">
              <a:rPr lang="en-US" smtClean="0"/>
              <a:t>12/9/11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BCB34-BBE5-8A41-9F85-A2A404125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Relationship Id="rId3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714" y="1373327"/>
            <a:ext cx="8779593" cy="1993391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Helvetica Neue"/>
                <a:cs typeface="Helvetica Neue"/>
              </a:rPr>
              <a:t>DNA </a:t>
            </a:r>
            <a:r>
              <a:rPr lang="en-US" sz="4000" b="1" dirty="0" err="1" smtClean="0">
                <a:latin typeface="Helvetica Neue"/>
                <a:cs typeface="Helvetica Neue"/>
              </a:rPr>
              <a:t>nanomechanics</a:t>
            </a:r>
            <a:r>
              <a:rPr lang="en-US" sz="4000" b="1" dirty="0" smtClean="0">
                <a:latin typeface="Helvetica Neue"/>
                <a:cs typeface="Helvetica Neue"/>
              </a:rPr>
              <a:t> allows direct digital detection of complementary DNA and microRNA targets</a:t>
            </a:r>
            <a:endParaRPr lang="en-US" sz="4000" b="1" dirty="0">
              <a:latin typeface="Helvetica Neue"/>
              <a:cs typeface="Helvetica Neue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0427" y="3886200"/>
            <a:ext cx="7893902" cy="2438400"/>
          </a:xfrm>
        </p:spPr>
        <p:txBody>
          <a:bodyPr>
            <a:normAutofit/>
          </a:bodyPr>
          <a:lstStyle/>
          <a:p>
            <a:r>
              <a:rPr lang="en-US" sz="2000" dirty="0" err="1" smtClean="0">
                <a:latin typeface="Helvetica Neue"/>
                <a:cs typeface="Helvetica Neue"/>
              </a:rPr>
              <a:t>Sudhir</a:t>
            </a:r>
            <a:r>
              <a:rPr lang="en-US" sz="2000" dirty="0" smtClean="0">
                <a:latin typeface="Helvetica Neue"/>
                <a:cs typeface="Helvetica Neue"/>
              </a:rPr>
              <a:t> </a:t>
            </a:r>
            <a:r>
              <a:rPr lang="en-US" sz="2000" dirty="0" err="1" smtClean="0">
                <a:latin typeface="Helvetica Neue"/>
                <a:cs typeface="Helvetica Neue"/>
              </a:rPr>
              <a:t>Husale</a:t>
            </a:r>
            <a:r>
              <a:rPr lang="en-US" sz="2000" dirty="0" smtClean="0">
                <a:latin typeface="Helvetica Neue"/>
                <a:cs typeface="Helvetica Neue"/>
              </a:rPr>
              <a:t>, </a:t>
            </a:r>
            <a:r>
              <a:rPr lang="en-US" sz="2000" dirty="0" err="1" smtClean="0">
                <a:latin typeface="Helvetica Neue"/>
                <a:cs typeface="Helvetica Neue"/>
              </a:rPr>
              <a:t>Henrik</a:t>
            </a:r>
            <a:r>
              <a:rPr lang="en-US" sz="2000" dirty="0" smtClean="0">
                <a:latin typeface="Helvetica Neue"/>
                <a:cs typeface="Helvetica Neue"/>
              </a:rPr>
              <a:t> H. J. </a:t>
            </a:r>
            <a:r>
              <a:rPr lang="en-US" sz="2000" dirty="0" err="1" smtClean="0">
                <a:latin typeface="Helvetica Neue"/>
                <a:cs typeface="Helvetica Neue"/>
              </a:rPr>
              <a:t>Persson</a:t>
            </a:r>
            <a:r>
              <a:rPr lang="en-US" sz="2000" dirty="0" smtClean="0">
                <a:latin typeface="Helvetica Neue"/>
                <a:cs typeface="Helvetica Neue"/>
              </a:rPr>
              <a:t> &amp; </a:t>
            </a:r>
            <a:r>
              <a:rPr lang="en-US" sz="2000" dirty="0" err="1" smtClean="0">
                <a:latin typeface="Helvetica Neue"/>
                <a:cs typeface="Helvetica Neue"/>
              </a:rPr>
              <a:t>Ozgur</a:t>
            </a:r>
            <a:r>
              <a:rPr lang="en-US" sz="2000" dirty="0" smtClean="0">
                <a:latin typeface="Helvetica Neue"/>
                <a:cs typeface="Helvetica Neue"/>
              </a:rPr>
              <a:t> </a:t>
            </a:r>
            <a:r>
              <a:rPr lang="en-US" sz="2000" dirty="0" err="1" smtClean="0">
                <a:latin typeface="Helvetica Neue"/>
                <a:cs typeface="Helvetica Neue"/>
              </a:rPr>
              <a:t>Sahin</a:t>
            </a:r>
            <a:endParaRPr lang="en-US" sz="2000" dirty="0" smtClean="0">
              <a:latin typeface="Helvetica Neue"/>
              <a:cs typeface="Helvetica Neue"/>
            </a:endParaRPr>
          </a:p>
          <a:p>
            <a:r>
              <a:rPr lang="en-US" sz="2000" dirty="0" smtClean="0">
                <a:latin typeface="Helvetica Neue"/>
                <a:cs typeface="Helvetica Neue"/>
              </a:rPr>
              <a:t>Nature, 13 December 2009</a:t>
            </a:r>
          </a:p>
          <a:p>
            <a:endParaRPr lang="en-US" sz="2800" dirty="0" smtClean="0">
              <a:latin typeface="Helvetica Neue Medium"/>
              <a:cs typeface="Helvetica Neue Medium"/>
            </a:endParaRPr>
          </a:p>
          <a:p>
            <a:r>
              <a:rPr lang="en-US" sz="2400" dirty="0" err="1" smtClean="0">
                <a:latin typeface="Helvetica Neue Medium"/>
                <a:cs typeface="Helvetica Neue Medium"/>
              </a:rPr>
              <a:t>Sachin</a:t>
            </a:r>
            <a:r>
              <a:rPr lang="en-US" sz="2400" dirty="0" smtClean="0">
                <a:latin typeface="Helvetica Neue Medium"/>
                <a:cs typeface="Helvetica Neue Medium"/>
              </a:rPr>
              <a:t> </a:t>
            </a:r>
            <a:r>
              <a:rPr lang="en-US" sz="2400" dirty="0" err="1" smtClean="0">
                <a:latin typeface="Helvetica Neue Medium"/>
                <a:cs typeface="Helvetica Neue Medium"/>
              </a:rPr>
              <a:t>Shinde</a:t>
            </a:r>
            <a:r>
              <a:rPr lang="en-US" sz="2400" dirty="0" smtClean="0">
                <a:latin typeface="Helvetica Neue Medium"/>
                <a:cs typeface="Helvetica Neue Medium"/>
              </a:rPr>
              <a:t> &amp; Yuan Zhao</a:t>
            </a:r>
            <a:endParaRPr lang="en-US" sz="2400" dirty="0">
              <a:latin typeface="Helvetica Neue Medium"/>
              <a:cs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3254323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Helvetica Neue Medium"/>
                <a:cs typeface="Helvetica Neue Medium"/>
              </a:rPr>
              <a:t>High-throughput Multiplexing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537481"/>
            <a:ext cx="4402877" cy="4875602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Helvetica Neue"/>
                <a:cs typeface="Helvetica Neue"/>
              </a:rPr>
              <a:t>5mm</a:t>
            </a:r>
            <a:r>
              <a:rPr lang="en-US" sz="2400" baseline="30000" dirty="0" smtClean="0">
                <a:latin typeface="Helvetica Neue"/>
                <a:cs typeface="Helvetica Neue"/>
              </a:rPr>
              <a:t>2 </a:t>
            </a:r>
            <a:r>
              <a:rPr lang="en-US" sz="2400" dirty="0" smtClean="0">
                <a:latin typeface="Helvetica Neue"/>
                <a:cs typeface="Helvetica Neue"/>
              </a:rPr>
              <a:t>stiffness map generated in 2hrs without scan speed optimization</a:t>
            </a:r>
          </a:p>
          <a:p>
            <a:r>
              <a:rPr lang="en-US" sz="2400" dirty="0" smtClean="0">
                <a:latin typeface="Helvetica Neue"/>
                <a:cs typeface="Helvetica Neue"/>
              </a:rPr>
              <a:t>Multiplexing sufficient for whole-genome expression profiling</a:t>
            </a:r>
          </a:p>
          <a:p>
            <a:r>
              <a:rPr lang="en-US" sz="2400" dirty="0" smtClean="0">
                <a:latin typeface="Helvetica Neue"/>
                <a:cs typeface="Helvetica Neue"/>
              </a:rPr>
              <a:t>Capable of utilizing probes:</a:t>
            </a:r>
          </a:p>
          <a:p>
            <a:pPr lvl="1"/>
            <a:r>
              <a:rPr lang="en-US" sz="2000" dirty="0" smtClean="0">
                <a:latin typeface="Helvetica Neue"/>
                <a:cs typeface="Helvetica Neue"/>
              </a:rPr>
              <a:t>With secondary structures</a:t>
            </a:r>
          </a:p>
          <a:p>
            <a:pPr lvl="1"/>
            <a:r>
              <a:rPr lang="en-US" sz="2000" dirty="0" smtClean="0">
                <a:latin typeface="Helvetica Neue"/>
                <a:cs typeface="Helvetica Neue"/>
              </a:rPr>
              <a:t>Mismatches</a:t>
            </a:r>
          </a:p>
          <a:p>
            <a:pPr lvl="1"/>
            <a:r>
              <a:rPr lang="en-US" sz="2000" dirty="0" smtClean="0">
                <a:latin typeface="Helvetica Neue"/>
                <a:cs typeface="Helvetica Neue"/>
              </a:rPr>
              <a:t>Unusual base pairing</a:t>
            </a:r>
          </a:p>
          <a:p>
            <a:pPr lvl="1"/>
            <a:r>
              <a:rPr lang="en-US" sz="2000" dirty="0" smtClean="0">
                <a:latin typeface="Helvetica Neue"/>
                <a:cs typeface="Helvetica Neue"/>
              </a:rPr>
              <a:t>Free termini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4772" y="1694281"/>
            <a:ext cx="3981343" cy="399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083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 Neue Medium"/>
                <a:cs typeface="Helvetica Neue Medium"/>
              </a:rPr>
              <a:t>Motivation</a:t>
            </a:r>
            <a:endParaRPr lang="en-US" dirty="0">
              <a:latin typeface="Helvetica Neue Medium"/>
              <a:cs typeface="Helvetica Neue Medium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 smtClean="0">
                <a:latin typeface="Helvetica Neue"/>
                <a:cs typeface="Helvetica Neue"/>
              </a:rPr>
              <a:t>Modern genomics requires the detection and quantification of RNA and DNA binding to profile gene expression</a:t>
            </a:r>
          </a:p>
          <a:p>
            <a:r>
              <a:rPr lang="en-US" sz="2400" dirty="0" smtClean="0">
                <a:latin typeface="Helvetica Neue"/>
                <a:cs typeface="Helvetica Neue"/>
              </a:rPr>
              <a:t>Throughput can be increased through conventional microarrays</a:t>
            </a:r>
          </a:p>
          <a:p>
            <a:r>
              <a:rPr lang="en-US" sz="2400" dirty="0" smtClean="0">
                <a:latin typeface="Helvetica Neue"/>
                <a:cs typeface="Helvetica Neue"/>
              </a:rPr>
              <a:t>Many techniques developed for hybridization quantification:</a:t>
            </a:r>
          </a:p>
          <a:p>
            <a:pPr lvl="1"/>
            <a:r>
              <a:rPr lang="en-US" sz="2000" dirty="0" smtClean="0">
                <a:latin typeface="Helvetica Neue"/>
                <a:cs typeface="Helvetica Neue"/>
              </a:rPr>
              <a:t>Measure intensity from labeled </a:t>
            </a:r>
            <a:r>
              <a:rPr lang="en-US" sz="2000" dirty="0" err="1" smtClean="0">
                <a:latin typeface="Helvetica Neue"/>
                <a:cs typeface="Helvetica Neue"/>
              </a:rPr>
              <a:t>cDNA</a:t>
            </a:r>
            <a:r>
              <a:rPr lang="en-US" sz="2000" dirty="0" smtClean="0">
                <a:latin typeface="Helvetica Neue"/>
                <a:cs typeface="Helvetica Neue"/>
              </a:rPr>
              <a:t>/</a:t>
            </a:r>
            <a:r>
              <a:rPr lang="en-US" sz="2000" dirty="0" err="1" smtClean="0">
                <a:latin typeface="Helvetica Neue"/>
                <a:cs typeface="Helvetica Neue"/>
              </a:rPr>
              <a:t>cRNA</a:t>
            </a:r>
            <a:r>
              <a:rPr lang="en-US" sz="2000" dirty="0" smtClean="0">
                <a:latin typeface="Helvetica Neue"/>
                <a:cs typeface="Helvetica Neue"/>
              </a:rPr>
              <a:t>, but costly...</a:t>
            </a:r>
          </a:p>
          <a:p>
            <a:pPr lvl="1"/>
            <a:r>
              <a:rPr lang="en-US" sz="2000" dirty="0" smtClean="0">
                <a:latin typeface="Helvetica Neue"/>
                <a:cs typeface="Helvetica Neue"/>
              </a:rPr>
              <a:t>Cheaper label-free methods exist, but can only detect concentration at the </a:t>
            </a:r>
            <a:r>
              <a:rPr lang="en-US" sz="2000" dirty="0" err="1" smtClean="0">
                <a:latin typeface="Helvetica Neue"/>
                <a:cs typeface="Helvetica Neue"/>
              </a:rPr>
              <a:t>femtomolar</a:t>
            </a:r>
            <a:r>
              <a:rPr lang="en-US" sz="2000" dirty="0" smtClean="0">
                <a:latin typeface="Helvetica Neue"/>
                <a:cs typeface="Helvetica Neue"/>
              </a:rPr>
              <a:t> level…</a:t>
            </a:r>
            <a:endParaRPr lang="en-US" sz="1600" dirty="0" smtClean="0">
              <a:latin typeface="Helvetica Neue"/>
              <a:cs typeface="Helvetica Neue"/>
            </a:endParaRPr>
          </a:p>
          <a:p>
            <a:pPr lvl="1"/>
            <a:r>
              <a:rPr lang="en-US" sz="2000" dirty="0" smtClean="0">
                <a:latin typeface="Helvetica Neue"/>
                <a:cs typeface="Helvetica Neue"/>
              </a:rPr>
              <a:t>Need cheap method that detects at low concentration!</a:t>
            </a:r>
          </a:p>
          <a:p>
            <a:r>
              <a:rPr lang="en-US" sz="2400" b="1" dirty="0" smtClean="0">
                <a:latin typeface="Helvetica Neue"/>
                <a:cs typeface="Helvetica Neue"/>
              </a:rPr>
              <a:t>Solution</a:t>
            </a:r>
            <a:r>
              <a:rPr lang="en-US" sz="2400" dirty="0" smtClean="0">
                <a:latin typeface="Helvetica Neue"/>
                <a:cs typeface="Helvetica Neue"/>
              </a:rPr>
              <a:t>: Use specific </a:t>
            </a:r>
            <a:r>
              <a:rPr lang="en-US" sz="2400" dirty="0" err="1" smtClean="0">
                <a:latin typeface="Helvetica Neue"/>
                <a:cs typeface="Helvetica Neue"/>
              </a:rPr>
              <a:t>nanoscale</a:t>
            </a:r>
            <a:r>
              <a:rPr lang="en-US" sz="2400" dirty="0" smtClean="0">
                <a:latin typeface="Helvetica Neue"/>
                <a:cs typeface="Helvetica Neue"/>
              </a:rPr>
              <a:t> phenomena of DNA/RNA to measure </a:t>
            </a:r>
            <a:r>
              <a:rPr lang="en-US" sz="2400" i="1" dirty="0" err="1" smtClean="0">
                <a:latin typeface="Helvetica Neue"/>
                <a:cs typeface="Helvetica Neue"/>
              </a:rPr>
              <a:t>attomolar</a:t>
            </a:r>
            <a:r>
              <a:rPr lang="en-US" sz="2400" dirty="0" smtClean="0">
                <a:latin typeface="Helvetica Neue"/>
                <a:cs typeface="Helvetica Neue"/>
              </a:rPr>
              <a:t> concentrations</a:t>
            </a:r>
          </a:p>
          <a:p>
            <a:pPr lvl="1"/>
            <a:endParaRPr lang="en-US" sz="2000" dirty="0" smtClean="0">
              <a:latin typeface="Helvetica Neue"/>
              <a:cs typeface="Helvetica Neue"/>
            </a:endParaRPr>
          </a:p>
          <a:p>
            <a:pPr lvl="1"/>
            <a:endParaRPr lang="en-US" sz="2000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896547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Helvetica Neue Medium"/>
                <a:cs typeface="Helvetica Neue Medium"/>
              </a:rPr>
              <a:t>Nanoscale</a:t>
            </a:r>
            <a:r>
              <a:rPr lang="en-US" dirty="0" smtClean="0">
                <a:latin typeface="Helvetica Neue Medium"/>
                <a:cs typeface="Helvetica Neue Medium"/>
              </a:rPr>
              <a:t> Phenomena</a:t>
            </a:r>
            <a:endParaRPr lang="en-US" dirty="0">
              <a:latin typeface="Helvetica Neue Medium"/>
              <a:cs typeface="Helvetica Neue Medium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Helvetica Neue"/>
                <a:cs typeface="Helvetica Neue"/>
              </a:rPr>
              <a:t>Many possible choices exist</a:t>
            </a:r>
          </a:p>
          <a:p>
            <a:r>
              <a:rPr lang="en-US" sz="2400" dirty="0" smtClean="0">
                <a:latin typeface="Helvetica Neue"/>
                <a:cs typeface="Helvetica Neue"/>
              </a:rPr>
              <a:t>Past research examples include:</a:t>
            </a:r>
          </a:p>
          <a:p>
            <a:pPr lvl="1"/>
            <a:r>
              <a:rPr lang="en-US" sz="2000" dirty="0" smtClean="0">
                <a:latin typeface="Helvetica Neue"/>
                <a:cs typeface="Helvetica Neue"/>
              </a:rPr>
              <a:t>Surface stress</a:t>
            </a:r>
          </a:p>
          <a:p>
            <a:pPr lvl="1"/>
            <a:r>
              <a:rPr lang="en-US" sz="2000" dirty="0" smtClean="0">
                <a:latin typeface="Helvetica Neue"/>
                <a:cs typeface="Helvetica Neue"/>
              </a:rPr>
              <a:t>Added mass of molecules</a:t>
            </a:r>
          </a:p>
          <a:p>
            <a:pPr lvl="1"/>
            <a:r>
              <a:rPr lang="en-US" sz="2000" dirty="0" smtClean="0">
                <a:latin typeface="Helvetica Neue"/>
                <a:cs typeface="Helvetica Neue"/>
              </a:rPr>
              <a:t>Electrical Forces</a:t>
            </a:r>
          </a:p>
          <a:p>
            <a:pPr lvl="1"/>
            <a:r>
              <a:rPr lang="en-US" sz="2000" dirty="0" smtClean="0">
                <a:latin typeface="Helvetica Neue"/>
                <a:cs typeface="Helvetica Neue"/>
              </a:rPr>
              <a:t>Hydration-Induced Surface Tension</a:t>
            </a:r>
          </a:p>
          <a:p>
            <a:r>
              <a:rPr lang="en-US" sz="2400" dirty="0" smtClean="0">
                <a:latin typeface="Helvetica Neue"/>
                <a:cs typeface="Helvetica Neue"/>
              </a:rPr>
              <a:t>Measure the elastic modulus of DNA to check for hybridization</a:t>
            </a:r>
          </a:p>
          <a:p>
            <a:pPr lvl="1"/>
            <a:r>
              <a:rPr lang="en-US" sz="2000" smtClean="0">
                <a:latin typeface="Helvetica Neue"/>
                <a:cs typeface="Helvetica Neue"/>
              </a:rPr>
              <a:t>Elastic </a:t>
            </a:r>
            <a:r>
              <a:rPr lang="en-US" sz="2000" smtClean="0">
                <a:latin typeface="Helvetica Neue"/>
                <a:cs typeface="Helvetica Neue"/>
              </a:rPr>
              <a:t>Modulus = Stress</a:t>
            </a:r>
            <a:r>
              <a:rPr lang="en-US" sz="2000" dirty="0" smtClean="0">
                <a:latin typeface="Helvetica Neue"/>
                <a:cs typeface="Helvetica Neue"/>
              </a:rPr>
              <a:t>/Strain</a:t>
            </a:r>
          </a:p>
          <a:p>
            <a:pPr lvl="1"/>
            <a:endParaRPr lang="en-US" sz="2000" dirty="0" smtClean="0">
              <a:latin typeface="Helvetica Neue"/>
              <a:cs typeface="Helvetica Neue"/>
            </a:endParaRPr>
          </a:p>
          <a:p>
            <a:endParaRPr lang="en-US" sz="2400" dirty="0" smtClean="0">
              <a:latin typeface="Helvetica Neue"/>
              <a:cs typeface="Helvetica Neue"/>
            </a:endParaRPr>
          </a:p>
          <a:p>
            <a:endParaRPr lang="en-US" sz="2400" dirty="0" smtClean="0">
              <a:latin typeface="Helvetica Neue"/>
              <a:cs typeface="Helvetica Neue"/>
            </a:endParaRPr>
          </a:p>
          <a:p>
            <a:endParaRPr lang="en-US" sz="2400" dirty="0" smtClean="0">
              <a:latin typeface="Helvetica Neue"/>
              <a:cs typeface="Helvetica Neue"/>
            </a:endParaRPr>
          </a:p>
          <a:p>
            <a:pPr lvl="1"/>
            <a:endParaRPr lang="en-US" sz="2000" dirty="0" smtClean="0">
              <a:latin typeface="Helvetica Neue"/>
              <a:cs typeface="Helvetica Neue"/>
            </a:endParaRPr>
          </a:p>
          <a:p>
            <a:pPr lvl="1"/>
            <a:endParaRPr lang="en-US" sz="2000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858260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 Neue Medium"/>
                <a:cs typeface="Helvetica Neue Medium"/>
              </a:rPr>
              <a:t>Instrumentation Design</a:t>
            </a:r>
            <a:endParaRPr lang="en-US" dirty="0">
              <a:latin typeface="Helvetica Neue Medium"/>
              <a:cs typeface="Helvetica Neue Medium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sz="2400" dirty="0" smtClean="0">
                <a:latin typeface="Helvetica Neue"/>
                <a:cs typeface="Helvetica Neue"/>
              </a:rPr>
              <a:t>Use a recently-developed variant of tapping AFM</a:t>
            </a:r>
          </a:p>
          <a:p>
            <a:pPr lvl="1"/>
            <a:r>
              <a:rPr lang="en-US" sz="2000" dirty="0" smtClean="0">
                <a:latin typeface="Helvetica Neue"/>
                <a:cs typeface="Helvetica Neue"/>
              </a:rPr>
              <a:t>Real-Time Forces: sub-microsecond resolution with torsional cantilever</a:t>
            </a:r>
            <a:endParaRPr lang="en-US" sz="1600" dirty="0" smtClean="0">
              <a:latin typeface="Helvetica Neue"/>
              <a:cs typeface="Helvetica Neue"/>
            </a:endParaRPr>
          </a:p>
          <a:p>
            <a:pPr lvl="1"/>
            <a:r>
              <a:rPr lang="en-US" sz="2000" dirty="0" smtClean="0">
                <a:latin typeface="Helvetica Neue"/>
                <a:cs typeface="Helvetica Neue"/>
              </a:rPr>
              <a:t>High Spatial Resolution: nanometer-scale</a:t>
            </a:r>
          </a:p>
          <a:p>
            <a:pPr lvl="1"/>
            <a:r>
              <a:rPr lang="en-US" sz="2000" dirty="0" smtClean="0">
                <a:latin typeface="Helvetica Neue"/>
                <a:cs typeface="Helvetica Neue"/>
              </a:rPr>
              <a:t>Large Dynamic Range: 1 </a:t>
            </a:r>
            <a:r>
              <a:rPr lang="en-US" sz="2000" dirty="0" err="1" smtClean="0">
                <a:latin typeface="Helvetica Neue"/>
                <a:cs typeface="Helvetica Neue"/>
              </a:rPr>
              <a:t>MPa</a:t>
            </a:r>
            <a:r>
              <a:rPr lang="en-US" sz="2000" dirty="0" smtClean="0">
                <a:latin typeface="Helvetica Neue"/>
                <a:cs typeface="Helvetica Neue"/>
              </a:rPr>
              <a:t> to 10 </a:t>
            </a:r>
            <a:r>
              <a:rPr lang="en-US" sz="2000" dirty="0" err="1" smtClean="0">
                <a:latin typeface="Helvetica Neue"/>
                <a:cs typeface="Helvetica Neue"/>
              </a:rPr>
              <a:t>GPa</a:t>
            </a:r>
            <a:endParaRPr lang="en-US" sz="2000" dirty="0" smtClean="0">
              <a:latin typeface="Helvetica Neue"/>
              <a:cs typeface="Helvetica Neue"/>
            </a:endParaRPr>
          </a:p>
          <a:p>
            <a:pPr lvl="1"/>
            <a:r>
              <a:rPr lang="en-US" sz="2000" dirty="0" smtClean="0">
                <a:latin typeface="Helvetica Neue"/>
                <a:cs typeface="Helvetica Neue"/>
              </a:rPr>
              <a:t>Tapping Force: 30nN-50nN</a:t>
            </a:r>
          </a:p>
          <a:p>
            <a:pPr lvl="1"/>
            <a:r>
              <a:rPr lang="en-US" sz="2000" dirty="0" smtClean="0">
                <a:latin typeface="Helvetica Neue"/>
                <a:cs typeface="Helvetica Neue"/>
              </a:rPr>
              <a:t>Set-Point Amplitude: 60nm</a:t>
            </a:r>
          </a:p>
          <a:p>
            <a:r>
              <a:rPr lang="en-US" sz="2400" dirty="0" smtClean="0">
                <a:latin typeface="Helvetica Neue"/>
                <a:cs typeface="Helvetica Neue"/>
              </a:rPr>
              <a:t>Place DNA probes on gold substrate</a:t>
            </a:r>
          </a:p>
          <a:p>
            <a:pPr lvl="1"/>
            <a:r>
              <a:rPr lang="en-US" sz="2000" dirty="0" smtClean="0">
                <a:latin typeface="Helvetica Neue"/>
                <a:cs typeface="Helvetica Neue"/>
              </a:rPr>
              <a:t>Attached via </a:t>
            </a:r>
            <a:r>
              <a:rPr lang="en-US" sz="2000" dirty="0" err="1" smtClean="0">
                <a:latin typeface="Helvetica Neue"/>
                <a:cs typeface="Helvetica Neue"/>
              </a:rPr>
              <a:t>mercapto-hexanol</a:t>
            </a:r>
            <a:endParaRPr lang="en-US" sz="2000" dirty="0" smtClean="0">
              <a:latin typeface="Helvetica Neue"/>
              <a:cs typeface="Helvetica Neue"/>
            </a:endParaRPr>
          </a:p>
          <a:p>
            <a:r>
              <a:rPr lang="en-US" sz="2400" dirty="0">
                <a:latin typeface="Helvetica Neue"/>
                <a:cs typeface="Helvetica Neue"/>
              </a:rPr>
              <a:t>Force increases at a rate proportional to </a:t>
            </a:r>
          </a:p>
          <a:p>
            <a:pPr marL="0" indent="0">
              <a:buNone/>
            </a:pPr>
            <a:r>
              <a:rPr lang="en-US" sz="2400" dirty="0">
                <a:latin typeface="Helvetica Neue"/>
                <a:cs typeface="Helvetica Neue"/>
              </a:rPr>
              <a:t>     stiffness</a:t>
            </a:r>
          </a:p>
          <a:p>
            <a:endParaRPr lang="en-US" sz="2400" dirty="0" smtClean="0">
              <a:latin typeface="Helvetica Neue"/>
              <a:cs typeface="Helvetica Neue"/>
            </a:endParaRPr>
          </a:p>
          <a:p>
            <a:pPr lvl="1"/>
            <a:endParaRPr lang="en-US" sz="2000" dirty="0" smtClean="0">
              <a:latin typeface="Helvetica Neue"/>
              <a:cs typeface="Helvetica Neue"/>
            </a:endParaRPr>
          </a:p>
          <a:p>
            <a:endParaRPr lang="en-US" sz="2400" dirty="0" smtClean="0">
              <a:latin typeface="Helvetica Neue"/>
              <a:cs typeface="Helvetica Neue"/>
            </a:endParaRPr>
          </a:p>
          <a:p>
            <a:endParaRPr lang="en-US" sz="2400" dirty="0" smtClean="0">
              <a:latin typeface="Helvetica Neue"/>
              <a:cs typeface="Helvetica Neue"/>
            </a:endParaRPr>
          </a:p>
          <a:p>
            <a:endParaRPr lang="en-US" sz="2400" dirty="0" smtClean="0">
              <a:latin typeface="Helvetica Neue"/>
              <a:cs typeface="Helvetica Neue"/>
            </a:endParaRPr>
          </a:p>
          <a:p>
            <a:endParaRPr lang="en-US" dirty="0">
              <a:latin typeface="Helvetica Neue"/>
              <a:cs typeface="Helvetica Neue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1767" y="2704960"/>
            <a:ext cx="2118619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0234" y="4990960"/>
            <a:ext cx="2223522" cy="142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221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Helvetica Neue Medium"/>
                <a:cs typeface="Helvetica Neue Medium"/>
              </a:rPr>
              <a:t>Distinguishing Stiffness Signature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0357"/>
            <a:ext cx="4888885" cy="5167923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Helvetica Neue"/>
                <a:cs typeface="Helvetica Neue"/>
              </a:rPr>
              <a:t>Higher stiffness seen in </a:t>
            </a:r>
            <a:r>
              <a:rPr lang="en-US" sz="2400" dirty="0" err="1" smtClean="0">
                <a:latin typeface="Helvetica Neue"/>
                <a:cs typeface="Helvetica Neue"/>
              </a:rPr>
              <a:t>ssDNA</a:t>
            </a:r>
            <a:r>
              <a:rPr lang="en-US" sz="2400" dirty="0" smtClean="0">
                <a:latin typeface="Helvetica Neue"/>
                <a:cs typeface="Helvetica Neue"/>
              </a:rPr>
              <a:t> compared to </a:t>
            </a:r>
            <a:r>
              <a:rPr lang="en-US" sz="2400" dirty="0" err="1" smtClean="0">
                <a:latin typeface="Helvetica Neue"/>
                <a:cs typeface="Helvetica Neue"/>
              </a:rPr>
              <a:t>dsDNA</a:t>
            </a:r>
            <a:endParaRPr lang="en-US" sz="2400" dirty="0" smtClean="0">
              <a:latin typeface="Helvetica Neue"/>
              <a:cs typeface="Helvetica Neue"/>
            </a:endParaRPr>
          </a:p>
          <a:p>
            <a:r>
              <a:rPr lang="en-US" sz="2400" dirty="0" smtClean="0">
                <a:latin typeface="Helvetica Neue"/>
                <a:cs typeface="Helvetica Neue"/>
              </a:rPr>
              <a:t>Due to mechanical properties and conformations</a:t>
            </a:r>
            <a:endParaRPr lang="en-US" sz="2400" dirty="0">
              <a:latin typeface="Helvetica Neue"/>
              <a:cs typeface="Helvetica Neue"/>
            </a:endParaRPr>
          </a:p>
          <a:p>
            <a:pPr lvl="1"/>
            <a:r>
              <a:rPr lang="en-US" sz="2000" dirty="0">
                <a:latin typeface="Helvetica Neue"/>
                <a:cs typeface="Helvetica Neue"/>
              </a:rPr>
              <a:t>Conformation affects stiffness</a:t>
            </a:r>
          </a:p>
          <a:p>
            <a:pPr lvl="1"/>
            <a:r>
              <a:rPr lang="en-US" sz="2000" dirty="0">
                <a:latin typeface="Helvetica Neue"/>
                <a:cs typeface="Helvetica Neue"/>
              </a:rPr>
              <a:t>Most </a:t>
            </a:r>
            <a:r>
              <a:rPr lang="en-US" sz="2000" dirty="0" err="1">
                <a:latin typeface="Helvetica Neue"/>
                <a:cs typeface="Helvetica Neue"/>
              </a:rPr>
              <a:t>ssDNA</a:t>
            </a:r>
            <a:r>
              <a:rPr lang="en-US" sz="2000" dirty="0">
                <a:latin typeface="Helvetica Neue"/>
                <a:cs typeface="Helvetica Neue"/>
              </a:rPr>
              <a:t> lies flat on surface</a:t>
            </a:r>
          </a:p>
          <a:p>
            <a:pPr lvl="1"/>
            <a:r>
              <a:rPr lang="en-US" sz="2000" dirty="0">
                <a:latin typeface="Helvetica Neue"/>
                <a:cs typeface="Helvetica Neue"/>
              </a:rPr>
              <a:t>If not, tapping flattens it</a:t>
            </a:r>
          </a:p>
          <a:p>
            <a:pPr lvl="1"/>
            <a:r>
              <a:rPr lang="en-US" sz="2000" dirty="0">
                <a:latin typeface="Helvetica Neue"/>
                <a:cs typeface="Helvetica Neue"/>
              </a:rPr>
              <a:t>Really measuring stiffness of gold substrate</a:t>
            </a:r>
          </a:p>
          <a:p>
            <a:r>
              <a:rPr lang="en-US" sz="2400" dirty="0" smtClean="0">
                <a:latin typeface="Helvetica Neue"/>
                <a:cs typeface="Helvetica Neue"/>
              </a:rPr>
              <a:t>Verified with height measurements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9895" y="2665584"/>
            <a:ext cx="3317493" cy="2898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17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Helvetica Neue Medium"/>
                <a:cs typeface="Helvetica Neue Medium"/>
              </a:rPr>
              <a:t>Distinguishing Stiffness Signature</a:t>
            </a:r>
            <a:endParaRPr lang="en-US" dirty="0">
              <a:latin typeface="Helvetica Neue Medium"/>
              <a:cs typeface="Helvetica Neue Medium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4760"/>
            <a:ext cx="8229600" cy="3072413"/>
          </a:xfrm>
        </p:spPr>
        <p:txBody>
          <a:bodyPr/>
          <a:lstStyle/>
          <a:p>
            <a:r>
              <a:rPr lang="en-US" sz="2400" dirty="0" smtClean="0">
                <a:latin typeface="Helvetica Neue"/>
                <a:cs typeface="Helvetica Neue"/>
              </a:rPr>
              <a:t>Measured interaction forces of </a:t>
            </a:r>
            <a:r>
              <a:rPr lang="en-US" sz="2400" dirty="0" err="1" smtClean="0">
                <a:latin typeface="Helvetica Neue"/>
                <a:cs typeface="Helvetica Neue"/>
              </a:rPr>
              <a:t>ssDNA</a:t>
            </a:r>
            <a:r>
              <a:rPr lang="en-US" sz="2400" dirty="0" smtClean="0">
                <a:latin typeface="Helvetica Neue"/>
                <a:cs typeface="Helvetica Neue"/>
              </a:rPr>
              <a:t> and </a:t>
            </a:r>
            <a:r>
              <a:rPr lang="en-US" sz="2400" dirty="0" err="1" smtClean="0">
                <a:latin typeface="Helvetica Neue"/>
                <a:cs typeface="Helvetica Neue"/>
              </a:rPr>
              <a:t>dsDNA</a:t>
            </a:r>
            <a:r>
              <a:rPr lang="en-US" sz="2400" dirty="0" smtClean="0">
                <a:latin typeface="Helvetica Neue"/>
                <a:cs typeface="Helvetica Neue"/>
              </a:rPr>
              <a:t> on gold-coated silicon substrate</a:t>
            </a:r>
          </a:p>
          <a:p>
            <a:r>
              <a:rPr lang="en-US" sz="2400" dirty="0" smtClean="0">
                <a:latin typeface="Helvetica Neue"/>
                <a:cs typeface="Helvetica Neue"/>
              </a:rPr>
              <a:t>Distinct stiffness signatures</a:t>
            </a:r>
          </a:p>
          <a:p>
            <a:pPr lvl="1"/>
            <a:r>
              <a:rPr lang="en-US" sz="2000" dirty="0" smtClean="0">
                <a:latin typeface="Helvetica Neue"/>
                <a:cs typeface="Helvetica Neue"/>
              </a:rPr>
              <a:t>Well separated</a:t>
            </a:r>
          </a:p>
          <a:p>
            <a:pPr lvl="1"/>
            <a:r>
              <a:rPr lang="en-US" sz="2000" dirty="0" smtClean="0">
                <a:latin typeface="Helvetica Neue"/>
                <a:cs typeface="Helvetica Neue"/>
              </a:rPr>
              <a:t>Sufficiently uniform</a:t>
            </a:r>
            <a:endParaRPr lang="en-US" sz="2000" dirty="0">
              <a:latin typeface="Helvetica Neue"/>
              <a:cs typeface="Helvetica Neue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086" y="3723010"/>
            <a:ext cx="2908300" cy="2667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8189" y="3456450"/>
            <a:ext cx="3650131" cy="3134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7937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919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Helvetica Neue Medium"/>
                <a:cs typeface="Helvetica Neue Medium"/>
              </a:rPr>
              <a:t>Characterizing Detection Limits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3640"/>
            <a:ext cx="8229600" cy="3197853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Helvetica"/>
                <a:cs typeface="Helvetica"/>
              </a:rPr>
              <a:t>Varying target concentration and immobilization area </a:t>
            </a:r>
          </a:p>
          <a:p>
            <a:r>
              <a:rPr lang="en-US" sz="2400" dirty="0" smtClean="0">
                <a:latin typeface="Helvetica"/>
                <a:cs typeface="Helvetica"/>
              </a:rPr>
              <a:t>Lower target concentrations and larger immobilization areas produce fewer hybridized molecules</a:t>
            </a:r>
          </a:p>
          <a:p>
            <a:r>
              <a:rPr lang="en-US" sz="2400" dirty="0">
                <a:latin typeface="Helvetica"/>
                <a:cs typeface="Helvetica"/>
              </a:rPr>
              <a:t>Detection limits from 1nM to 1aM target </a:t>
            </a:r>
            <a:r>
              <a:rPr lang="en-US" sz="2400" dirty="0" smtClean="0">
                <a:latin typeface="Helvetica"/>
                <a:cs typeface="Helvetica"/>
              </a:rPr>
              <a:t>concentration</a:t>
            </a:r>
          </a:p>
          <a:p>
            <a:r>
              <a:rPr lang="en-US" sz="2400" dirty="0" smtClean="0">
                <a:latin typeface="Helvetica"/>
                <a:cs typeface="Helvetica"/>
              </a:rPr>
              <a:t>Three to eight orders of magnitude enhancement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0182" y="3861367"/>
            <a:ext cx="6150523" cy="2717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859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Helvetica Neue Medium"/>
                <a:cs typeface="Helvetica Neue Medium"/>
              </a:rPr>
              <a:t>Measuring tumor-derived </a:t>
            </a:r>
            <a:r>
              <a:rPr lang="en-US" dirty="0" err="1" smtClean="0">
                <a:latin typeface="Helvetica Neue Medium"/>
                <a:cs typeface="Helvetica Neue Medium"/>
              </a:rPr>
              <a:t>miRNAs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2038" cy="4525963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Helvetica Neue"/>
                <a:cs typeface="Helvetica Neue"/>
              </a:rPr>
              <a:t>Analyzing total RNA extracts from tumor tissues requires:</a:t>
            </a:r>
          </a:p>
          <a:p>
            <a:pPr lvl="1"/>
            <a:r>
              <a:rPr lang="en-US" sz="2000" dirty="0" smtClean="0">
                <a:latin typeface="Helvetica Neue"/>
                <a:cs typeface="Helvetica Neue"/>
              </a:rPr>
              <a:t>Large amounts of starting material</a:t>
            </a:r>
          </a:p>
          <a:p>
            <a:pPr lvl="1"/>
            <a:r>
              <a:rPr lang="en-US" sz="2000" dirty="0" smtClean="0">
                <a:latin typeface="Helvetica Neue"/>
                <a:cs typeface="Helvetica Neue"/>
              </a:rPr>
              <a:t>Additional steps for reverse transcription and amplification</a:t>
            </a:r>
          </a:p>
          <a:p>
            <a:r>
              <a:rPr lang="en-US" sz="2400" dirty="0" smtClean="0">
                <a:latin typeface="Helvetica Neue"/>
                <a:cs typeface="Helvetica Neue"/>
              </a:rPr>
              <a:t>Small molecules (</a:t>
            </a:r>
            <a:r>
              <a:rPr lang="en-US" sz="2400" dirty="0" err="1" smtClean="0">
                <a:latin typeface="Helvetica Neue"/>
                <a:cs typeface="Helvetica Neue"/>
              </a:rPr>
              <a:t>ie</a:t>
            </a:r>
            <a:r>
              <a:rPr lang="en-US" sz="2400" dirty="0" smtClean="0">
                <a:latin typeface="Helvetica Neue"/>
                <a:cs typeface="Helvetica Neue"/>
              </a:rPr>
              <a:t> </a:t>
            </a:r>
            <a:r>
              <a:rPr lang="en-US" sz="2400" dirty="0" err="1" smtClean="0">
                <a:latin typeface="Helvetica Neue"/>
                <a:cs typeface="Helvetica Neue"/>
              </a:rPr>
              <a:t>miRNAs</a:t>
            </a:r>
            <a:r>
              <a:rPr lang="en-US" sz="2400" dirty="0" smtClean="0">
                <a:latin typeface="Helvetica Neue"/>
                <a:cs typeface="Helvetica Neue"/>
              </a:rPr>
              <a:t>) not easily amplified with conventional techniques</a:t>
            </a:r>
          </a:p>
          <a:p>
            <a:r>
              <a:rPr lang="en-US" sz="2400" dirty="0" err="1" smtClean="0">
                <a:latin typeface="Helvetica Neue"/>
                <a:cs typeface="Helvetica Neue"/>
              </a:rPr>
              <a:t>Nanomechanical</a:t>
            </a:r>
            <a:r>
              <a:rPr lang="en-US" sz="2400" dirty="0" smtClean="0">
                <a:latin typeface="Helvetica Neue"/>
                <a:cs typeface="Helvetica Neue"/>
              </a:rPr>
              <a:t> AFM bypasses these obstacles!</a:t>
            </a:r>
          </a:p>
          <a:p>
            <a:r>
              <a:rPr lang="en-US" sz="2400" dirty="0" err="1" smtClean="0">
                <a:latin typeface="Helvetica Neue"/>
                <a:cs typeface="Helvetica Neue"/>
              </a:rPr>
              <a:t>miRNA</a:t>
            </a:r>
            <a:r>
              <a:rPr lang="en-US" sz="2400" dirty="0" smtClean="0">
                <a:latin typeface="Helvetica Neue"/>
                <a:cs typeface="Helvetica Neue"/>
              </a:rPr>
              <a:t> expression patterns can be used to predict tissue origins in metastatic tissues</a:t>
            </a:r>
          </a:p>
          <a:p>
            <a:pPr lvl="1"/>
            <a:r>
              <a:rPr lang="en-US" sz="2000" dirty="0" smtClean="0">
                <a:latin typeface="Helvetica Neue"/>
                <a:cs typeface="Helvetica Neue"/>
              </a:rPr>
              <a:t>miR-205</a:t>
            </a:r>
          </a:p>
          <a:p>
            <a:pPr lvl="1"/>
            <a:r>
              <a:rPr lang="en-US" sz="2000" dirty="0" smtClean="0">
                <a:latin typeface="Helvetica Neue"/>
                <a:cs typeface="Helvetica Neue"/>
              </a:rPr>
              <a:t>miR-194-1 / miR-194-2</a:t>
            </a:r>
          </a:p>
        </p:txBody>
      </p:sp>
    </p:spTree>
    <p:extLst>
      <p:ext uri="{BB962C8B-B14F-4D97-AF65-F5344CB8AC3E}">
        <p14:creationId xmlns:p14="http://schemas.microsoft.com/office/powerpoint/2010/main" val="21494738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Helvetica Neue Medium"/>
                <a:cs typeface="Helvetica Neue Medium"/>
              </a:rPr>
              <a:t>Measuring tumor-derived </a:t>
            </a:r>
            <a:r>
              <a:rPr lang="en-US" dirty="0" err="1" smtClean="0">
                <a:latin typeface="Helvetica Neue Medium"/>
                <a:cs typeface="Helvetica Neue Medium"/>
              </a:rPr>
              <a:t>miRNAs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443401"/>
            <a:ext cx="8432038" cy="2225698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Helvetica Neue"/>
                <a:cs typeface="Helvetica Neue"/>
              </a:rPr>
              <a:t>Results match those of Rosenfeld, </a:t>
            </a:r>
            <a:r>
              <a:rPr lang="en-US" sz="2400" i="1" dirty="0" smtClean="0">
                <a:latin typeface="Helvetica Neue"/>
                <a:cs typeface="Helvetica Neue"/>
              </a:rPr>
              <a:t>et al. </a:t>
            </a:r>
            <a:r>
              <a:rPr lang="en-US" sz="2400" dirty="0" smtClean="0">
                <a:latin typeface="Helvetica Neue"/>
                <a:cs typeface="Helvetica Neue"/>
              </a:rPr>
              <a:t>2008</a:t>
            </a:r>
          </a:p>
          <a:p>
            <a:pPr lvl="1"/>
            <a:r>
              <a:rPr lang="en-US" sz="2000" dirty="0" smtClean="0">
                <a:latin typeface="Helvetica Neue"/>
                <a:cs typeface="Helvetica Neue"/>
              </a:rPr>
              <a:t>miR-205 expression levels are higher in bladder tumor</a:t>
            </a:r>
          </a:p>
          <a:p>
            <a:pPr lvl="1"/>
            <a:r>
              <a:rPr lang="en-US" sz="2000" dirty="0" smtClean="0">
                <a:latin typeface="Helvetica Neue"/>
                <a:cs typeface="Helvetica Neue"/>
              </a:rPr>
              <a:t>miR-194 is higher in colon tumor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6853" y="2982232"/>
            <a:ext cx="6591620" cy="3524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163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691</Words>
  <Application>Microsoft Macintosh PowerPoint</Application>
  <PresentationFormat>On-screen Show (4:3)</PresentationFormat>
  <Paragraphs>107</Paragraphs>
  <Slides>10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DNA nanomechanics allows direct digital detection of complementary DNA and microRNA targets</vt:lpstr>
      <vt:lpstr>Motivation</vt:lpstr>
      <vt:lpstr>Nanoscale Phenomena</vt:lpstr>
      <vt:lpstr>Instrumentation Design</vt:lpstr>
      <vt:lpstr>Distinguishing Stiffness Signature</vt:lpstr>
      <vt:lpstr>Distinguishing Stiffness Signature</vt:lpstr>
      <vt:lpstr>Characterizing Detection Limits</vt:lpstr>
      <vt:lpstr>Measuring tumor-derived miRNAs</vt:lpstr>
      <vt:lpstr>Measuring tumor-derived miRNAs</vt:lpstr>
      <vt:lpstr>High-throughput Multiplexing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Yuan Zhao</dc:creator>
  <cp:lastModifiedBy>Yuan Zhao</cp:lastModifiedBy>
  <cp:revision>81</cp:revision>
  <dcterms:created xsi:type="dcterms:W3CDTF">2011-12-09T05:47:12Z</dcterms:created>
  <dcterms:modified xsi:type="dcterms:W3CDTF">2011-12-09T07:46:54Z</dcterms:modified>
</cp:coreProperties>
</file>