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7" r:id="rId11"/>
    <p:sldId id="26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22" d="100"/>
          <a:sy n="122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7A73C-0DFA-4B40-BB81-C2235912DE83}" type="datetimeFigureOut">
              <a:rPr lang="en-US" smtClean="0"/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BA273-B889-7C48-82C9-548CF16B02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2228850"/>
          </a:xfrm>
        </p:spPr>
        <p:txBody>
          <a:bodyPr>
            <a:normAutofit/>
          </a:bodyPr>
          <a:lstStyle/>
          <a:p>
            <a:r>
              <a:rPr lang="en-US" dirty="0" smtClean="0"/>
              <a:t>Programming cells by </a:t>
            </a:r>
            <a:r>
              <a:rPr lang="en-US" dirty="0" err="1" smtClean="0"/>
              <a:t>mutliplex</a:t>
            </a:r>
            <a:r>
              <a:rPr lang="en-US" dirty="0" smtClean="0"/>
              <a:t> genome engineering and accelerated evolution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285750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Harris H. Wang, </a:t>
            </a:r>
            <a:r>
              <a:rPr lang="en-US" sz="2600" dirty="0" err="1" smtClean="0">
                <a:solidFill>
                  <a:schemeClr val="tx1"/>
                </a:solidFill>
              </a:rPr>
              <a:t>Farren</a:t>
            </a:r>
            <a:r>
              <a:rPr lang="en-US" sz="2600" dirty="0" smtClean="0">
                <a:solidFill>
                  <a:schemeClr val="tx1"/>
                </a:solidFill>
              </a:rPr>
              <a:t> J. Isaacs, Peter A. Carr, Zachary Z. Sun, George </a:t>
            </a:r>
            <a:r>
              <a:rPr lang="en-US" sz="2600" dirty="0" err="1" smtClean="0">
                <a:solidFill>
                  <a:schemeClr val="tx1"/>
                </a:solidFill>
              </a:rPr>
              <a:t>Xu</a:t>
            </a:r>
            <a:r>
              <a:rPr lang="en-US" sz="2600" dirty="0" smtClean="0">
                <a:solidFill>
                  <a:schemeClr val="tx1"/>
                </a:solidFill>
              </a:rPr>
              <a:t>, Craig R. Forest, George M. Church</a:t>
            </a: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Raven Reddy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March 30, 2011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adjustable diversity with MAGE</a:t>
            </a:r>
          </a:p>
          <a:p>
            <a:r>
              <a:rPr lang="en-US" dirty="0" smtClean="0"/>
              <a:t>Rationally designed </a:t>
            </a:r>
            <a:r>
              <a:rPr lang="en-US" dirty="0" err="1" smtClean="0"/>
              <a:t>oligos</a:t>
            </a:r>
            <a:r>
              <a:rPr lang="en-US" dirty="0" smtClean="0"/>
              <a:t> can have specific effects</a:t>
            </a:r>
          </a:p>
          <a:p>
            <a:r>
              <a:rPr lang="en-US" dirty="0" err="1" smtClean="0"/>
              <a:t>Oligos</a:t>
            </a:r>
            <a:r>
              <a:rPr lang="en-US" dirty="0" smtClean="0"/>
              <a:t> with degenerate sequences create diversity</a:t>
            </a:r>
          </a:p>
          <a:p>
            <a:r>
              <a:rPr lang="en-US" dirty="0" smtClean="0"/>
              <a:t>Accelerates the rate of accumulation of useful mutations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Sequence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Complexity of the </a:t>
            </a:r>
            <a:r>
              <a:rPr lang="en-US" dirty="0" err="1" smtClean="0"/>
              <a:t>oligo</a:t>
            </a:r>
            <a:r>
              <a:rPr lang="en-US" dirty="0" smtClean="0"/>
              <a:t> pool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Number of loci targeted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Number of MAGE cycles performed</a:t>
            </a:r>
            <a:endParaRPr lang="en-US" dirty="0"/>
          </a:p>
        </p:txBody>
      </p:sp>
      <p:pic>
        <p:nvPicPr>
          <p:cNvPr id="4" name="Picture 3" descr="Screen shot 2011-03-28 at 4.45.5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276600"/>
            <a:ext cx="5931022" cy="3232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Characterization of allelic replacement frequency</a:t>
            </a:r>
            <a:endParaRPr lang="en-US" dirty="0"/>
          </a:p>
        </p:txBody>
      </p:sp>
      <p:pic>
        <p:nvPicPr>
          <p:cNvPr id="4" name="Content Placeholder 3" descr="Screen shot 2011-03-30 at 3.02.14 A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5186" r="-3518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Wanted to modify genomes on large, parallel scale</a:t>
            </a:r>
          </a:p>
          <a:p>
            <a:r>
              <a:rPr lang="en-US" dirty="0" smtClean="0"/>
              <a:t>Automated method to modify many locations</a:t>
            </a:r>
          </a:p>
          <a:p>
            <a:r>
              <a:rPr lang="en-US" dirty="0" smtClean="0"/>
              <a:t>Incorporate </a:t>
            </a:r>
            <a:r>
              <a:rPr lang="en-US" dirty="0" err="1" smtClean="0"/>
              <a:t>ssDNA</a:t>
            </a:r>
            <a:r>
              <a:rPr lang="en-US" dirty="0" smtClean="0"/>
              <a:t> </a:t>
            </a:r>
            <a:r>
              <a:rPr lang="en-US" dirty="0" err="1" smtClean="0"/>
              <a:t>oligos</a:t>
            </a:r>
            <a:r>
              <a:rPr lang="en-US" dirty="0" smtClean="0"/>
              <a:t> onto lagging strand of replication fork</a:t>
            </a:r>
          </a:p>
          <a:p>
            <a:r>
              <a:rPr lang="en-US" dirty="0" smtClean="0"/>
              <a:t>Create genetic modifications in 30% of cells every 2-2.5 hrs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MAGE Technology</a:t>
            </a:r>
            <a:endParaRPr lang="en-US" dirty="0"/>
          </a:p>
        </p:txBody>
      </p:sp>
      <p:pic>
        <p:nvPicPr>
          <p:cNvPr id="5" name="Picture 4" descr="Screen shot 2011-03-28 at 4.08.31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479550"/>
            <a:ext cx="5530850" cy="4091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MAGE Technology</a:t>
            </a:r>
            <a:endParaRPr lang="en-US" dirty="0"/>
          </a:p>
        </p:txBody>
      </p:sp>
      <p:pic>
        <p:nvPicPr>
          <p:cNvPr id="4" name="Picture 3" descr="Screen shot 2011-03-28 at 4.05.09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950" y="1752600"/>
            <a:ext cx="5626100" cy="384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Mismatch or Insertion efficiency proportional to amount of homologous sequence</a:t>
            </a:r>
            <a:endParaRPr lang="en-US" dirty="0"/>
          </a:p>
        </p:txBody>
      </p:sp>
      <p:pic>
        <p:nvPicPr>
          <p:cNvPr id="4" name="Picture 3" descr="Screen shot 2011-03-28 at 4.05.09 PM.png"/>
          <p:cNvPicPr>
            <a:picLocks noChangeAspect="1"/>
          </p:cNvPicPr>
          <p:nvPr/>
        </p:nvPicPr>
        <p:blipFill>
          <a:blip r:embed="rId2"/>
          <a:srcRect r="11964" b="46071"/>
          <a:stretch>
            <a:fillRect/>
          </a:stretch>
        </p:blipFill>
        <p:spPr>
          <a:xfrm>
            <a:off x="2667000" y="2538046"/>
            <a:ext cx="3581400" cy="1500554"/>
          </a:xfrm>
          <a:prstGeom prst="rect">
            <a:avLst/>
          </a:prstGeom>
        </p:spPr>
      </p:pic>
      <p:pic>
        <p:nvPicPr>
          <p:cNvPr id="5" name="Picture 4" descr="Screen shot 2011-03-28 at 4.12.27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14800"/>
            <a:ext cx="8000104" cy="246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Deletion efficiency proportional to size of deletion</a:t>
            </a:r>
            <a:endParaRPr lang="en-US" dirty="0"/>
          </a:p>
        </p:txBody>
      </p:sp>
      <p:pic>
        <p:nvPicPr>
          <p:cNvPr id="4" name="Picture 3" descr="Screen shot 2011-03-28 at 4.05.09 PM.png"/>
          <p:cNvPicPr>
            <a:picLocks noChangeAspect="1"/>
          </p:cNvPicPr>
          <p:nvPr/>
        </p:nvPicPr>
        <p:blipFill>
          <a:blip r:embed="rId2"/>
          <a:srcRect t="61386"/>
          <a:stretch>
            <a:fillRect/>
          </a:stretch>
        </p:blipFill>
        <p:spPr>
          <a:xfrm>
            <a:off x="2153017" y="2628900"/>
            <a:ext cx="4870450" cy="1286327"/>
          </a:xfrm>
          <a:prstGeom prst="rect">
            <a:avLst/>
          </a:prstGeom>
        </p:spPr>
      </p:pic>
      <p:pic>
        <p:nvPicPr>
          <p:cNvPr id="5" name="Picture 4" descr="Screen shot 2011-03-28 at 4.20.16 PM.png"/>
          <p:cNvPicPr>
            <a:picLocks noChangeAspect="1"/>
          </p:cNvPicPr>
          <p:nvPr/>
        </p:nvPicPr>
        <p:blipFill>
          <a:blip r:embed="rId3"/>
          <a:srcRect l="8019" t="5822"/>
          <a:stretch>
            <a:fillRect/>
          </a:stretch>
        </p:blipFill>
        <p:spPr>
          <a:xfrm>
            <a:off x="2011199" y="3915227"/>
            <a:ext cx="4694401" cy="27903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80467" y="3730561"/>
            <a:ext cx="1143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Hybridization free energy between </a:t>
            </a:r>
            <a:r>
              <a:rPr lang="en-US" dirty="0" err="1" smtClean="0"/>
              <a:t>oligo</a:t>
            </a:r>
            <a:r>
              <a:rPr lang="en-US" dirty="0" smtClean="0"/>
              <a:t> and chromosome predicts replacement efficiency</a:t>
            </a:r>
            <a:endParaRPr lang="en-US" dirty="0"/>
          </a:p>
        </p:txBody>
      </p:sp>
      <p:pic>
        <p:nvPicPr>
          <p:cNvPr id="6" name="Picture 5" descr="Screen shot 2011-03-28 at 4.31.4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798730"/>
            <a:ext cx="5181600" cy="3901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Sequence Diversity</a:t>
            </a:r>
            <a:endParaRPr lang="en-US" dirty="0"/>
          </a:p>
        </p:txBody>
      </p:sp>
      <p:pic>
        <p:nvPicPr>
          <p:cNvPr id="4" name="Content Placeholder 3" descr="Screen shot 2011-03-28 at 4.40.23 P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672" r="-672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457200" y="57912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30 consecutive mutations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6 consecutive mutations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6 interspersed mutations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Lycopene</a:t>
            </a:r>
            <a:r>
              <a:rPr lang="en-US" dirty="0" smtClean="0"/>
              <a:t>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 descr="Screen shot 2011-03-28 at 9.05.00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900" y="1600200"/>
            <a:ext cx="5676900" cy="4907503"/>
          </a:xfrm>
          <a:prstGeom prst="rect">
            <a:avLst/>
          </a:prstGeom>
        </p:spPr>
      </p:pic>
      <p:pic>
        <p:nvPicPr>
          <p:cNvPr id="6" name="Picture 5" descr="Screen shot 2011-03-28 at 9.04.15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343" y="1290096"/>
            <a:ext cx="2000857" cy="5339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187</Words>
  <Application>Microsoft Macintosh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Programming cells by mutliplex genome engineering and accelerated evolution</vt:lpstr>
      <vt:lpstr>MAGE Technology</vt:lpstr>
      <vt:lpstr>MAGE Technology</vt:lpstr>
      <vt:lpstr>MAGE Technology</vt:lpstr>
      <vt:lpstr>Quantifying Efficiency</vt:lpstr>
      <vt:lpstr>Quantifying Efficiency</vt:lpstr>
      <vt:lpstr>Quantifying Efficiency</vt:lpstr>
      <vt:lpstr>Generating Sequence Diversity</vt:lpstr>
      <vt:lpstr>Lycopene Optimization</vt:lpstr>
      <vt:lpstr>Conclusions</vt:lpstr>
      <vt:lpstr>Generating Sequence Diversity</vt:lpstr>
      <vt:lpstr>Characterization of allelic replacement frequency</vt:lpstr>
    </vt:vector>
  </TitlesOfParts>
  <Company>MIT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cells by mutliplex genome engineering and accelerated evolution</dc:title>
  <dc:creator>Raven Reddy</dc:creator>
  <cp:lastModifiedBy>Raven Reddy</cp:lastModifiedBy>
  <cp:revision>5</cp:revision>
  <dcterms:created xsi:type="dcterms:W3CDTF">2011-03-28T19:59:27Z</dcterms:created>
  <dcterms:modified xsi:type="dcterms:W3CDTF">2011-03-30T20:01:08Z</dcterms:modified>
</cp:coreProperties>
</file>